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notesSlides/notesSlide33.xml" ContentType="application/vnd.openxmlformats-officedocument.presentationml.notesSlide+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notesSlides/notesSlide37.xml" ContentType="application/vnd.openxmlformats-officedocument.presentationml.notesSlide+xml"/>
  <Override PartName="/ppt/tags/tag61.xml" ContentType="application/vnd.openxmlformats-officedocument.presentationml.tags+xml"/>
  <Override PartName="/ppt/notesSlides/notesSlide38.xml" ContentType="application/vnd.openxmlformats-officedocument.presentationml.notesSlide+xml"/>
  <Override PartName="/ppt/tags/tag62.xml" ContentType="application/vnd.openxmlformats-officedocument.presentationml.tags+xml"/>
  <Override PartName="/ppt/notesSlides/notesSlide39.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2" r:id="rId2"/>
  </p:sldMasterIdLst>
  <p:notesMasterIdLst>
    <p:notesMasterId r:id="rId51"/>
  </p:notesMasterIdLst>
  <p:handoutMasterIdLst>
    <p:handoutMasterId r:id="rId52"/>
  </p:handoutMasterIdLst>
  <p:sldIdLst>
    <p:sldId id="277" r:id="rId3"/>
    <p:sldId id="2425" r:id="rId4"/>
    <p:sldId id="2295" r:id="rId5"/>
    <p:sldId id="2412" r:id="rId6"/>
    <p:sldId id="2413" r:id="rId7"/>
    <p:sldId id="2436" r:id="rId8"/>
    <p:sldId id="2421" r:id="rId9"/>
    <p:sldId id="2415" r:id="rId10"/>
    <p:sldId id="2416" r:id="rId11"/>
    <p:sldId id="2443" r:id="rId12"/>
    <p:sldId id="2444" r:id="rId13"/>
    <p:sldId id="2445" r:id="rId14"/>
    <p:sldId id="2446" r:id="rId15"/>
    <p:sldId id="2440" r:id="rId16"/>
    <p:sldId id="2447" r:id="rId17"/>
    <p:sldId id="2448" r:id="rId18"/>
    <p:sldId id="2449" r:id="rId19"/>
    <p:sldId id="2477" r:id="rId20"/>
    <p:sldId id="2478" r:id="rId21"/>
    <p:sldId id="2481" r:id="rId22"/>
    <p:sldId id="2483" r:id="rId23"/>
    <p:sldId id="2484" r:id="rId24"/>
    <p:sldId id="2485" r:id="rId25"/>
    <p:sldId id="2486" r:id="rId26"/>
    <p:sldId id="2487" r:id="rId27"/>
    <p:sldId id="2499" r:id="rId28"/>
    <p:sldId id="2500" r:id="rId29"/>
    <p:sldId id="2498" r:id="rId30"/>
    <p:sldId id="2503" r:id="rId31"/>
    <p:sldId id="2504" r:id="rId32"/>
    <p:sldId id="2505" r:id="rId33"/>
    <p:sldId id="2507" r:id="rId34"/>
    <p:sldId id="2508" r:id="rId35"/>
    <p:sldId id="2509" r:id="rId36"/>
    <p:sldId id="2510" r:id="rId37"/>
    <p:sldId id="2511" r:id="rId38"/>
    <p:sldId id="2512" r:id="rId39"/>
    <p:sldId id="2513" r:id="rId40"/>
    <p:sldId id="2514" r:id="rId41"/>
    <p:sldId id="305" r:id="rId42"/>
    <p:sldId id="2515" r:id="rId43"/>
    <p:sldId id="2516" r:id="rId44"/>
    <p:sldId id="2517" r:id="rId45"/>
    <p:sldId id="2518" r:id="rId46"/>
    <p:sldId id="2521" r:id="rId47"/>
    <p:sldId id="2426" r:id="rId48"/>
    <p:sldId id="2520" r:id="rId49"/>
    <p:sldId id="2423" r:id="rId50"/>
  </p:sldIdLst>
  <p:sldSz cx="12192000" cy="6858000"/>
  <p:notesSz cx="6858000" cy="9144000"/>
  <p:embeddedFontLst>
    <p:embeddedFont>
      <p:font typeface="Arial Black" panose="020B0A04020102020204" pitchFamily="34" charset="0"/>
      <p:bold r:id="rId53"/>
    </p:embeddedFont>
    <p:embeddedFont>
      <p:font typeface="Montserrat" panose="02000505000000020004" pitchFamily="2" charset="0"/>
      <p:regular r:id="rId54"/>
      <p:bold r:id="rId55"/>
    </p:embeddedFont>
    <p:embeddedFont>
      <p:font typeface="Montserrat ExtraBold" panose="00000900000000000000" pitchFamily="2" charset="0"/>
      <p:bold r:id="rId56"/>
      <p:boldItalic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8219F3-BE97-CEC9-7252-84E817F8DCC8}" name="Allie Franklyn" initials="AF" userId="S::afranklyn@transportcenter.org::2e006465-fe6a-4244-a2e5-a65a0565e1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029"/>
    <a:srgbClr val="0F6235"/>
    <a:srgbClr val="2AA748"/>
    <a:srgbClr val="00A34B"/>
    <a:srgbClr val="FAEAE2"/>
    <a:srgbClr val="3098BF"/>
    <a:srgbClr val="E55437"/>
    <a:srgbClr val="48ADF9"/>
    <a:srgbClr val="E99873"/>
    <a:srgbClr val="D7E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3333" autoAdjust="0"/>
  </p:normalViewPr>
  <p:slideViewPr>
    <p:cSldViewPr snapToGrid="0">
      <p:cViewPr varScale="1">
        <p:scale>
          <a:sx n="52" d="100"/>
          <a:sy n="52" d="100"/>
        </p:scale>
        <p:origin x="69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212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4.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26396-F8F3-4943-886C-0633467682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8A4C79-1A49-4098-B5D7-165FB4042A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4E4B3-A97E-4246-9676-415BEA7FBF27}" type="datetimeFigureOut">
              <a:rPr lang="en-US" smtClean="0"/>
              <a:t>5/31/2026</a:t>
            </a:fld>
            <a:endParaRPr lang="en-US"/>
          </a:p>
        </p:txBody>
      </p:sp>
      <p:sp>
        <p:nvSpPr>
          <p:cNvPr id="4" name="Footer Placeholder 3">
            <a:extLst>
              <a:ext uri="{FF2B5EF4-FFF2-40B4-BE49-F238E27FC236}">
                <a16:creationId xmlns:a16="http://schemas.microsoft.com/office/drawing/2014/main" id="{CC11F5FF-63F5-4A15-A81C-A51F74837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3F861F-BD4B-4150-A7EE-99226F3EC7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0C234-9151-4C67-8EF0-3133E2C963A6}" type="slidenum">
              <a:rPr lang="en-US" smtClean="0"/>
              <a:t>‹#›</a:t>
            </a:fld>
            <a:endParaRPr lang="en-US"/>
          </a:p>
        </p:txBody>
      </p:sp>
    </p:spTree>
    <p:custDataLst>
      <p:tags r:id="rId2"/>
    </p:custDataLst>
    <p:extLst>
      <p:ext uri="{BB962C8B-B14F-4D97-AF65-F5344CB8AC3E}">
        <p14:creationId xmlns:p14="http://schemas.microsoft.com/office/powerpoint/2010/main" val="413102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CCC76-AB5D-4D11-A0BF-4B69EC6E2B08}"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FB58B-AACD-44F1-9CE2-B850C946C86F}" type="slidenum">
              <a:rPr lang="en-US" smtClean="0"/>
              <a:t>‹#›</a:t>
            </a:fld>
            <a:endParaRPr lang="en-US"/>
          </a:p>
        </p:txBody>
      </p:sp>
    </p:spTree>
    <p:extLst>
      <p:ext uri="{BB962C8B-B14F-4D97-AF65-F5344CB8AC3E}">
        <p14:creationId xmlns:p14="http://schemas.microsoft.com/office/powerpoint/2010/main" val="12644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rtualscienceteachers.org/wp-content/uploads/2024/03/VST_Magnetic-Field-Lines-Iron-Filings-Activity.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ock.adobe.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q9VpXz01ms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l6eIZ2svs2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earn.careers360.com/physics/electromagnetic-induction-and-alternating-currents-chapt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hysicsbootcamp.org/Magnetic-Flux.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physics-and-radio-electronics.com/physics/magnetism/relation-between-electricity-and-magnetism.html"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ciencefacts.net/electric-field-vs-magnetic-field.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llaboutcircuits.com/tools/lenz-law-calculator-faradays-law-calculato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a:t>
            </a:fld>
            <a:endParaRPr lang="en-US"/>
          </a:p>
        </p:txBody>
      </p:sp>
    </p:spTree>
    <p:extLst>
      <p:ext uri="{BB962C8B-B14F-4D97-AF65-F5344CB8AC3E}">
        <p14:creationId xmlns:p14="http://schemas.microsoft.com/office/powerpoint/2010/main" val="71143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1" i="1" dirty="0">
                <a:effectLst/>
                <a:latin typeface="+mn-lt"/>
                <a:ea typeface="Calibri" panose="020F0502020204030204" pitchFamily="34" charset="0"/>
                <a:cs typeface="Times New Roman" panose="02020603050405020304" pitchFamily="18" charset="0"/>
              </a:rPr>
              <a:t>Note to Instructor</a:t>
            </a:r>
            <a:r>
              <a:rPr lang="en-US" sz="1200" b="0" i="1" dirty="0">
                <a:effectLst/>
                <a:latin typeface="+mn-lt"/>
                <a:ea typeface="Calibri" panose="020F0502020204030204" pitchFamily="34" charset="0"/>
                <a:cs typeface="Times New Roman" panose="02020603050405020304" pitchFamily="18" charset="0"/>
              </a:rPr>
              <a:t>: Decide whether this will be a whole-class demonstration or a small-group activity, based on the number of magnets available and time constraints.</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b="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10 min.</a:t>
            </a:r>
          </a:p>
          <a:p>
            <a:r>
              <a:rPr lang="en-US" altLang="en-US" sz="1200" b="1" dirty="0">
                <a:latin typeface="+mn-lt"/>
              </a:rPr>
              <a:t>Materials</a:t>
            </a:r>
            <a:r>
              <a:rPr lang="en-US" altLang="en-US" sz="1200" dirty="0">
                <a:latin typeface="+mn-lt"/>
              </a:rPr>
              <a:t>: at least two bar magnets </a:t>
            </a:r>
          </a:p>
          <a:p>
            <a:r>
              <a:rPr lang="en-US" altLang="en-US" sz="1200" b="1" dirty="0">
                <a:latin typeface="+mn-lt"/>
              </a:rPr>
              <a:t>Do</a:t>
            </a:r>
            <a:r>
              <a:rPr lang="en-US" altLang="en-US" sz="1200" dirty="0">
                <a:latin typeface="+mn-lt"/>
              </a:rPr>
              <a:t>:</a:t>
            </a:r>
          </a:p>
          <a:p>
            <a:pPr marL="171450" indent="-171450">
              <a:buFont typeface="Arial" panose="020B0604020202020204" pitchFamily="34" charset="0"/>
              <a:buChar char="•"/>
            </a:pPr>
            <a:r>
              <a:rPr lang="en-US" altLang="en-US" sz="1200" dirty="0">
                <a:latin typeface="+mn-lt"/>
              </a:rPr>
              <a:t>Place a bar magnet on a flat surface and ask the class to gather around. </a:t>
            </a:r>
          </a:p>
          <a:p>
            <a:pPr marL="171450" indent="-171450">
              <a:buFont typeface="Arial" panose="020B0604020202020204" pitchFamily="34" charset="0"/>
              <a:buChar char="•"/>
            </a:pPr>
            <a:r>
              <a:rPr lang="en-US" altLang="en-US" sz="1200" dirty="0">
                <a:latin typeface="+mn-lt"/>
              </a:rPr>
              <a:t>Point out the north and south poles of the magnet. </a:t>
            </a:r>
          </a:p>
          <a:p>
            <a:pPr marL="171450" indent="-171450">
              <a:buFont typeface="Arial" panose="020B0604020202020204" pitchFamily="34" charset="0"/>
              <a:buChar char="•"/>
            </a:pPr>
            <a:r>
              <a:rPr lang="en-US" altLang="en-US" sz="1200" dirty="0">
                <a:latin typeface="+mn-lt"/>
              </a:rPr>
              <a:t>Bring the second magnet close — north to north or south to south — and show how they </a:t>
            </a:r>
            <a:r>
              <a:rPr lang="en-US" altLang="en-US" sz="1200" b="1" i="1" dirty="0">
                <a:latin typeface="+mn-lt"/>
              </a:rPr>
              <a:t>push</a:t>
            </a:r>
            <a:r>
              <a:rPr lang="en-US" altLang="en-US" sz="1200" dirty="0">
                <a:latin typeface="+mn-lt"/>
              </a:rPr>
              <a:t> away.</a:t>
            </a:r>
          </a:p>
          <a:p>
            <a:pPr marL="171450" indent="-171450">
              <a:buFont typeface="Arial" panose="020B0604020202020204" pitchFamily="34" charset="0"/>
              <a:buChar char="•"/>
            </a:pPr>
            <a:r>
              <a:rPr lang="en-US" altLang="en-US" sz="1200" dirty="0">
                <a:latin typeface="+mn-lt"/>
              </a:rPr>
              <a:t>Flip the second magnet — north to south — and show how they </a:t>
            </a:r>
            <a:r>
              <a:rPr lang="en-US" altLang="en-US" sz="1200" b="1" i="1" dirty="0">
                <a:latin typeface="+mn-lt"/>
              </a:rPr>
              <a:t>pull</a:t>
            </a:r>
            <a:r>
              <a:rPr lang="en-US" altLang="en-US" sz="1200" dirty="0">
                <a:latin typeface="+mn-lt"/>
              </a:rPr>
              <a:t> together.</a:t>
            </a:r>
          </a:p>
          <a:p>
            <a:pPr marL="171450" indent="-171450">
              <a:buFont typeface="Arial" panose="020B0604020202020204" pitchFamily="34" charset="0"/>
              <a:buChar char="•"/>
            </a:pPr>
            <a:r>
              <a:rPr lang="en-US" altLang="en-US" sz="1200" dirty="0">
                <a:latin typeface="+mn-lt"/>
              </a:rPr>
              <a:t>If time allows, give learners some bar magnets and let them try out the experiment. </a:t>
            </a:r>
          </a:p>
          <a:p>
            <a:pPr marL="171450" indent="-171450">
              <a:buFont typeface="Arial" panose="020B0604020202020204" pitchFamily="34" charset="0"/>
              <a:buChar char="•"/>
            </a:pPr>
            <a:r>
              <a:rPr lang="en-US" altLang="en-US" sz="1200" b="1" i="1" dirty="0">
                <a:latin typeface="+mn-lt"/>
              </a:rPr>
              <a:t>CLICK</a:t>
            </a:r>
            <a:r>
              <a:rPr lang="en-US" altLang="en-US" sz="1200" dirty="0">
                <a:latin typeface="+mn-lt"/>
              </a:rPr>
              <a:t> to reveal a debrief question. Call on learners to respond. </a:t>
            </a:r>
          </a:p>
          <a:p>
            <a:pPr marL="171450" indent="-171450">
              <a:buFont typeface="Arial" panose="020B0604020202020204" pitchFamily="34" charset="0"/>
              <a:buChar char="•"/>
            </a:pPr>
            <a:r>
              <a:rPr lang="en-US" altLang="en-US" sz="1200" b="1" i="1" dirty="0">
                <a:latin typeface="+mn-lt"/>
              </a:rPr>
              <a:t>CLICK</a:t>
            </a:r>
            <a:r>
              <a:rPr lang="en-US" altLang="en-US" sz="1200" dirty="0">
                <a:latin typeface="+mn-lt"/>
              </a:rPr>
              <a:t> to reveal the answers.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Answer Key:</a:t>
            </a:r>
          </a:p>
          <a:p>
            <a:pPr marL="171450" indent="-171450">
              <a:buFont typeface="Arial" panose="020B0604020202020204" pitchFamily="34" charset="0"/>
              <a:buChar char="•"/>
            </a:pPr>
            <a:r>
              <a:rPr lang="en-US" dirty="0"/>
              <a:t>What did you observe about polarity?</a:t>
            </a:r>
          </a:p>
          <a:p>
            <a:pPr marL="628650" lvl="1" indent="-171450">
              <a:buFont typeface="Arial" panose="020B0604020202020204" pitchFamily="34" charset="0"/>
              <a:buChar char="•"/>
            </a:pPr>
            <a:r>
              <a:rPr lang="en-US" dirty="0"/>
              <a:t>Like poles repel (push) while opposite poles attract (pull)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Polarity explains why magnets push or pull</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10</a:t>
            </a:fld>
            <a:endParaRPr lang="en-US"/>
          </a:p>
        </p:txBody>
      </p:sp>
    </p:spTree>
    <p:extLst>
      <p:ext uri="{BB962C8B-B14F-4D97-AF65-F5344CB8AC3E}">
        <p14:creationId xmlns:p14="http://schemas.microsoft.com/office/powerpoint/2010/main" val="22360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p>
          <a:p>
            <a:r>
              <a:rPr lang="en-US" altLang="en-US" sz="1200" b="1" dirty="0">
                <a:latin typeface="+mn-lt"/>
              </a:rPr>
              <a:t>INSTRUCTIONAL ACTIVITY: </a:t>
            </a:r>
            <a:r>
              <a:rPr lang="en-US" altLang="en-US" sz="1200" b="0" dirty="0">
                <a:latin typeface="+mn-lt"/>
              </a:rPr>
              <a:t>Recall, Present Content </a:t>
            </a:r>
            <a:endParaRPr lang="en-US" altLang="en-US" sz="1200" dirty="0">
              <a:latin typeface="+mn-lt"/>
            </a:endParaRPr>
          </a:p>
          <a:p>
            <a:r>
              <a:rPr lang="en-US" altLang="en-US" sz="1200" b="1" dirty="0">
                <a:latin typeface="+mn-lt"/>
              </a:rPr>
              <a:t>TIME</a:t>
            </a:r>
            <a:r>
              <a:rPr lang="en-US" altLang="en-US" sz="1200" dirty="0">
                <a:latin typeface="+mn-lt"/>
              </a:rPr>
              <a:t>: 2 min</a:t>
            </a:r>
          </a:p>
          <a:p>
            <a:r>
              <a:rPr lang="en-US" altLang="en-US" sz="1200" b="1" dirty="0">
                <a:latin typeface="+mn-lt"/>
              </a:rPr>
              <a:t>Talking Points: </a:t>
            </a:r>
          </a:p>
          <a:p>
            <a:pPr marL="171450" indent="-171450">
              <a:buFont typeface="Arial" panose="020B0604020202020204" pitchFamily="34" charset="0"/>
              <a:buChar char="•"/>
            </a:pPr>
            <a:r>
              <a:rPr lang="en-US" dirty="0"/>
              <a:t>While our demonstration is fresh in your mind, I would like you to make a prediction: Based on the polarity demonstration, where do you think the magnetic field is strongest? </a:t>
            </a:r>
          </a:p>
          <a:p>
            <a:pPr marL="628650" lvl="1" indent="-171450">
              <a:buFont typeface="Arial" panose="020B0604020202020204" pitchFamily="34" charset="0"/>
              <a:buChar char="•"/>
            </a:pPr>
            <a:r>
              <a:rPr lang="en-US" i="1" dirty="0"/>
              <a:t>Call on learners to respond. Lead them to understand that the magnetic field is strongest where the magnets meet. </a:t>
            </a:r>
          </a:p>
          <a:p>
            <a:pPr marL="171450" indent="-171450">
              <a:buFont typeface="Arial" panose="020B0604020202020204" pitchFamily="34" charset="0"/>
              <a:buChar char="•"/>
            </a:pPr>
            <a:r>
              <a:rPr lang="en-US" b="1" i="1" dirty="0"/>
              <a:t>CLICK</a:t>
            </a:r>
            <a:r>
              <a:rPr lang="en-US" dirty="0"/>
              <a:t> - Magnetic field strength </a:t>
            </a:r>
            <a:r>
              <a:rPr lang="en-US" b="1" dirty="0"/>
              <a:t>decreases with distance</a:t>
            </a:r>
            <a:r>
              <a:rPr lang="en-US" dirty="0"/>
              <a:t>—the farther you move from the magnet, the </a:t>
            </a:r>
            <a:r>
              <a:rPr lang="en-US" b="1" dirty="0"/>
              <a:t>weaker the magnetic force</a:t>
            </a:r>
            <a:r>
              <a:rPr lang="en-US" dirty="0"/>
              <a:t> becomes.</a:t>
            </a:r>
          </a:p>
          <a:p>
            <a:pPr marL="171450" indent="-171450">
              <a:buFont typeface="Arial" panose="020B0604020202020204" pitchFamily="34" charset="0"/>
              <a:buChar char="•"/>
            </a:pPr>
            <a:r>
              <a:rPr lang="en-US" dirty="0"/>
              <a:t>The field is </a:t>
            </a:r>
            <a:r>
              <a:rPr lang="en-US" b="1" dirty="0"/>
              <a:t>strongest near the poles</a:t>
            </a:r>
            <a:r>
              <a:rPr lang="en-US" dirty="0"/>
              <a:t>, where the magnetic lines are most concentrated. That’s why the attraction or repulsion is easiest to feel at those points.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11</a:t>
            </a:fld>
            <a:endParaRPr lang="en-US"/>
          </a:p>
        </p:txBody>
      </p:sp>
    </p:spTree>
    <p:extLst>
      <p:ext uri="{BB962C8B-B14F-4D97-AF65-F5344CB8AC3E}">
        <p14:creationId xmlns:p14="http://schemas.microsoft.com/office/powerpoint/2010/main" val="164399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2 min</a:t>
            </a:r>
          </a:p>
          <a:p>
            <a:r>
              <a:rPr lang="en-US" altLang="en-US" sz="1200" b="1" dirty="0">
                <a:latin typeface="+mn-lt"/>
              </a:rPr>
              <a:t>Talking points: </a:t>
            </a:r>
          </a:p>
          <a:p>
            <a:pPr marL="171450" indent="-171450">
              <a:buFont typeface="Arial" panose="020B0604020202020204" pitchFamily="34" charset="0"/>
              <a:buChar char="•"/>
            </a:pPr>
            <a:r>
              <a:rPr lang="en-US" dirty="0"/>
              <a:t>Magnetism can come from a few different sources, and each one behaves a little differently:</a:t>
            </a:r>
          </a:p>
          <a:p>
            <a:pPr marL="628650" lvl="1" indent="-171450">
              <a:buFont typeface="Arial" panose="020B0604020202020204" pitchFamily="34" charset="0"/>
              <a:buChar char="•"/>
            </a:pPr>
            <a:r>
              <a:rPr lang="en-US" b="1" dirty="0"/>
              <a:t>Permanent magnets</a:t>
            </a:r>
            <a:r>
              <a:rPr lang="en-US" dirty="0"/>
              <a:t>, like those made from </a:t>
            </a:r>
            <a:r>
              <a:rPr lang="en-US" b="1" dirty="0"/>
              <a:t>iron, cobalt, or nickel</a:t>
            </a:r>
            <a:r>
              <a:rPr lang="en-US" dirty="0"/>
              <a:t>, create a </a:t>
            </a:r>
            <a:r>
              <a:rPr lang="en-US" b="1" dirty="0"/>
              <a:t>constant magnetic field</a:t>
            </a:r>
            <a:r>
              <a:rPr lang="en-US" dirty="0"/>
              <a:t>—they don’t need electricity to work.</a:t>
            </a:r>
          </a:p>
          <a:p>
            <a:pPr marL="628650" lvl="1" indent="-171450">
              <a:buFont typeface="Arial" panose="020B0604020202020204" pitchFamily="34" charset="0"/>
              <a:buChar char="•"/>
            </a:pPr>
            <a:r>
              <a:rPr lang="en-US" b="1" dirty="0"/>
              <a:t>Electromagnets</a:t>
            </a:r>
            <a:r>
              <a:rPr lang="en-US" dirty="0"/>
              <a:t> are created when </a:t>
            </a:r>
            <a:r>
              <a:rPr lang="en-US" b="1" dirty="0"/>
              <a:t>electric current flows through a wire coil</a:t>
            </a:r>
            <a:r>
              <a:rPr lang="en-US" dirty="0"/>
              <a:t>—the magnetism only exists while the current is flowing, which makes them useful in things like motors, relays, and magnetic locks.</a:t>
            </a:r>
          </a:p>
          <a:p>
            <a:pPr marL="171450" indent="-171450">
              <a:buFont typeface="Arial" panose="020B0604020202020204" pitchFamily="34" charset="0"/>
              <a:buChar char="•"/>
            </a:pPr>
            <a:r>
              <a:rPr lang="en-US" dirty="0"/>
              <a:t>Understanding these different sources helps explain how magnetism is used in everyday technology.</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12</a:t>
            </a:fld>
            <a:endParaRPr lang="en-US"/>
          </a:p>
        </p:txBody>
      </p:sp>
    </p:spTree>
    <p:extLst>
      <p:ext uri="{BB962C8B-B14F-4D97-AF65-F5344CB8AC3E}">
        <p14:creationId xmlns:p14="http://schemas.microsoft.com/office/powerpoint/2010/main" val="110486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Talking point</a:t>
            </a:r>
            <a:r>
              <a:rPr lang="en-US" dirty="0"/>
              <a:t>: </a:t>
            </a:r>
          </a:p>
          <a:p>
            <a:pPr marL="171450" indent="-171450">
              <a:buFont typeface="Arial" panose="020B0604020202020204" pitchFamily="34" charset="0"/>
              <a:buChar char="•"/>
            </a:pPr>
            <a:r>
              <a:rPr lang="en-US" b="0" dirty="0"/>
              <a:t>Not all materials react to magnets the same way—some are strongly attracted, some are barely affected, and others are actually pushed away.</a:t>
            </a:r>
          </a:p>
          <a:p>
            <a:pPr marL="171450" indent="-171450">
              <a:buFont typeface="Arial" panose="020B0604020202020204" pitchFamily="34" charset="0"/>
              <a:buChar char="•"/>
            </a:pPr>
            <a:r>
              <a:rPr lang="en-US" b="0" dirty="0"/>
              <a:t>There are three main categories of magnetic materials:</a:t>
            </a:r>
          </a:p>
          <a:p>
            <a:pPr marL="628650" lvl="1" indent="-171450">
              <a:buFont typeface="Arial" panose="020B0604020202020204" pitchFamily="34" charset="0"/>
              <a:buChar char="•"/>
            </a:pPr>
            <a:r>
              <a:rPr lang="en-US" b="1" dirty="0"/>
              <a:t>Strongly magnetic materials</a:t>
            </a:r>
            <a:r>
              <a:rPr lang="en-US" b="0" dirty="0"/>
              <a:t>, like iron, nickel, and cobalt, are strongly attracted to magnets. These are the materials used to make permanent magnets.</a:t>
            </a:r>
          </a:p>
          <a:p>
            <a:pPr marL="628650" lvl="1" indent="-171450">
              <a:buFont typeface="Arial" panose="020B0604020202020204" pitchFamily="34" charset="0"/>
              <a:buChar char="•"/>
            </a:pPr>
            <a:r>
              <a:rPr lang="en-US" b="1" dirty="0"/>
              <a:t>Weakly magnetic materials</a:t>
            </a:r>
            <a:r>
              <a:rPr lang="en-US" b="0" dirty="0"/>
              <a:t>, such as aluminum and platinum, are weakly attracted to magnetic fields—but the effect is so slight, you usually don’t notice it without special equipment.</a:t>
            </a:r>
          </a:p>
          <a:p>
            <a:pPr marL="628650" lvl="1" indent="-171450">
              <a:buFont typeface="Arial" panose="020B0604020202020204" pitchFamily="34" charset="0"/>
              <a:buChar char="•"/>
            </a:pPr>
            <a:r>
              <a:rPr lang="en-US" b="1" dirty="0"/>
              <a:t>Non-magnetic materials</a:t>
            </a:r>
            <a:r>
              <a:rPr lang="en-US" b="0" dirty="0"/>
              <a:t>, like copper and gold, are actually slightly repelled by magnetic fields.</a:t>
            </a:r>
          </a:p>
          <a:p>
            <a:pPr marL="171450" indent="-171450">
              <a:buFont typeface="Arial" panose="020B0604020202020204" pitchFamily="34" charset="0"/>
              <a:buChar char="•"/>
            </a:pPr>
            <a:r>
              <a:rPr lang="en-US" b="0" dirty="0"/>
              <a:t>Understanding these differences is key when choosing materials for electrical tools, shielding, or magnetic components in circuits.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13</a:t>
            </a:fld>
            <a:endParaRPr lang="en-US"/>
          </a:p>
        </p:txBody>
      </p:sp>
    </p:spTree>
    <p:extLst>
      <p:ext uri="{BB962C8B-B14F-4D97-AF65-F5344CB8AC3E}">
        <p14:creationId xmlns:p14="http://schemas.microsoft.com/office/powerpoint/2010/main" val="263219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minutes</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1" dirty="0"/>
              <a:t>Video Overview of Activity</a:t>
            </a:r>
            <a:r>
              <a:rPr lang="en-US" dirty="0"/>
              <a:t>: https://www.youtube.com/watch?v=QzMaDS_nvcw</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Visualizing Magnetic Fields_M5</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One per group or pair: White paper, Sheet protector, Iron filings or fine iron powder, Tape, 2 Bar magnets</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learners to the </a:t>
            </a:r>
            <a:r>
              <a:rPr lang="en-US" sz="1200" b="1" kern="1200" dirty="0">
                <a:solidFill>
                  <a:schemeClr val="tx1"/>
                </a:solidFill>
                <a:effectLst/>
                <a:latin typeface="+mn-lt"/>
                <a:ea typeface="+mn-ea"/>
                <a:cs typeface="+mn-cs"/>
              </a:rPr>
              <a:t>“Visualizing Magnetic Fields” handout </a:t>
            </a:r>
            <a:r>
              <a:rPr lang="en-US" sz="1200" kern="1200" dirty="0">
                <a:solidFill>
                  <a:schemeClr val="tx1"/>
                </a:solidFill>
                <a:effectLst/>
                <a:latin typeface="+mn-lt"/>
                <a:ea typeface="+mn-ea"/>
                <a:cs typeface="+mn-cs"/>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Separate learners into groups or pairs and  materials.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(5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calling on learners to share what they observed.</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to share what their magnetic field drawings look like for question #8.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Use the activity and debrief to review magnetism, magnetic fields, polarity, and magnet strength. </a:t>
            </a:r>
          </a:p>
          <a:p>
            <a:endParaRPr lang="en-US" dirty="0"/>
          </a:p>
          <a:p>
            <a:r>
              <a:rPr lang="en-US" i="1" dirty="0"/>
              <a:t>Source</a:t>
            </a:r>
            <a:r>
              <a:rPr lang="en-US" dirty="0"/>
              <a:t>: Virtual Science Teachers. (2024, March). </a:t>
            </a:r>
            <a:r>
              <a:rPr lang="en-US" i="1" dirty="0"/>
              <a:t>Magnetic field lines: Iron filings activity</a:t>
            </a:r>
            <a:r>
              <a:rPr lang="en-US" dirty="0"/>
              <a:t> [PDF]. </a:t>
            </a:r>
            <a:r>
              <a:rPr lang="en-US" dirty="0">
                <a:hlinkClick r:id="rId3"/>
              </a:rPr>
              <a:t>https://virtualscienceteachers.org/wp-content/uploads/2024/03/VST_Magnetic-Field-Lines-Iron-Filings-Activity.pdf</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14</a:t>
            </a:fld>
            <a:endParaRPr lang="en-US"/>
          </a:p>
        </p:txBody>
      </p:sp>
    </p:spTree>
    <p:extLst>
      <p:ext uri="{BB962C8B-B14F-4D97-AF65-F5344CB8AC3E}">
        <p14:creationId xmlns:p14="http://schemas.microsoft.com/office/powerpoint/2010/main" val="90879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0" i="1" dirty="0">
                <a:latin typeface="+mn-lt"/>
              </a:rPr>
              <a:t>This slide contains animations. </a:t>
            </a:r>
            <a:r>
              <a:rPr lang="en-US" altLang="en-US" sz="1200" b="1" i="1" dirty="0">
                <a:latin typeface="+mn-lt"/>
              </a:rPr>
              <a:t>CLICK</a:t>
            </a:r>
            <a:r>
              <a:rPr lang="en-US" altLang="en-US" sz="1200" b="0" i="1" dirty="0">
                <a:latin typeface="+mn-lt"/>
              </a:rPr>
              <a:t> to add pictures to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INSTRUCTIONAL ACTIVITY: </a:t>
            </a:r>
            <a:r>
              <a:rPr lang="en-US" altLang="en-US" sz="1200" b="0" dirty="0">
                <a:latin typeface="+mn-lt"/>
              </a:rPr>
              <a:t>Present Content, Recall, </a:t>
            </a:r>
            <a:r>
              <a:rPr lang="en-US" sz="1200" b="0" dirty="0">
                <a:effectLst/>
                <a:latin typeface="+mn-lt"/>
                <a:ea typeface="Calibri" panose="020F0502020204030204" pitchFamily="34" charset="0"/>
                <a:cs typeface="Times New Roman" panose="02020603050405020304" pitchFamily="18" charset="0"/>
              </a:rPr>
              <a:t>Enhance Transfer and Retention </a:t>
            </a:r>
          </a:p>
          <a:p>
            <a:r>
              <a:rPr lang="en-US" altLang="en-US" sz="1200" b="1" dirty="0">
                <a:latin typeface="+mn-lt"/>
              </a:rPr>
              <a:t>TIME</a:t>
            </a:r>
            <a:r>
              <a:rPr lang="en-US" altLang="en-US" sz="1200" dirty="0">
                <a:latin typeface="+mn-lt"/>
              </a:rPr>
              <a:t>: 4 min</a:t>
            </a:r>
          </a:p>
          <a:p>
            <a:r>
              <a:rPr lang="en-US" b="1" dirty="0"/>
              <a:t>Talking point</a:t>
            </a:r>
            <a:r>
              <a:rPr lang="en-US" dirty="0"/>
              <a:t>:</a:t>
            </a:r>
          </a:p>
          <a:p>
            <a:pPr marL="171450" indent="-171450">
              <a:buFont typeface="Arial" panose="020B0604020202020204" pitchFamily="34" charset="0"/>
              <a:buChar char="•"/>
            </a:pPr>
            <a:r>
              <a:rPr lang="en-US" dirty="0"/>
              <a:t>Thus far we have reviewed what a magnet is and how it works. We’ve also talk about sources of magnetism and magnetic materials.  But what about applications? </a:t>
            </a:r>
          </a:p>
          <a:p>
            <a:pPr marL="171450" indent="-171450">
              <a:buFont typeface="Arial" panose="020B0604020202020204" pitchFamily="34" charset="0"/>
              <a:buChar char="•"/>
            </a:pPr>
            <a:r>
              <a:rPr lang="en-US" dirty="0"/>
              <a:t>Magnetism isn’t just something you learn about in theory—it’s all around us in </a:t>
            </a:r>
            <a:r>
              <a:rPr lang="en-US" b="1" dirty="0"/>
              <a:t>everyday life and technology</a:t>
            </a:r>
            <a:r>
              <a:rPr lang="en-US" dirty="0"/>
              <a:t>.</a:t>
            </a:r>
          </a:p>
          <a:p>
            <a:pPr marL="628650" lvl="1" indent="-171450">
              <a:buFont typeface="Arial" panose="020B0604020202020204" pitchFamily="34" charset="0"/>
              <a:buChar char="•"/>
            </a:pPr>
            <a:r>
              <a:rPr lang="en-US" dirty="0"/>
              <a:t>In </a:t>
            </a:r>
            <a:r>
              <a:rPr lang="en-US" b="1" dirty="0"/>
              <a:t>medicine</a:t>
            </a:r>
            <a:r>
              <a:rPr lang="en-US" dirty="0"/>
              <a:t>, MRI machines use strong magnetic fields to create detailed images of the body.</a:t>
            </a:r>
          </a:p>
          <a:p>
            <a:pPr marL="628650" lvl="1" indent="-171450">
              <a:buFont typeface="Arial" panose="020B0604020202020204" pitchFamily="34" charset="0"/>
              <a:buChar char="•"/>
            </a:pPr>
            <a:r>
              <a:rPr lang="en-US" b="1" dirty="0"/>
              <a:t>Electric motors and generators</a:t>
            </a:r>
            <a:r>
              <a:rPr lang="en-US" dirty="0"/>
              <a:t> rely on electromagnetism to convert energy between electrical and mechanical forms.</a:t>
            </a:r>
          </a:p>
          <a:p>
            <a:pPr marL="628650" lvl="1" indent="-171450">
              <a:buFont typeface="Arial" panose="020B0604020202020204" pitchFamily="34" charset="0"/>
              <a:buChar char="•"/>
            </a:pPr>
            <a:r>
              <a:rPr lang="en-US" b="1" dirty="0"/>
              <a:t>Maglev trains</a:t>
            </a:r>
            <a:r>
              <a:rPr lang="en-US" dirty="0"/>
              <a:t> float above tracks using magnetic repulsion—eliminating friction and enabling high-speed travel.</a:t>
            </a:r>
          </a:p>
          <a:p>
            <a:pPr marL="628650" lvl="1" indent="-171450">
              <a:buFont typeface="Arial" panose="020B0604020202020204" pitchFamily="34" charset="0"/>
              <a:buChar char="•"/>
            </a:pPr>
            <a:r>
              <a:rPr lang="en-US" b="1" dirty="0"/>
              <a:t>Compasses</a:t>
            </a:r>
            <a:r>
              <a:rPr lang="en-US" dirty="0"/>
              <a:t> use the Earth’s magnetic field for navigation—still critical in outdoor settings and aviation.</a:t>
            </a:r>
          </a:p>
          <a:p>
            <a:pPr marL="628650" lvl="1" indent="-171450">
              <a:buFont typeface="Arial" panose="020B0604020202020204" pitchFamily="34" charset="0"/>
              <a:buChar char="•"/>
            </a:pPr>
            <a:r>
              <a:rPr lang="en-US" dirty="0"/>
              <a:t>And the </a:t>
            </a:r>
            <a:r>
              <a:rPr lang="en-US" b="1" dirty="0"/>
              <a:t>magnetic strips on credit cards</a:t>
            </a:r>
            <a:r>
              <a:rPr lang="en-US" dirty="0"/>
              <a:t> store data using tiny magnetic fields, making digital transactions possible.</a:t>
            </a:r>
          </a:p>
          <a:p>
            <a:pPr marL="628650" lvl="1" indent="-171450">
              <a:buFont typeface="Arial" panose="020B0604020202020204" pitchFamily="34" charset="0"/>
              <a:buChar char="•"/>
            </a:pPr>
            <a:r>
              <a:rPr lang="en-US" b="1" dirty="0"/>
              <a:t>Cell phones </a:t>
            </a:r>
            <a:r>
              <a:rPr lang="en-US" dirty="0"/>
              <a:t>use small but powerful magnets in components like speakers, microphones, vibration motors, wireless charging systems, and camera stabilization mechanisms.</a:t>
            </a:r>
          </a:p>
          <a:p>
            <a:pPr marL="171450" indent="-171450">
              <a:buFont typeface="Arial" panose="020B0604020202020204" pitchFamily="34" charset="0"/>
              <a:buChar char="•"/>
            </a:pPr>
            <a:r>
              <a:rPr lang="en-US" dirty="0"/>
              <a:t>These are just a few examples of how magnetism powers the systems we depend on every day.</a:t>
            </a:r>
          </a:p>
          <a:p>
            <a:pPr marL="171450" indent="-171450">
              <a:buFont typeface="Arial" panose="020B0604020202020204" pitchFamily="34" charset="0"/>
              <a:buChar char="•"/>
            </a:pPr>
            <a:r>
              <a:rPr lang="en-US" b="1" dirty="0"/>
              <a:t>ASK</a:t>
            </a:r>
            <a:r>
              <a:rPr lang="en-US" dirty="0"/>
              <a:t>: What applications do you see where you work?</a:t>
            </a:r>
          </a:p>
          <a:p>
            <a:pPr marL="628650" lvl="1" indent="-171450">
              <a:buFont typeface="Arial" panose="020B0604020202020204" pitchFamily="34" charset="0"/>
              <a:buChar char="•"/>
            </a:pPr>
            <a:r>
              <a:rPr lang="en-US" i="1" dirty="0"/>
              <a:t>Call on learners to respond.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15</a:t>
            </a:fld>
            <a:endParaRPr lang="en-US"/>
          </a:p>
        </p:txBody>
      </p:sp>
    </p:spTree>
    <p:extLst>
      <p:ext uri="{BB962C8B-B14F-4D97-AF65-F5344CB8AC3E}">
        <p14:creationId xmlns:p14="http://schemas.microsoft.com/office/powerpoint/2010/main" val="316494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slide has animations. </a:t>
            </a:r>
            <a:r>
              <a:rPr lang="en-US" b="1" i="1" dirty="0"/>
              <a:t>Click</a:t>
            </a:r>
            <a:r>
              <a:rPr lang="en-US" dirty="0"/>
              <a:t> to reveal content. </a:t>
            </a:r>
          </a:p>
          <a:p>
            <a:r>
              <a:rPr lang="en-US" b="1" dirty="0"/>
              <a:t>Instructional Event</a:t>
            </a:r>
            <a:r>
              <a:rPr lang="en-US" dirty="0"/>
              <a:t>: Evaluate Performance, Provide Feedback </a:t>
            </a:r>
          </a:p>
          <a:p>
            <a:r>
              <a:rPr lang="en-US" b="1" dirty="0"/>
              <a:t>Learning Objective</a:t>
            </a:r>
            <a:r>
              <a:rPr lang="en-US" dirty="0"/>
              <a:t>: Explain basic magnetism, including magnetic fields, poles, and magnetic materials.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171450" indent="-171450">
              <a:buFont typeface="Arial" panose="020B0604020202020204" pitchFamily="34" charset="0"/>
              <a:buChar char="•"/>
            </a:pPr>
            <a:r>
              <a:rPr lang="en-US" dirty="0"/>
              <a:t>B</a:t>
            </a:r>
          </a:p>
        </p:txBody>
      </p:sp>
      <p:sp>
        <p:nvSpPr>
          <p:cNvPr id="4" name="Slide Number Placeholder 3"/>
          <p:cNvSpPr>
            <a:spLocks noGrp="1"/>
          </p:cNvSpPr>
          <p:nvPr>
            <p:ph type="sldNum" sz="quarter" idx="5"/>
          </p:nvPr>
        </p:nvSpPr>
        <p:spPr/>
        <p:txBody>
          <a:bodyPr/>
          <a:lstStyle/>
          <a:p>
            <a:fld id="{C68FB58B-AACD-44F1-9CE2-B850C946C86F}" type="slidenum">
              <a:rPr lang="en-US" smtClean="0"/>
              <a:t>16</a:t>
            </a:fld>
            <a:endParaRPr lang="en-US"/>
          </a:p>
        </p:txBody>
      </p:sp>
    </p:spTree>
    <p:extLst>
      <p:ext uri="{BB962C8B-B14F-4D97-AF65-F5344CB8AC3E}">
        <p14:creationId xmlns:p14="http://schemas.microsoft.com/office/powerpoint/2010/main" val="432272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A91C-9A5F-BBAA-488E-F5E5A8F27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DBB2D-65A6-3701-5978-9A61F673D0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4DEA1D-EBCA-7925-2E51-08EC604017F1}"/>
              </a:ext>
            </a:extLst>
          </p:cNvPr>
          <p:cNvSpPr>
            <a:spLocks noGrp="1"/>
          </p:cNvSpPr>
          <p:nvPr>
            <p:ph type="body" idx="1"/>
          </p:nvPr>
        </p:nvSpPr>
        <p:spPr/>
        <p:txBody>
          <a:bodyPr/>
          <a:lstStyle/>
          <a:p>
            <a:r>
              <a:rPr lang="en-US" dirty="0"/>
              <a:t>*This slide has animations. </a:t>
            </a:r>
            <a:r>
              <a:rPr lang="en-US" b="1" i="1" dirty="0"/>
              <a:t>Click</a:t>
            </a:r>
            <a:r>
              <a:rPr lang="en-US" dirty="0"/>
              <a:t> to reveal content. </a:t>
            </a:r>
          </a:p>
          <a:p>
            <a:r>
              <a:rPr lang="en-US" b="1" dirty="0"/>
              <a:t>Instructional Event</a:t>
            </a:r>
            <a:r>
              <a:rPr lang="en-US" dirty="0"/>
              <a:t>: Evaluate Performance, Provide Feedback </a:t>
            </a:r>
          </a:p>
          <a:p>
            <a:r>
              <a:rPr lang="en-US" b="1" dirty="0"/>
              <a:t>Learning Objective</a:t>
            </a:r>
            <a:r>
              <a:rPr lang="en-US" dirty="0"/>
              <a:t>: Explain basic magnetism, including magnetic fields, poles, and magnetic materials.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171450" indent="-171450">
              <a:buFont typeface="Arial" panose="020B0604020202020204" pitchFamily="34" charset="0"/>
              <a:buChar char="•"/>
            </a:pPr>
            <a:r>
              <a:rPr lang="en-US" dirty="0"/>
              <a:t>D - Opposite poles attract, and like poles repel</a:t>
            </a:r>
          </a:p>
        </p:txBody>
      </p:sp>
      <p:sp>
        <p:nvSpPr>
          <p:cNvPr id="4" name="Slide Number Placeholder 3">
            <a:extLst>
              <a:ext uri="{FF2B5EF4-FFF2-40B4-BE49-F238E27FC236}">
                <a16:creationId xmlns:a16="http://schemas.microsoft.com/office/drawing/2014/main" id="{DAEB7DC5-E9D8-7D53-80D1-141D6F96480D}"/>
              </a:ext>
            </a:extLst>
          </p:cNvPr>
          <p:cNvSpPr>
            <a:spLocks noGrp="1"/>
          </p:cNvSpPr>
          <p:nvPr>
            <p:ph type="sldNum" sz="quarter" idx="5"/>
          </p:nvPr>
        </p:nvSpPr>
        <p:spPr/>
        <p:txBody>
          <a:bodyPr/>
          <a:lstStyle/>
          <a:p>
            <a:fld id="{C68FB58B-AACD-44F1-9CE2-B850C946C86F}" type="slidenum">
              <a:rPr lang="en-US" smtClean="0"/>
              <a:t>17</a:t>
            </a:fld>
            <a:endParaRPr lang="en-US"/>
          </a:p>
        </p:txBody>
      </p:sp>
    </p:spTree>
    <p:extLst>
      <p:ext uri="{BB962C8B-B14F-4D97-AF65-F5344CB8AC3E}">
        <p14:creationId xmlns:p14="http://schemas.microsoft.com/office/powerpoint/2010/main" val="261037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Enhance Transfer and Retention </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2 min</a:t>
            </a:r>
          </a:p>
          <a:p>
            <a:r>
              <a:rPr lang="en-US" altLang="en-US" sz="1200" b="1" dirty="0">
                <a:latin typeface="+mn-lt"/>
              </a:rPr>
              <a:t>DO: </a:t>
            </a:r>
            <a:r>
              <a:rPr lang="en-US" altLang="en-US" sz="1200" dirty="0">
                <a:latin typeface="+mn-lt"/>
              </a:rPr>
              <a:t>Review key points. </a:t>
            </a:r>
          </a:p>
          <a:p>
            <a:r>
              <a:rPr lang="en-US" b="1" dirty="0"/>
              <a:t>Talking point</a:t>
            </a:r>
            <a:r>
              <a:rPr lang="en-US" dirty="0"/>
              <a:t>: Understanding magnetism sets the stage for learning how electric currents and magnetic fields interact, leading to electromagnetism.</a:t>
            </a:r>
          </a:p>
        </p:txBody>
      </p:sp>
      <p:sp>
        <p:nvSpPr>
          <p:cNvPr id="4" name="Slide Number Placeholder 3"/>
          <p:cNvSpPr>
            <a:spLocks noGrp="1"/>
          </p:cNvSpPr>
          <p:nvPr>
            <p:ph type="sldNum" sz="quarter" idx="5"/>
          </p:nvPr>
        </p:nvSpPr>
        <p:spPr/>
        <p:txBody>
          <a:bodyPr/>
          <a:lstStyle/>
          <a:p>
            <a:fld id="{C68FB58B-AACD-44F1-9CE2-B850C946C86F}" type="slidenum">
              <a:rPr lang="en-US" smtClean="0"/>
              <a:t>18</a:t>
            </a:fld>
            <a:endParaRPr lang="en-US"/>
          </a:p>
        </p:txBody>
      </p:sp>
    </p:spTree>
    <p:extLst>
      <p:ext uri="{BB962C8B-B14F-4D97-AF65-F5344CB8AC3E}">
        <p14:creationId xmlns:p14="http://schemas.microsoft.com/office/powerpoint/2010/main" val="325954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Direction</a:t>
            </a:r>
          </a:p>
          <a:p>
            <a:r>
              <a:rPr lang="en-US" altLang="en-US" sz="1200" b="1" dirty="0">
                <a:latin typeface="+mn-lt"/>
              </a:rPr>
              <a:t>TIME</a:t>
            </a:r>
            <a:r>
              <a:rPr lang="en-US" altLang="en-US" sz="1200" dirty="0">
                <a:latin typeface="+mn-lt"/>
              </a:rPr>
              <a:t>: 1 min</a:t>
            </a:r>
          </a:p>
          <a:p>
            <a:r>
              <a:rPr lang="en-US" b="1" dirty="0"/>
              <a:t>DO: </a:t>
            </a:r>
            <a:r>
              <a:rPr lang="en-US" dirty="0"/>
              <a:t>Introduce section.</a:t>
            </a:r>
          </a:p>
          <a:p>
            <a:r>
              <a:rPr lang="en-US" sz="1200" b="1" dirty="0">
                <a:solidFill>
                  <a:schemeClr val="tx1"/>
                </a:solidFill>
                <a:latin typeface="Arial" panose="020B0604020202020204" pitchFamily="34" charset="0"/>
              </a:rPr>
              <a:t>Talking Points: </a:t>
            </a:r>
            <a:r>
              <a:rPr lang="en-US" sz="1200" dirty="0">
                <a:solidFill>
                  <a:schemeClr val="tx1"/>
                </a:solidFill>
                <a:latin typeface="Arial" panose="020B0604020202020204" pitchFamily="34" charset="0"/>
              </a:rPr>
              <a:t>We’ve talked about permanent magnets. In most transit systems, we use electromagnets which are magnets that come alive only when electricity flows.</a:t>
            </a:r>
          </a:p>
          <a:p>
            <a:endParaRPr lang="en-US" i="1" dirty="0"/>
          </a:p>
          <a:p>
            <a:r>
              <a:rPr lang="en-US" i="1" dirty="0"/>
              <a:t>Image Source: </a:t>
            </a:r>
            <a:r>
              <a:rPr lang="en-US" i="1" dirty="0" err="1"/>
              <a:t>heerim</a:t>
            </a:r>
            <a:r>
              <a:rPr lang="en-US" i="1" dirty="0"/>
              <a:t> studio - </a:t>
            </a:r>
            <a:r>
              <a:rPr lang="en-US" i="1" u="sng" dirty="0">
                <a:hlinkClick r:id="rId3"/>
              </a:rPr>
              <a:t>stock.adobe.com</a:t>
            </a:r>
            <a:r>
              <a:rPr lang="en-US" dirty="0"/>
              <a:t>  </a:t>
            </a:r>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19</a:t>
            </a:fld>
            <a:endParaRPr lang="en-US"/>
          </a:p>
        </p:txBody>
      </p:sp>
    </p:spTree>
    <p:extLst>
      <p:ext uri="{BB962C8B-B14F-4D97-AF65-F5344CB8AC3E}">
        <p14:creationId xmlns:p14="http://schemas.microsoft.com/office/powerpoint/2010/main" val="245182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a:t>
            </a:fld>
            <a:endParaRPr lang="en-US"/>
          </a:p>
        </p:txBody>
      </p:sp>
    </p:spTree>
    <p:extLst>
      <p:ext uri="{BB962C8B-B14F-4D97-AF65-F5344CB8AC3E}">
        <p14:creationId xmlns:p14="http://schemas.microsoft.com/office/powerpoint/2010/main" val="226596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2 min</a:t>
            </a:r>
          </a:p>
          <a:p>
            <a:r>
              <a:rPr lang="en-US" b="1" dirty="0"/>
              <a:t>Talking points</a:t>
            </a:r>
            <a:r>
              <a:rPr lang="en-US" dirty="0"/>
              <a:t>: </a:t>
            </a:r>
          </a:p>
          <a:p>
            <a:pPr marL="171450" indent="-171450">
              <a:buFont typeface="Arial" panose="020B0604020202020204" pitchFamily="34" charset="0"/>
              <a:buChar char="•"/>
            </a:pPr>
            <a:r>
              <a:rPr lang="en-US" b="1" dirty="0"/>
              <a:t>Electromagnetism</a:t>
            </a:r>
            <a:r>
              <a:rPr lang="en-US" dirty="0"/>
              <a:t> is one of the </a:t>
            </a:r>
            <a:r>
              <a:rPr lang="en-US" b="0" dirty="0"/>
              <a:t>fundamental forces of nature, it happens </a:t>
            </a:r>
            <a:r>
              <a:rPr lang="en-US" dirty="0"/>
              <a:t>when </a:t>
            </a:r>
            <a:r>
              <a:rPr lang="en-US" b="1" dirty="0"/>
              <a:t>electricity</a:t>
            </a:r>
            <a:r>
              <a:rPr lang="en-US" dirty="0"/>
              <a:t> and </a:t>
            </a:r>
            <a:r>
              <a:rPr lang="en-US" b="1" dirty="0"/>
              <a:t>magnetism</a:t>
            </a:r>
            <a:r>
              <a:rPr lang="en-US" dirty="0"/>
              <a:t> work together to affect charged particles.</a:t>
            </a:r>
          </a:p>
          <a:p>
            <a:pPr marL="171450" indent="-171450">
              <a:buFont typeface="Arial" panose="020B0604020202020204" pitchFamily="34" charset="0"/>
              <a:buChar char="•"/>
            </a:pPr>
            <a:r>
              <a:rPr lang="en-US" dirty="0"/>
              <a:t>When electricity moves through a wire, it creates a magnetic field in circles around the wire – kind of like the ripples in a pond.</a:t>
            </a:r>
          </a:p>
          <a:p>
            <a:pPr marL="171450" indent="-171450">
              <a:buFont typeface="Arial" panose="020B0604020202020204" pitchFamily="34" charset="0"/>
              <a:buChar char="•"/>
            </a:pPr>
            <a:r>
              <a:rPr lang="en-US" dirty="0"/>
              <a:t>When that field is used to move something, like turning a motor shaft or closing a switch, that’s electromagnetism in action.</a:t>
            </a:r>
          </a:p>
          <a:p>
            <a:pPr marL="171450" indent="-171450">
              <a:buFont typeface="Arial" panose="020B0604020202020204" pitchFamily="34" charset="0"/>
              <a:buChar char="•"/>
            </a:pPr>
            <a:r>
              <a:rPr lang="en-US" dirty="0"/>
              <a:t>Electromagnetism a core part of how modern electrical systems work.</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20</a:t>
            </a:fld>
            <a:endParaRPr lang="en-US"/>
          </a:p>
        </p:txBody>
      </p:sp>
    </p:spTree>
    <p:extLst>
      <p:ext uri="{BB962C8B-B14F-4D97-AF65-F5344CB8AC3E}">
        <p14:creationId xmlns:p14="http://schemas.microsoft.com/office/powerpoint/2010/main" val="993196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Recall </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10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rPr>
              <a:t>Read the talking points below and play the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rPr>
              <a:t>Call on learners to share their interesting facts and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rPr>
              <a:t>Facilitate a short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ndParaRPr>
          </a:p>
          <a:p>
            <a:r>
              <a:rPr lang="en-US" b="1" dirty="0"/>
              <a:t>Talking points</a:t>
            </a:r>
            <a:r>
              <a:rPr lang="en-US" dirty="0"/>
              <a:t>: </a:t>
            </a:r>
          </a:p>
          <a:p>
            <a:pPr marL="171450" indent="-171450">
              <a:buFont typeface="Arial" panose="020B0604020202020204" pitchFamily="34" charset="0"/>
              <a:buChar char="•"/>
            </a:pPr>
            <a:r>
              <a:rPr lang="en-US" b="0" dirty="0"/>
              <a:t>Let’s take a closer look at this process. </a:t>
            </a:r>
          </a:p>
          <a:p>
            <a:pPr marL="171450" indent="-171450">
              <a:buFont typeface="Arial" panose="020B0604020202020204" pitchFamily="34" charset="0"/>
              <a:buChar char="•"/>
            </a:pPr>
            <a:r>
              <a:rPr lang="en-US" b="0" dirty="0"/>
              <a:t>As you watch the video, jot down two interesting facts or one question you have about this process. </a:t>
            </a:r>
          </a:p>
          <a:p>
            <a:pPr marL="0" indent="0">
              <a:buFont typeface="Arial" panose="020B0604020202020204" pitchFamily="34" charset="0"/>
              <a:buNone/>
            </a:pPr>
            <a:r>
              <a:rPr lang="en-US" b="0" i="1" dirty="0"/>
              <a:t>After the video…</a:t>
            </a:r>
          </a:p>
          <a:p>
            <a:pPr marL="171450" indent="-171450">
              <a:buFont typeface="Arial" panose="020B0604020202020204" pitchFamily="34" charset="0"/>
              <a:buChar char="•"/>
            </a:pPr>
            <a:r>
              <a:rPr lang="en-US" b="0" dirty="0"/>
              <a:t>What interesting facts did you hear in the video?</a:t>
            </a:r>
          </a:p>
          <a:p>
            <a:pPr marL="171450" indent="-171450">
              <a:buFont typeface="Arial" panose="020B0604020202020204" pitchFamily="34" charset="0"/>
              <a:buChar char="•"/>
            </a:pPr>
            <a:r>
              <a:rPr lang="en-US" b="0" dirty="0"/>
              <a:t>What questions do you have so far?</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Video Link </a:t>
            </a:r>
            <a:r>
              <a:rPr lang="en-US" sz="1200" kern="1200" dirty="0">
                <a:solidFill>
                  <a:schemeClr val="tx1"/>
                </a:solidFill>
                <a:effectLst/>
                <a:latin typeface="+mn-lt"/>
                <a:ea typeface="+mn-ea"/>
                <a:cs typeface="+mn-cs"/>
              </a:rPr>
              <a:t>- https://vimeo.com/1161149792/5404c11636</a:t>
            </a:r>
            <a:endParaRPr lang="en-US" altLang="en-US" sz="1200" dirty="0">
              <a:latin typeface="+mn-lt"/>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C68FB58B-AACD-44F1-9CE2-B850C946C86F}" type="slidenum">
              <a:rPr lang="en-US" smtClean="0"/>
              <a:t>21</a:t>
            </a:fld>
            <a:endParaRPr lang="en-US"/>
          </a:p>
        </p:txBody>
      </p:sp>
    </p:spTree>
    <p:extLst>
      <p:ext uri="{BB962C8B-B14F-4D97-AF65-F5344CB8AC3E}">
        <p14:creationId xmlns:p14="http://schemas.microsoft.com/office/powerpoint/2010/main" val="87720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Build an Electromagnet_M5</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One per group or pair: 1 large iron nail (about 3 inches long), 2 feet of insulated copper wire (22–24 gauge), 1 D-cell battery, Small paper clips or metal tacks, Electrical tape (optional)</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learners to the </a:t>
            </a:r>
            <a:r>
              <a:rPr lang="en-US" sz="1200" b="1" kern="1200" dirty="0">
                <a:solidFill>
                  <a:schemeClr val="tx1"/>
                </a:solidFill>
                <a:effectLst/>
                <a:latin typeface="+mn-lt"/>
                <a:ea typeface="+mn-ea"/>
                <a:cs typeface="+mn-cs"/>
              </a:rPr>
              <a:t>“Electromagnet” handout </a:t>
            </a:r>
            <a:r>
              <a:rPr lang="en-US" sz="1200" kern="1200" dirty="0">
                <a:solidFill>
                  <a:schemeClr val="tx1"/>
                </a:solidFill>
                <a:effectLst/>
                <a:latin typeface="+mn-lt"/>
                <a:ea typeface="+mn-ea"/>
                <a:cs typeface="+mn-cs"/>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Separate learners into groups or pairs and  materials.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(5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calling on learners to share what they observed, particularly when adding/removing copper loops.</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Use the activity and debrief to review how electromagnetism works.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22</a:t>
            </a:fld>
            <a:endParaRPr lang="en-US"/>
          </a:p>
        </p:txBody>
      </p:sp>
    </p:spTree>
    <p:extLst>
      <p:ext uri="{BB962C8B-B14F-4D97-AF65-F5344CB8AC3E}">
        <p14:creationId xmlns:p14="http://schemas.microsoft.com/office/powerpoint/2010/main" val="2648319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4 min</a:t>
            </a:r>
          </a:p>
          <a:p>
            <a:r>
              <a:rPr lang="en-US" b="1" dirty="0"/>
              <a:t>Talking points</a:t>
            </a:r>
            <a:r>
              <a:rPr lang="en-US" dirty="0"/>
              <a:t>: </a:t>
            </a:r>
          </a:p>
          <a:p>
            <a:pPr marL="171450" indent="-171450">
              <a:buFont typeface="Arial" panose="020B0604020202020204" pitchFamily="34" charset="0"/>
              <a:buChar char="•"/>
            </a:pPr>
            <a:r>
              <a:rPr lang="en-US" dirty="0"/>
              <a:t>Let’s review some key takeaways from our electromagnet activity. </a:t>
            </a:r>
          </a:p>
          <a:p>
            <a:pPr marL="171450" indent="-171450">
              <a:buFont typeface="Arial" panose="020B0604020202020204" pitchFamily="34" charset="0"/>
              <a:buChar char="•"/>
            </a:pPr>
            <a:r>
              <a:rPr lang="en-US" dirty="0"/>
              <a:t>Several key factors determine how strong an electromagnet will be. If you increase any of these correctly, the magnetic field becomes stronger.</a:t>
            </a:r>
          </a:p>
          <a:p>
            <a:pPr marL="171450" indent="-171450">
              <a:buFont typeface="Arial" panose="020B0604020202020204" pitchFamily="34" charset="0"/>
              <a:buChar char="•"/>
            </a:pPr>
            <a:r>
              <a:rPr lang="en-US" b="1" i="1" dirty="0"/>
              <a:t>CLICK</a:t>
            </a:r>
            <a:r>
              <a:rPr lang="en-US" dirty="0"/>
              <a:t> - First, current. The more electric current flowing through the coil, the stronger the magnetic field it produces. If voltage drops, magnetic strength drops.</a:t>
            </a:r>
          </a:p>
          <a:p>
            <a:pPr marL="171450" indent="-171450">
              <a:buFont typeface="Arial" panose="020B0604020202020204" pitchFamily="34" charset="0"/>
              <a:buChar char="•"/>
            </a:pPr>
            <a:r>
              <a:rPr lang="en-US" b="1" i="1" dirty="0"/>
              <a:t>CLICK</a:t>
            </a:r>
            <a:r>
              <a:rPr lang="en-US" dirty="0"/>
              <a:t> - Second, the core material. Using iron inside the coil boosts the magnetic field because the iron itself becomes magnetized.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CLICK</a:t>
            </a:r>
            <a:r>
              <a:rPr lang="en-US" dirty="0"/>
              <a:t> - Third, the number of coil turns. More loops mean the magnetic field becomes more concentrated and powerful.</a:t>
            </a:r>
          </a:p>
          <a:p>
            <a:pPr marL="171450" indent="-171450">
              <a:buFont typeface="Arial" panose="020B0604020202020204" pitchFamily="34" charset="0"/>
              <a:buChar char="•"/>
            </a:pPr>
            <a:r>
              <a:rPr lang="en-US" b="1" i="1" dirty="0"/>
              <a:t>CLICK</a:t>
            </a:r>
            <a:r>
              <a:rPr lang="en-US" dirty="0"/>
              <a:t> - Fourth, the quality of the winding. Tightly wrapped, evenly spaced coils work more efficiently. Loose or damaged windings reduce magnetic strength.</a:t>
            </a:r>
          </a:p>
          <a:p>
            <a:pPr marL="171450" indent="-171450">
              <a:buFont typeface="Arial" panose="020B0604020202020204" pitchFamily="34" charset="0"/>
              <a:buChar char="•"/>
            </a:pPr>
            <a:r>
              <a:rPr lang="en-US" dirty="0"/>
              <a:t>In real equipment like relays or solenoids, this matters.</a:t>
            </a:r>
          </a:p>
          <a:p>
            <a:pPr marL="171450" indent="-171450">
              <a:buFont typeface="Arial" panose="020B0604020202020204" pitchFamily="34" charset="0"/>
              <a:buChar char="•"/>
            </a:pPr>
            <a:r>
              <a:rPr lang="en-US" dirty="0"/>
              <a:t>Low voltage equals a weak coil. A damaged or loose winding means poor magnetism.</a:t>
            </a:r>
          </a:p>
          <a:p>
            <a:pPr marL="171450" indent="-171450">
              <a:buFont typeface="Arial" panose="020B0604020202020204" pitchFamily="34" charset="0"/>
              <a:buChar char="•"/>
            </a:pPr>
            <a:r>
              <a:rPr lang="en-US" dirty="0"/>
              <a:t>And weak magnetism can prevent the device from operating properly. </a:t>
            </a:r>
          </a:p>
          <a:p>
            <a:pPr marL="171450" indent="-171450">
              <a:buFont typeface="Arial" panose="020B0604020202020204" pitchFamily="34" charset="0"/>
              <a:buChar char="•"/>
            </a:pPr>
            <a:r>
              <a:rPr lang="en-US" dirty="0"/>
              <a:t>So, remember: more power, more loops, and better core material equal a stronger electromagnet.</a:t>
            </a:r>
          </a:p>
        </p:txBody>
      </p:sp>
      <p:sp>
        <p:nvSpPr>
          <p:cNvPr id="4" name="Slide Number Placeholder 3"/>
          <p:cNvSpPr>
            <a:spLocks noGrp="1"/>
          </p:cNvSpPr>
          <p:nvPr>
            <p:ph type="sldNum" sz="quarter" idx="5"/>
          </p:nvPr>
        </p:nvSpPr>
        <p:spPr/>
        <p:txBody>
          <a:bodyPr/>
          <a:lstStyle/>
          <a:p>
            <a:fld id="{C68FB58B-AACD-44F1-9CE2-B850C946C86F}" type="slidenum">
              <a:rPr lang="en-US" smtClean="0"/>
              <a:t>23</a:t>
            </a:fld>
            <a:endParaRPr lang="en-US"/>
          </a:p>
        </p:txBody>
      </p:sp>
    </p:spTree>
    <p:extLst>
      <p:ext uri="{BB962C8B-B14F-4D97-AF65-F5344CB8AC3E}">
        <p14:creationId xmlns:p14="http://schemas.microsoft.com/office/powerpoint/2010/main" val="3806126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10 min.</a:t>
            </a:r>
          </a:p>
          <a:p>
            <a:r>
              <a:rPr lang="en-US" b="1" dirty="0"/>
              <a:t>Materials: </a:t>
            </a:r>
          </a:p>
          <a:p>
            <a:pPr marL="171450" indent="-171450">
              <a:buFont typeface="Arial" panose="020B0604020202020204" pitchFamily="34" charset="0"/>
              <a:buChar char="•"/>
            </a:pPr>
            <a:r>
              <a:rPr lang="en-US" dirty="0"/>
              <a:t>Two wire leads with terminals or alligator clips</a:t>
            </a:r>
          </a:p>
          <a:p>
            <a:pPr marL="171450" indent="-171450">
              <a:buFont typeface="Arial" panose="020B0604020202020204" pitchFamily="34" charset="0"/>
              <a:buChar char="•"/>
            </a:pPr>
            <a:r>
              <a:rPr lang="en-US" dirty="0"/>
              <a:t>Electro-mechanical relay (cover removed)</a:t>
            </a:r>
          </a:p>
          <a:p>
            <a:pPr marL="171450" indent="-171450">
              <a:buFont typeface="Arial" panose="020B0604020202020204" pitchFamily="34" charset="0"/>
              <a:buChar char="•"/>
            </a:pPr>
            <a:r>
              <a:rPr lang="en-US" dirty="0"/>
              <a:t>9V battery</a:t>
            </a:r>
          </a:p>
          <a:p>
            <a:r>
              <a:rPr lang="en-US" b="1" dirty="0"/>
              <a:t>Instructor Note:</a:t>
            </a:r>
            <a:r>
              <a:rPr lang="en-US" dirty="0"/>
              <a:t> </a:t>
            </a:r>
            <a:r>
              <a:rPr lang="en-US" b="1" dirty="0"/>
              <a:t>For this activity, the relay cover should be removed so participants can observe the armature moving. If the movement is not visible, participants should still be able to hear the relay operate. Use any relay type that is available at your location or commonly used in your work environment.</a:t>
            </a:r>
          </a:p>
          <a:p>
            <a:r>
              <a:rPr lang="en-US" b="1" dirty="0"/>
              <a:t>Do:  </a:t>
            </a:r>
          </a:p>
          <a:p>
            <a:pPr marL="171450" indent="-171450">
              <a:buFont typeface="Arial" panose="020B0604020202020204" pitchFamily="34" charset="0"/>
              <a:buChar char="•"/>
            </a:pPr>
            <a:r>
              <a:rPr lang="en-US" dirty="0"/>
              <a:t>Find a flat surface to conduct the demonstration here everyone can see. </a:t>
            </a:r>
          </a:p>
          <a:p>
            <a:pPr marL="171450" indent="-171450">
              <a:buFont typeface="Arial" panose="020B0604020202020204" pitchFamily="34" charset="0"/>
              <a:buChar char="•"/>
            </a:pPr>
            <a:r>
              <a:rPr lang="en-US" dirty="0"/>
              <a:t>Follow the demonstration steps</a:t>
            </a:r>
          </a:p>
          <a:p>
            <a:pPr marL="685800" lvl="1" indent="-228600">
              <a:buFont typeface="+mj-lt"/>
              <a:buAutoNum type="arabicPeriod"/>
            </a:pPr>
            <a:r>
              <a:rPr lang="en-US" dirty="0"/>
              <a:t>Connect wires to relay terminals 85 and 86.</a:t>
            </a:r>
          </a:p>
          <a:p>
            <a:pPr marL="685800" lvl="1" indent="-228600">
              <a:buFont typeface="+mj-lt"/>
              <a:buAutoNum type="arabicPeriod"/>
            </a:pPr>
            <a:r>
              <a:rPr lang="en-US" dirty="0"/>
              <a:t>Connect one wire to the battery.</a:t>
            </a:r>
          </a:p>
          <a:p>
            <a:pPr marL="685800" lvl="1" indent="-228600">
              <a:buFont typeface="+mj-lt"/>
              <a:buAutoNum type="arabicPeriod"/>
            </a:pPr>
            <a:r>
              <a:rPr lang="en-US" dirty="0"/>
              <a:t>Tap the second wire to the other battery terminal to make and break the circuit.</a:t>
            </a:r>
          </a:p>
          <a:p>
            <a:pPr marL="685800" lvl="1" indent="-228600">
              <a:buFont typeface="+mj-lt"/>
              <a:buAutoNum type="arabicPeriod"/>
            </a:pPr>
            <a:r>
              <a:rPr lang="en-US" dirty="0"/>
              <a:t>Observe the relay armature:</a:t>
            </a:r>
          </a:p>
          <a:p>
            <a:pPr marL="1143000" lvl="2" indent="-228600">
              <a:buFont typeface="+mj-lt"/>
              <a:buAutoNum type="arabicPeriod"/>
            </a:pPr>
            <a:r>
              <a:rPr lang="en-US" dirty="0"/>
              <a:t>Energized → Armature pulls down</a:t>
            </a:r>
          </a:p>
          <a:p>
            <a:pPr marL="1143000" lvl="2" indent="-228600">
              <a:buFont typeface="+mj-lt"/>
              <a:buAutoNum type="arabicPeriod"/>
            </a:pPr>
            <a:r>
              <a:rPr lang="en-US" dirty="0"/>
              <a:t>De-energized → Armature springs back</a:t>
            </a:r>
          </a:p>
          <a:p>
            <a:pPr marL="228600" lvl="0" indent="-228600">
              <a:buFont typeface="Arial" panose="020B0604020202020204" pitchFamily="34" charset="0"/>
              <a:buChar char="•"/>
            </a:pPr>
            <a:r>
              <a:rPr lang="en-US" i="1" dirty="0"/>
              <a:t>Optional</a:t>
            </a:r>
            <a:r>
              <a:rPr lang="en-US" dirty="0"/>
              <a:t> – Use the animated graphic on the next slide to illustrate key points.  </a:t>
            </a:r>
          </a:p>
          <a:p>
            <a:pPr marL="0" lvl="0" indent="0">
              <a:buFont typeface="+mj-lt"/>
              <a:buNone/>
            </a:pPr>
            <a:endParaRPr lang="en-US" dirty="0"/>
          </a:p>
          <a:p>
            <a:r>
              <a:rPr lang="en-US" b="1" dirty="0"/>
              <a:t>Talking Points: </a:t>
            </a:r>
          </a:p>
          <a:p>
            <a:pPr marL="171450" indent="-171450">
              <a:buFont typeface="Arial" panose="020B0604020202020204" pitchFamily="34" charset="0"/>
              <a:buChar char="•"/>
            </a:pPr>
            <a:r>
              <a:rPr lang="en-US" dirty="0"/>
              <a:t>Let’s build off of our activity by seeing how electromagnetism activates a </a:t>
            </a:r>
            <a:r>
              <a:rPr lang="en-US" b="1" dirty="0"/>
              <a:t>relay</a:t>
            </a:r>
            <a:r>
              <a:rPr lang="en-US" dirty="0"/>
              <a:t> — this is not just theory; this is how real equipment works.</a:t>
            </a:r>
          </a:p>
          <a:p>
            <a:pPr marL="171450" indent="-171450">
              <a:buFont typeface="Arial" panose="020B0604020202020204" pitchFamily="34" charset="0"/>
              <a:buChar char="•"/>
            </a:pPr>
            <a:r>
              <a:rPr lang="en-US" dirty="0"/>
              <a:t>First, I’ll connect the two wires to terminals 85 and 86 on the relay. These are the coil terminals.</a:t>
            </a:r>
          </a:p>
          <a:p>
            <a:pPr marL="171450" indent="-171450">
              <a:buFont typeface="Arial" panose="020B0604020202020204" pitchFamily="34" charset="0"/>
              <a:buChar char="•"/>
            </a:pPr>
            <a:r>
              <a:rPr lang="en-US" dirty="0"/>
              <a:t>Now I’ll connect one wire to the battery. When I tap the second wire to the other battery terminal, I complete the circuit and allow current to flow.</a:t>
            </a:r>
          </a:p>
          <a:p>
            <a:pPr marL="171450" indent="-171450">
              <a:buFont typeface="Arial" panose="020B0604020202020204" pitchFamily="34" charset="0"/>
              <a:buChar char="•"/>
            </a:pPr>
            <a:r>
              <a:rPr lang="en-US" dirty="0"/>
              <a:t>Watch the armature closely. When current flows, the coil becomes an electromagnet and pulls the armature down.</a:t>
            </a:r>
          </a:p>
          <a:p>
            <a:pPr marL="171450" indent="-171450">
              <a:buFont typeface="Arial" panose="020B0604020202020204" pitchFamily="34" charset="0"/>
              <a:buChar char="•"/>
            </a:pPr>
            <a:r>
              <a:rPr lang="en-US" dirty="0"/>
              <a:t>When I disconnect the wire, the magnetic field collapses immediately. The armature springs back to its original position.</a:t>
            </a:r>
          </a:p>
          <a:p>
            <a:pPr marL="171450" indent="-171450">
              <a:buFont typeface="Arial" panose="020B0604020202020204" pitchFamily="34" charset="0"/>
              <a:buChar char="•"/>
            </a:pPr>
            <a:r>
              <a:rPr lang="en-US" dirty="0"/>
              <a:t>That movement is what makes or breaks the electrical contact inside the relay.</a:t>
            </a:r>
          </a:p>
          <a:p>
            <a:pPr marL="171450" indent="-171450">
              <a:buFont typeface="Arial" panose="020B0604020202020204" pitchFamily="34" charset="0"/>
              <a:buChar char="•"/>
            </a:pPr>
            <a:r>
              <a:rPr lang="en-US" dirty="0"/>
              <a:t>So, what we’re seeing here is simple: Current creates a magnetic field. The magnetic field creates motion. No current means no magnetism.</a:t>
            </a:r>
          </a:p>
          <a:p>
            <a:pPr marL="171450" indent="-171450">
              <a:buFont typeface="Arial" panose="020B0604020202020204" pitchFamily="34" charset="0"/>
              <a:buChar char="•"/>
            </a:pPr>
            <a:r>
              <a:rPr lang="en-US" dirty="0"/>
              <a:t>This is exactly why low voltage, or a weak coil can cause a relay to chatter, fail to pull in, or drop out unexpectedly.</a:t>
            </a:r>
          </a:p>
        </p:txBody>
      </p:sp>
      <p:sp>
        <p:nvSpPr>
          <p:cNvPr id="4" name="Slide Number Placeholder 3"/>
          <p:cNvSpPr>
            <a:spLocks noGrp="1"/>
          </p:cNvSpPr>
          <p:nvPr>
            <p:ph type="sldNum" sz="quarter" idx="5"/>
          </p:nvPr>
        </p:nvSpPr>
        <p:spPr/>
        <p:txBody>
          <a:bodyPr/>
          <a:lstStyle/>
          <a:p>
            <a:fld id="{C68FB58B-AACD-44F1-9CE2-B850C946C86F}" type="slidenum">
              <a:rPr lang="en-US" smtClean="0"/>
              <a:t>24</a:t>
            </a:fld>
            <a:endParaRPr lang="en-US"/>
          </a:p>
        </p:txBody>
      </p:sp>
    </p:spTree>
    <p:extLst>
      <p:ext uri="{BB962C8B-B14F-4D97-AF65-F5344CB8AC3E}">
        <p14:creationId xmlns:p14="http://schemas.microsoft.com/office/powerpoint/2010/main" val="1530919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0" i="1" dirty="0">
                <a:latin typeface="+mn-lt"/>
              </a:rPr>
              <a:t>*OPTIONAL SLIDE</a:t>
            </a:r>
          </a:p>
          <a:p>
            <a:endParaRPr lang="en-US" altLang="en-US" sz="1200" b="1" dirty="0">
              <a:latin typeface="+mn-lt"/>
            </a:endParaRP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Do:  </a:t>
            </a:r>
            <a:r>
              <a:rPr lang="en-US" dirty="0"/>
              <a:t>Use the graphic, which learners first saw in Module 4, to illustrate key points in the Electromagnets and Relays demonstration.</a:t>
            </a:r>
          </a:p>
        </p:txBody>
      </p:sp>
      <p:sp>
        <p:nvSpPr>
          <p:cNvPr id="4" name="Slide Number Placeholder 3"/>
          <p:cNvSpPr>
            <a:spLocks noGrp="1"/>
          </p:cNvSpPr>
          <p:nvPr>
            <p:ph type="sldNum" sz="quarter" idx="5"/>
          </p:nvPr>
        </p:nvSpPr>
        <p:spPr/>
        <p:txBody>
          <a:bodyPr/>
          <a:lstStyle/>
          <a:p>
            <a:fld id="{C68FB58B-AACD-44F1-9CE2-B850C946C86F}" type="slidenum">
              <a:rPr lang="en-US" smtClean="0"/>
              <a:t>25</a:t>
            </a:fld>
            <a:endParaRPr lang="en-US"/>
          </a:p>
        </p:txBody>
      </p:sp>
    </p:spTree>
    <p:extLst>
      <p:ext uri="{BB962C8B-B14F-4D97-AF65-F5344CB8AC3E}">
        <p14:creationId xmlns:p14="http://schemas.microsoft.com/office/powerpoint/2010/main" val="3338543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Recall</a:t>
            </a:r>
            <a:endParaRPr lang="en-US" altLang="en-US" sz="1200" dirty="0">
              <a:latin typeface="+mn-lt"/>
            </a:endParaRPr>
          </a:p>
          <a:p>
            <a:r>
              <a:rPr lang="en-US" altLang="en-US" sz="1200" b="1" dirty="0">
                <a:latin typeface="+mn-lt"/>
              </a:rPr>
              <a:t>TIME</a:t>
            </a:r>
            <a:r>
              <a:rPr lang="en-US" altLang="en-US" sz="1200" dirty="0">
                <a:latin typeface="+mn-lt"/>
              </a:rPr>
              <a:t>: 10 min.</a:t>
            </a:r>
          </a:p>
          <a:p>
            <a:r>
              <a:rPr lang="en-US" b="1" dirty="0"/>
              <a:t>Do:  </a:t>
            </a:r>
          </a:p>
          <a:p>
            <a:pPr marL="171450" indent="-171450">
              <a:buFont typeface="Arial" panose="020B0604020202020204" pitchFamily="34" charset="0"/>
              <a:buChar char="•"/>
            </a:pPr>
            <a:r>
              <a:rPr lang="en-US" dirty="0"/>
              <a:t>This video will show us how electromagnets are used in motors. </a:t>
            </a:r>
          </a:p>
          <a:p>
            <a:pPr marL="171450" indent="-171450">
              <a:buFont typeface="Arial" panose="020B0604020202020204" pitchFamily="34" charset="0"/>
              <a:buChar char="•"/>
            </a:pPr>
            <a:r>
              <a:rPr lang="en-US" dirty="0"/>
              <a:t>It starts with an overview of a simple circuit.</a:t>
            </a:r>
          </a:p>
          <a:p>
            <a:pPr marL="171450" indent="-171450">
              <a:buFont typeface="Arial" panose="020B0604020202020204" pitchFamily="34" charset="0"/>
              <a:buChar char="•"/>
            </a:pPr>
            <a:r>
              <a:rPr lang="en-US" b="1" dirty="0"/>
              <a:t>ASK</a:t>
            </a:r>
            <a:r>
              <a:rPr lang="en-US" dirty="0"/>
              <a:t>: Who remembers the three essential pieces of a simple circuit? </a:t>
            </a:r>
          </a:p>
          <a:p>
            <a:pPr marL="628650" lvl="1" indent="-171450">
              <a:buFont typeface="Arial" panose="020B0604020202020204" pitchFamily="34" charset="0"/>
              <a:buChar char="•"/>
            </a:pPr>
            <a:r>
              <a:rPr lang="en-US" i="1" dirty="0"/>
              <a:t>Call on learners to respond. Answer: Power Source, Wire, Load</a:t>
            </a:r>
          </a:p>
          <a:p>
            <a:pPr marL="171450" indent="-171450">
              <a:buFont typeface="Arial" panose="020B0604020202020204" pitchFamily="34" charset="0"/>
              <a:buChar char="•"/>
            </a:pPr>
            <a:r>
              <a:rPr lang="en-US" dirty="0"/>
              <a:t>Nice work. </a:t>
            </a:r>
          </a:p>
          <a:p>
            <a:pPr marL="171450" indent="-171450">
              <a:buFont typeface="Arial" panose="020B0604020202020204" pitchFamily="34" charset="0"/>
              <a:buChar char="•"/>
            </a:pPr>
            <a:r>
              <a:rPr lang="en-US" dirty="0"/>
              <a:t>Let’s watch the video. You’ll be building your own motors in our next activity, so pay close attention.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26</a:t>
            </a:fld>
            <a:endParaRPr lang="en-US"/>
          </a:p>
        </p:txBody>
      </p:sp>
    </p:spTree>
    <p:extLst>
      <p:ext uri="{BB962C8B-B14F-4D97-AF65-F5344CB8AC3E}">
        <p14:creationId xmlns:p14="http://schemas.microsoft.com/office/powerpoint/2010/main" val="127732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minutes</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1" dirty="0"/>
              <a:t>Activity Overview Video</a:t>
            </a:r>
            <a:r>
              <a:rPr lang="en-US" dirty="0"/>
              <a:t>: See </a:t>
            </a:r>
            <a:r>
              <a:rPr lang="en-US" u="sng" dirty="0"/>
              <a:t>1:28-3:47</a:t>
            </a:r>
            <a:r>
              <a:rPr lang="en-US" dirty="0"/>
              <a:t> - https://www.youtube.com/watch?v=q9VpXz01msM</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Build a Simple motor_M5</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One per pair: 1 C-cell battery, Insulated copper wire (magnet wire), 2 paper clips, Sandpaper, 2 small neodymium magnets, Pencil or marker for wrapping wire, Electrical tape </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Refer learners to the </a:t>
            </a:r>
            <a:r>
              <a:rPr lang="en-US" sz="1200" b="1" kern="1200" dirty="0">
                <a:solidFill>
                  <a:schemeClr val="tx1"/>
                </a:solidFill>
                <a:effectLst/>
                <a:latin typeface="+mn-lt"/>
                <a:ea typeface="+mn-ea"/>
                <a:cs typeface="+mn-cs"/>
              </a:rPr>
              <a:t>“Simple Motors” handout </a:t>
            </a:r>
            <a:r>
              <a:rPr lang="en-US" sz="1200" kern="1200" dirty="0">
                <a:solidFill>
                  <a:schemeClr val="tx1"/>
                </a:solidFill>
                <a:effectLst/>
                <a:latin typeface="+mn-lt"/>
                <a:ea typeface="+mn-ea"/>
                <a:cs typeface="+mn-cs"/>
              </a:rPr>
              <a:t>embedded in the Participant Resource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Review the directions.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Separate learners into pairs and  materials.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(5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by reviewing the Follow Up Questions on page 2 of the handout.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Calling on learners to share their responses. </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Use the activity and debrief to review how electromagnetism works. </a:t>
            </a:r>
            <a:endParaRPr lang="en-US" dirty="0"/>
          </a:p>
          <a:p>
            <a:endParaRPr lang="en-US" dirty="0"/>
          </a:p>
          <a:p>
            <a:r>
              <a:rPr lang="en-US" i="1" dirty="0"/>
              <a:t>Source</a:t>
            </a:r>
            <a:r>
              <a:rPr lang="en-US" dirty="0"/>
              <a:t>: Science Buddies. (2024, January). </a:t>
            </a:r>
            <a:r>
              <a:rPr lang="en-US" i="1" dirty="0"/>
              <a:t>3 simple DIY motor experiments</a:t>
            </a:r>
            <a:r>
              <a:rPr lang="en-US" dirty="0"/>
              <a:t> [Video]. YouTube. </a:t>
            </a:r>
            <a:r>
              <a:rPr lang="en-US" dirty="0">
                <a:hlinkClick r:id="rId3"/>
              </a:rPr>
              <a:t>https://www.youtube.com/watch?v=q9VpXz01msM</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27</a:t>
            </a:fld>
            <a:endParaRPr lang="en-US"/>
          </a:p>
        </p:txBody>
      </p:sp>
    </p:spTree>
    <p:extLst>
      <p:ext uri="{BB962C8B-B14F-4D97-AF65-F5344CB8AC3E}">
        <p14:creationId xmlns:p14="http://schemas.microsoft.com/office/powerpoint/2010/main" val="341766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0" i="1" dirty="0">
                <a:latin typeface="+mn-lt"/>
              </a:rPr>
              <a:t>*This slide contains animations. </a:t>
            </a:r>
            <a:r>
              <a:rPr lang="en-US" altLang="en-US" sz="1200" b="1" i="1" dirty="0">
                <a:latin typeface="+mn-lt"/>
              </a:rPr>
              <a:t>CLICK</a:t>
            </a:r>
            <a:r>
              <a:rPr lang="en-US" altLang="en-US" sz="1200" b="0" i="1" dirty="0">
                <a:latin typeface="+mn-lt"/>
              </a:rPr>
              <a:t> to reveal content.</a:t>
            </a:r>
            <a:r>
              <a:rPr lang="en-US" altLang="en-US" sz="1200" b="1"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INSTRUCTIONAL ACTIVITY: </a:t>
            </a:r>
            <a:r>
              <a:rPr lang="en-US" altLang="en-US" sz="1200" b="0" dirty="0">
                <a:latin typeface="+mn-lt"/>
              </a:rPr>
              <a:t>Present Content, </a:t>
            </a:r>
            <a:r>
              <a:rPr lang="en-US" sz="1200" b="0" dirty="0">
                <a:effectLst/>
                <a:latin typeface="+mn-lt"/>
                <a:ea typeface="Calibri" panose="020F0502020204030204" pitchFamily="34" charset="0"/>
                <a:cs typeface="Times New Roman" panose="02020603050405020304" pitchFamily="18" charset="0"/>
              </a:rPr>
              <a:t>Enhance Transfer and Retention </a:t>
            </a:r>
          </a:p>
          <a:p>
            <a:r>
              <a:rPr lang="en-US" altLang="en-US" sz="1200" b="1" dirty="0">
                <a:latin typeface="+mn-lt"/>
              </a:rPr>
              <a:t>TIME</a:t>
            </a:r>
            <a:r>
              <a:rPr lang="en-US" altLang="en-US" sz="1200" dirty="0">
                <a:latin typeface="+mn-lt"/>
              </a:rPr>
              <a:t>: 3 min.</a:t>
            </a:r>
          </a:p>
          <a:p>
            <a:r>
              <a:rPr lang="en-US" b="1" dirty="0"/>
              <a:t>Talking points</a:t>
            </a:r>
            <a:r>
              <a:rPr lang="en-US" dirty="0"/>
              <a:t>: </a:t>
            </a:r>
          </a:p>
          <a:p>
            <a:pPr marL="171450" indent="-171450">
              <a:buFont typeface="Arial" panose="020B0604020202020204" pitchFamily="34" charset="0"/>
              <a:buChar char="•"/>
            </a:pPr>
            <a:r>
              <a:rPr lang="en-US" b="0" dirty="0"/>
              <a:t>In this section we have learned what electromagnetism is and how it works. Let’s take a look at its applications. </a:t>
            </a:r>
          </a:p>
          <a:p>
            <a:pPr marL="171450" indent="-171450">
              <a:buFont typeface="Arial" panose="020B0604020202020204" pitchFamily="34" charset="0"/>
              <a:buChar char="•"/>
            </a:pPr>
            <a:r>
              <a:rPr lang="en-US" b="0" dirty="0"/>
              <a:t>Electromagnetism powers a huge range of everyday technologies—it's behind the motion, control, and sound in many electrical systems.</a:t>
            </a:r>
          </a:p>
          <a:p>
            <a:pPr marL="171450" indent="-171450">
              <a:buFont typeface="Arial" panose="020B0604020202020204" pitchFamily="34" charset="0"/>
              <a:buChar char="•"/>
            </a:pPr>
            <a:r>
              <a:rPr lang="en-US" altLang="en-US" sz="1200" b="1" i="1" dirty="0">
                <a:latin typeface="+mn-lt"/>
              </a:rPr>
              <a:t>CLICK - </a:t>
            </a:r>
            <a:r>
              <a:rPr lang="en-US" b="0" dirty="0"/>
              <a:t>Some general examples include:</a:t>
            </a:r>
          </a:p>
          <a:p>
            <a:pPr marL="628650" lvl="1" indent="-171450">
              <a:buFont typeface="Arial" panose="020B0604020202020204" pitchFamily="34" charset="0"/>
              <a:buChar char="•"/>
            </a:pPr>
            <a:r>
              <a:rPr lang="en-US" b="0" dirty="0"/>
              <a:t>Electric motors, which convert electrical energy into mechanical movement.</a:t>
            </a:r>
          </a:p>
          <a:p>
            <a:pPr marL="628650" lvl="1" indent="-171450">
              <a:buFont typeface="Arial" panose="020B0604020202020204" pitchFamily="34" charset="0"/>
              <a:buChar char="•"/>
            </a:pPr>
            <a:r>
              <a:rPr lang="en-US" b="0" dirty="0"/>
              <a:t>Relays, which use magnetic fields to control electrical circuits.</a:t>
            </a:r>
          </a:p>
          <a:p>
            <a:pPr marL="628650" lvl="1" indent="-171450">
              <a:buFont typeface="Arial" panose="020B0604020202020204" pitchFamily="34" charset="0"/>
              <a:buChar char="•"/>
            </a:pPr>
            <a:r>
              <a:rPr lang="en-US" b="0" dirty="0"/>
              <a:t>Magnetic locks, often used in security systems.</a:t>
            </a:r>
          </a:p>
          <a:p>
            <a:pPr marL="628650" lvl="1" indent="-171450">
              <a:buFont typeface="Arial" panose="020B0604020202020204" pitchFamily="34" charset="0"/>
              <a:buChar char="•"/>
            </a:pPr>
            <a:r>
              <a:rPr lang="en-US" b="0" dirty="0"/>
              <a:t>Speakers and microphones, where electromagnets create or detect sound vibrations.</a:t>
            </a:r>
          </a:p>
          <a:p>
            <a:pPr marL="171450" indent="-171450">
              <a:buFont typeface="Arial" panose="020B0604020202020204" pitchFamily="34" charset="0"/>
              <a:buChar char="•"/>
            </a:pPr>
            <a:r>
              <a:rPr lang="en-US" altLang="en-US" sz="1200" b="1" i="1" dirty="0">
                <a:latin typeface="+mn-lt"/>
              </a:rPr>
              <a:t>CLICK - </a:t>
            </a:r>
            <a:r>
              <a:rPr lang="en-US" b="0" dirty="0"/>
              <a:t>In the transportation industry, electromagnetism plays a big role in:</a:t>
            </a:r>
          </a:p>
          <a:p>
            <a:pPr marL="628650" lvl="1" indent="-171450">
              <a:buFont typeface="Arial" panose="020B0604020202020204" pitchFamily="34" charset="0"/>
              <a:buChar char="•"/>
            </a:pPr>
            <a:r>
              <a:rPr lang="en-US" b="0" dirty="0"/>
              <a:t>Electric vehicle motors</a:t>
            </a:r>
          </a:p>
          <a:p>
            <a:pPr marL="628650" lvl="1" indent="-171450">
              <a:buFont typeface="Arial" panose="020B0604020202020204" pitchFamily="34" charset="0"/>
              <a:buChar char="•"/>
            </a:pPr>
            <a:r>
              <a:rPr lang="en-US" b="0" dirty="0"/>
              <a:t>Magnetic levitation (maglev) trains, which glide without touching the track.</a:t>
            </a:r>
          </a:p>
          <a:p>
            <a:pPr marL="628650" lvl="1" indent="-171450">
              <a:buFont typeface="Arial" panose="020B0604020202020204" pitchFamily="34" charset="0"/>
              <a:buChar char="•"/>
            </a:pPr>
            <a:r>
              <a:rPr lang="en-US" b="0" dirty="0"/>
              <a:t>Regenerative braking systems, which turn motion back into electricity.</a:t>
            </a:r>
          </a:p>
          <a:p>
            <a:pPr marL="171450" indent="-171450">
              <a:buFont typeface="Arial" panose="020B0604020202020204" pitchFamily="34" charset="0"/>
              <a:buChar char="•"/>
            </a:pPr>
            <a:r>
              <a:rPr lang="en-US" b="0" dirty="0"/>
              <a:t>From powering motion to enabling communication and control, electromagnetism is at the heart of modern technology.</a:t>
            </a:r>
          </a:p>
          <a:p>
            <a:endParaRPr lang="en-US" b="0"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28</a:t>
            </a:fld>
            <a:endParaRPr lang="en-US"/>
          </a:p>
        </p:txBody>
      </p:sp>
    </p:spTree>
    <p:extLst>
      <p:ext uri="{BB962C8B-B14F-4D97-AF65-F5344CB8AC3E}">
        <p14:creationId xmlns:p14="http://schemas.microsoft.com/office/powerpoint/2010/main" val="12290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A64E0-1FF2-650F-3338-A8A52E4B1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D3AE3-E08F-1D55-D306-A88FDB016F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B94197-15AA-9EDE-6C28-25B25974670A}"/>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Explain basic magnetism, including magnetic fields, poles, and magnetic materials.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 Increasing the electric current </a:t>
            </a:r>
          </a:p>
        </p:txBody>
      </p:sp>
      <p:sp>
        <p:nvSpPr>
          <p:cNvPr id="4" name="Slide Number Placeholder 3">
            <a:extLst>
              <a:ext uri="{FF2B5EF4-FFF2-40B4-BE49-F238E27FC236}">
                <a16:creationId xmlns:a16="http://schemas.microsoft.com/office/drawing/2014/main" id="{C1A644AE-685F-1183-38FB-F58381E6287D}"/>
              </a:ext>
            </a:extLst>
          </p:cNvPr>
          <p:cNvSpPr>
            <a:spLocks noGrp="1"/>
          </p:cNvSpPr>
          <p:nvPr>
            <p:ph type="sldNum" sz="quarter" idx="5"/>
          </p:nvPr>
        </p:nvSpPr>
        <p:spPr/>
        <p:txBody>
          <a:bodyPr/>
          <a:lstStyle/>
          <a:p>
            <a:fld id="{C68FB58B-AACD-44F1-9CE2-B850C946C86F}" type="slidenum">
              <a:rPr lang="en-US" smtClean="0"/>
              <a:t>29</a:t>
            </a:fld>
            <a:endParaRPr lang="en-US"/>
          </a:p>
        </p:txBody>
      </p:sp>
    </p:spTree>
    <p:extLst>
      <p:ext uri="{BB962C8B-B14F-4D97-AF65-F5344CB8AC3E}">
        <p14:creationId xmlns:p14="http://schemas.microsoft.com/office/powerpoint/2010/main" val="341903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Welcome learners to class. Introduce the course and module.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a:t>
            </a:fld>
            <a:endParaRPr lang="en-US"/>
          </a:p>
        </p:txBody>
      </p:sp>
    </p:spTree>
    <p:extLst>
      <p:ext uri="{BB962C8B-B14F-4D97-AF65-F5344CB8AC3E}">
        <p14:creationId xmlns:p14="http://schemas.microsoft.com/office/powerpoint/2010/main" val="75006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96B1-EB1F-1B2A-DD62-F558110B3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4CFBE-84BE-4901-288A-3E5EEDD825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02A2D3-64EE-7651-FBDE-CD9CE4839A64}"/>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Describe how an electromagnet works and what affects its strength.</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Increasing the electric current</a:t>
            </a:r>
          </a:p>
        </p:txBody>
      </p:sp>
      <p:sp>
        <p:nvSpPr>
          <p:cNvPr id="4" name="Slide Number Placeholder 3">
            <a:extLst>
              <a:ext uri="{FF2B5EF4-FFF2-40B4-BE49-F238E27FC236}">
                <a16:creationId xmlns:a16="http://schemas.microsoft.com/office/drawing/2014/main" id="{41F2D522-8830-69EC-4089-5248ACB7CEC7}"/>
              </a:ext>
            </a:extLst>
          </p:cNvPr>
          <p:cNvSpPr>
            <a:spLocks noGrp="1"/>
          </p:cNvSpPr>
          <p:nvPr>
            <p:ph type="sldNum" sz="quarter" idx="5"/>
          </p:nvPr>
        </p:nvSpPr>
        <p:spPr/>
        <p:txBody>
          <a:bodyPr/>
          <a:lstStyle/>
          <a:p>
            <a:fld id="{C68FB58B-AACD-44F1-9CE2-B850C946C86F}" type="slidenum">
              <a:rPr lang="en-US" smtClean="0"/>
              <a:t>30</a:t>
            </a:fld>
            <a:endParaRPr lang="en-US"/>
          </a:p>
        </p:txBody>
      </p:sp>
    </p:spTree>
    <p:extLst>
      <p:ext uri="{BB962C8B-B14F-4D97-AF65-F5344CB8AC3E}">
        <p14:creationId xmlns:p14="http://schemas.microsoft.com/office/powerpoint/2010/main" val="4143565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840D-430B-77E5-2DF0-2BE4C86E9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07315-C4C2-3407-EB89-41895857DE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0590C4-A341-56C0-0109-6D931361962D}"/>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Explain how electromagnetism is used in transit systems such as relays, motors, and generators.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 Magnetic locks </a:t>
            </a:r>
          </a:p>
        </p:txBody>
      </p:sp>
      <p:sp>
        <p:nvSpPr>
          <p:cNvPr id="4" name="Slide Number Placeholder 3">
            <a:extLst>
              <a:ext uri="{FF2B5EF4-FFF2-40B4-BE49-F238E27FC236}">
                <a16:creationId xmlns:a16="http://schemas.microsoft.com/office/drawing/2014/main" id="{7A981493-B4CB-2881-0C5E-0A5F633ADCFC}"/>
              </a:ext>
            </a:extLst>
          </p:cNvPr>
          <p:cNvSpPr>
            <a:spLocks noGrp="1"/>
          </p:cNvSpPr>
          <p:nvPr>
            <p:ph type="sldNum" sz="quarter" idx="5"/>
          </p:nvPr>
        </p:nvSpPr>
        <p:spPr/>
        <p:txBody>
          <a:bodyPr/>
          <a:lstStyle/>
          <a:p>
            <a:fld id="{C68FB58B-AACD-44F1-9CE2-B850C946C86F}" type="slidenum">
              <a:rPr lang="en-US" smtClean="0"/>
              <a:t>31</a:t>
            </a:fld>
            <a:endParaRPr lang="en-US"/>
          </a:p>
        </p:txBody>
      </p:sp>
    </p:spTree>
    <p:extLst>
      <p:ext uri="{BB962C8B-B14F-4D97-AF65-F5344CB8AC3E}">
        <p14:creationId xmlns:p14="http://schemas.microsoft.com/office/powerpoint/2010/main" val="1975512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084E-33BF-188C-0E7B-891864825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A2082-8865-8F2D-98B5-F68DA0FE7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C0EF5-DC80-B2D4-CBDA-127CB18A3813}"/>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Enhance Transfer and Retention</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2 min</a:t>
            </a:r>
          </a:p>
          <a:p>
            <a:r>
              <a:rPr lang="en-US" altLang="en-US" sz="1200" b="1" dirty="0">
                <a:latin typeface="+mn-lt"/>
              </a:rPr>
              <a:t>DO: </a:t>
            </a:r>
            <a:r>
              <a:rPr lang="en-US" altLang="en-US" sz="1200" dirty="0">
                <a:latin typeface="+mn-lt"/>
              </a:rPr>
              <a:t>Review key points. </a:t>
            </a:r>
          </a:p>
          <a:p>
            <a:r>
              <a:rPr lang="en-US" b="1" dirty="0"/>
              <a:t>Talking point</a:t>
            </a:r>
            <a:r>
              <a:rPr lang="en-US" dirty="0"/>
              <a:t>: Understanding electromagnetism sets the stage for creating electricity.</a:t>
            </a:r>
          </a:p>
        </p:txBody>
      </p:sp>
      <p:sp>
        <p:nvSpPr>
          <p:cNvPr id="4" name="Slide Number Placeholder 3">
            <a:extLst>
              <a:ext uri="{FF2B5EF4-FFF2-40B4-BE49-F238E27FC236}">
                <a16:creationId xmlns:a16="http://schemas.microsoft.com/office/drawing/2014/main" id="{6467531D-7592-E0B3-FA3F-F4D9396E34AC}"/>
              </a:ext>
            </a:extLst>
          </p:cNvPr>
          <p:cNvSpPr>
            <a:spLocks noGrp="1"/>
          </p:cNvSpPr>
          <p:nvPr>
            <p:ph type="sldNum" sz="quarter" idx="5"/>
          </p:nvPr>
        </p:nvSpPr>
        <p:spPr/>
        <p:txBody>
          <a:bodyPr/>
          <a:lstStyle/>
          <a:p>
            <a:fld id="{C68FB58B-AACD-44F1-9CE2-B850C946C86F}" type="slidenum">
              <a:rPr lang="en-US" smtClean="0"/>
              <a:t>32</a:t>
            </a:fld>
            <a:endParaRPr lang="en-US"/>
          </a:p>
        </p:txBody>
      </p:sp>
    </p:spTree>
    <p:extLst>
      <p:ext uri="{BB962C8B-B14F-4D97-AF65-F5344CB8AC3E}">
        <p14:creationId xmlns:p14="http://schemas.microsoft.com/office/powerpoint/2010/main" val="327490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Direction</a:t>
            </a:r>
          </a:p>
          <a:p>
            <a:r>
              <a:rPr lang="en-US" altLang="en-US" sz="1200" b="1" dirty="0">
                <a:latin typeface="+mn-lt"/>
              </a:rPr>
              <a:t>TIME</a:t>
            </a:r>
            <a:r>
              <a:rPr lang="en-US" altLang="en-US" sz="1200" dirty="0">
                <a:latin typeface="+mn-lt"/>
              </a:rPr>
              <a:t>: 1 min</a:t>
            </a:r>
          </a:p>
          <a:p>
            <a:r>
              <a:rPr lang="en-US" b="1" dirty="0">
                <a:latin typeface="+mn-lt"/>
              </a:rPr>
              <a:t>DO: </a:t>
            </a:r>
            <a:r>
              <a:rPr lang="en-US" dirty="0">
                <a:latin typeface="+mn-lt"/>
              </a:rPr>
              <a:t>Introduce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Talking Points</a:t>
            </a:r>
            <a:r>
              <a:rPr lang="en-US" sz="1200" dirty="0">
                <a:solidFill>
                  <a:schemeClr val="tx1"/>
                </a:solidFill>
                <a:latin typeface="+mn-lt"/>
              </a:rPr>
              <a:t>: </a:t>
            </a:r>
            <a:r>
              <a:rPr lang="en-US" dirty="0">
                <a:latin typeface="+mn-lt"/>
              </a:rPr>
              <a:t>We’ve seen how electricity can create magnetism, but it also works the other way around. Moving a magnet can create electricity. Let’s see how that happens.</a:t>
            </a:r>
          </a:p>
          <a:p>
            <a:endParaRPr lang="en-US" dirty="0">
              <a:latin typeface="+mn-lt"/>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33</a:t>
            </a:fld>
            <a:endParaRPr lang="en-US"/>
          </a:p>
        </p:txBody>
      </p:sp>
    </p:spTree>
    <p:extLst>
      <p:ext uri="{BB962C8B-B14F-4D97-AF65-F5344CB8AC3E}">
        <p14:creationId xmlns:p14="http://schemas.microsoft.com/office/powerpoint/2010/main" val="3563667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 Instructional Activity</a:t>
            </a:r>
            <a:r>
              <a:rPr lang="en-US" sz="1200" b="0" dirty="0">
                <a:effectLst/>
                <a:latin typeface="+mn-lt"/>
                <a:ea typeface="Calibri" panose="020F0502020204030204" pitchFamily="34" charset="0"/>
                <a:cs typeface="Times New Roman" panose="02020603050405020304" pitchFamily="18" charset="0"/>
              </a:rPr>
              <a:t>: Gain Attention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Think for a moment about a powerplant used to generate electricity. How does that happen?</a:t>
            </a:r>
          </a:p>
          <a:p>
            <a:pPr marL="171450" indent="-171450">
              <a:buFont typeface="Arial" panose="020B0604020202020204" pitchFamily="34" charset="0"/>
              <a:buChar char="•"/>
            </a:pPr>
            <a:r>
              <a:rPr lang="en-US" dirty="0"/>
              <a:t>On the left, the boiler heats water and produces steam.</a:t>
            </a:r>
          </a:p>
          <a:p>
            <a:pPr marL="171450" indent="-171450">
              <a:buFont typeface="Arial" panose="020B0604020202020204" pitchFamily="34" charset="0"/>
              <a:buChar char="•"/>
            </a:pPr>
            <a:r>
              <a:rPr lang="en-US" dirty="0"/>
              <a:t>That steam flows to the turbine and causes it to spin.</a:t>
            </a:r>
          </a:p>
          <a:p>
            <a:pPr marL="171450" indent="-171450">
              <a:buFont typeface="Arial" panose="020B0604020202020204" pitchFamily="34" charset="0"/>
              <a:buChar char="•"/>
            </a:pPr>
            <a:r>
              <a:rPr lang="en-US" dirty="0"/>
              <a:t>The turbine shaft is connected directly to the generator.</a:t>
            </a:r>
          </a:p>
          <a:p>
            <a:pPr marL="171450" indent="-171450">
              <a:buFont typeface="Arial" panose="020B0604020202020204" pitchFamily="34" charset="0"/>
              <a:buChar char="•"/>
            </a:pPr>
            <a:r>
              <a:rPr lang="en-US" dirty="0"/>
              <a:t>Inside the generator, a </a:t>
            </a:r>
            <a:r>
              <a:rPr lang="en-US" b="1" dirty="0"/>
              <a:t>magnet</a:t>
            </a:r>
            <a:r>
              <a:rPr lang="en-US" dirty="0"/>
              <a:t> spins inside coils of wire. As it spins, the </a:t>
            </a:r>
            <a:r>
              <a:rPr lang="en-US" b="1" dirty="0"/>
              <a:t>magnetic field </a:t>
            </a:r>
            <a:r>
              <a:rPr lang="en-US" dirty="0"/>
              <a:t>around the wires </a:t>
            </a:r>
            <a:r>
              <a:rPr lang="en-US" b="1" dirty="0"/>
              <a:t>changes</a:t>
            </a:r>
            <a:r>
              <a:rPr lang="en-US" dirty="0"/>
              <a:t>.</a:t>
            </a:r>
          </a:p>
          <a:p>
            <a:pPr marL="171450" indent="-171450">
              <a:buFont typeface="Arial" panose="020B0604020202020204" pitchFamily="34" charset="0"/>
              <a:buChar char="•"/>
            </a:pPr>
            <a:r>
              <a:rPr lang="en-US" dirty="0"/>
              <a:t>That changing magnetic field induces </a:t>
            </a:r>
            <a:r>
              <a:rPr lang="en-US" b="1" dirty="0"/>
              <a:t>voltage</a:t>
            </a:r>
            <a:r>
              <a:rPr lang="en-US" dirty="0"/>
              <a:t>.</a:t>
            </a:r>
          </a:p>
          <a:p>
            <a:pPr marL="171450" indent="-171450">
              <a:buFont typeface="Arial" panose="020B0604020202020204" pitchFamily="34" charset="0"/>
              <a:buChar char="•"/>
            </a:pPr>
            <a:r>
              <a:rPr lang="en-US" dirty="0"/>
              <a:t>And that voltage becomes the </a:t>
            </a:r>
            <a:r>
              <a:rPr lang="en-US" b="1" dirty="0"/>
              <a:t>electricity</a:t>
            </a:r>
            <a:r>
              <a:rPr lang="en-US" dirty="0"/>
              <a:t> that travels out through the power lines.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Discussion point: </a:t>
            </a:r>
            <a:r>
              <a:rPr lang="en-US" dirty="0"/>
              <a:t>Refers back to Section 1-4 of Module 1. Learners may ask whether electricity is “generated” as AC or DC. Most electricity is generated as AC power. As discussed in Section 1-4, DC power is typically created either by converting AC to DC or through a chemical process such as batteries.</a:t>
            </a:r>
          </a:p>
        </p:txBody>
      </p:sp>
      <p:sp>
        <p:nvSpPr>
          <p:cNvPr id="4" name="Slide Number Placeholder 3"/>
          <p:cNvSpPr>
            <a:spLocks noGrp="1"/>
          </p:cNvSpPr>
          <p:nvPr>
            <p:ph type="sldNum" sz="quarter" idx="5"/>
          </p:nvPr>
        </p:nvSpPr>
        <p:spPr/>
        <p:txBody>
          <a:bodyPr/>
          <a:lstStyle/>
          <a:p>
            <a:fld id="{C68FB58B-AACD-44F1-9CE2-B850C946C86F}" type="slidenum">
              <a:rPr lang="en-US" smtClean="0"/>
              <a:t>34</a:t>
            </a:fld>
            <a:endParaRPr lang="en-US"/>
          </a:p>
        </p:txBody>
      </p:sp>
    </p:spTree>
    <p:extLst>
      <p:ext uri="{BB962C8B-B14F-4D97-AF65-F5344CB8AC3E}">
        <p14:creationId xmlns:p14="http://schemas.microsoft.com/office/powerpoint/2010/main" val="3164481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Talking points</a:t>
            </a:r>
            <a:r>
              <a:rPr lang="en-US" dirty="0"/>
              <a:t>: </a:t>
            </a:r>
          </a:p>
          <a:p>
            <a:pPr marL="171450" indent="-171450">
              <a:buFont typeface="Arial" panose="020B0604020202020204" pitchFamily="34" charset="0"/>
              <a:buChar char="•"/>
            </a:pPr>
            <a:r>
              <a:rPr lang="en-US" dirty="0"/>
              <a:t>The power plant scenario is a real-world example of Faraday’s Law. </a:t>
            </a:r>
          </a:p>
          <a:p>
            <a:pPr marL="171450" indent="-171450">
              <a:buFont typeface="Arial" panose="020B0604020202020204" pitchFamily="34" charset="0"/>
              <a:buChar char="•"/>
            </a:pPr>
            <a:r>
              <a:rPr lang="en-US" b="0" dirty="0"/>
              <a:t>In 1831, Michael Faraday made a breakthrough discovery: A changing magnetic field can induce an electric current in a conductor.</a:t>
            </a:r>
          </a:p>
          <a:p>
            <a:pPr marL="171450" indent="-171450">
              <a:buFont typeface="Arial" panose="020B0604020202020204" pitchFamily="34" charset="0"/>
              <a:buChar char="•"/>
            </a:pPr>
            <a:r>
              <a:rPr lang="en-US" dirty="0"/>
              <a:t>This became known as </a:t>
            </a:r>
            <a:r>
              <a:rPr lang="en-US" b="1" dirty="0"/>
              <a:t>Faraday’s Law of Electromagnetic Induction</a:t>
            </a:r>
            <a:r>
              <a:rPr lang="en-US" dirty="0"/>
              <a:t>, and it’s the principle behind how we </a:t>
            </a:r>
            <a:r>
              <a:rPr lang="en-US" b="0" dirty="0"/>
              <a:t>generate most of the world’s electricity today.</a:t>
            </a:r>
          </a:p>
          <a:p>
            <a:pPr marL="171450" indent="-171450">
              <a:buFont typeface="Arial" panose="020B0604020202020204" pitchFamily="34" charset="0"/>
              <a:buChar char="•"/>
            </a:pPr>
            <a:r>
              <a:rPr lang="en-US" dirty="0"/>
              <a:t>Whenever a magnetic field </a:t>
            </a:r>
            <a:r>
              <a:rPr lang="en-US" b="0" dirty="0"/>
              <a:t>changes near a wire</a:t>
            </a:r>
            <a:r>
              <a:rPr lang="en-US" dirty="0"/>
              <a:t>—either by moving the magnet, moving the wire, or changing the field strength—it causes </a:t>
            </a:r>
            <a:r>
              <a:rPr lang="en-US" b="1" dirty="0"/>
              <a:t>electrons to start moving</a:t>
            </a:r>
            <a:r>
              <a:rPr lang="en-US" dirty="0"/>
              <a:t>, creating an electric current.</a:t>
            </a:r>
          </a:p>
          <a:p>
            <a:pPr marL="171450" indent="-171450">
              <a:buFont typeface="Arial" panose="020B0604020202020204" pitchFamily="34" charset="0"/>
              <a:buChar char="•"/>
            </a:pPr>
            <a:r>
              <a:rPr lang="en-US" dirty="0"/>
              <a:t>Without this discovery, we wouldn’t have </a:t>
            </a:r>
            <a:r>
              <a:rPr lang="en-US" b="1" dirty="0"/>
              <a:t>generators, motors, transformers, or power grids</a:t>
            </a:r>
            <a:r>
              <a:rPr lang="en-US" dirty="0"/>
              <a:t>.</a:t>
            </a:r>
          </a:p>
          <a:p>
            <a:pPr marL="171450" indent="-171450">
              <a:buFont typeface="Arial" panose="020B0604020202020204" pitchFamily="34" charset="0"/>
              <a:buChar char="•"/>
            </a:pPr>
            <a:r>
              <a:rPr lang="en-US" dirty="0"/>
              <a:t>Every time a generator or alternator turns, it’s using Faraday’s discovery.</a:t>
            </a:r>
          </a:p>
          <a:p>
            <a:pPr marL="171450" indent="-171450">
              <a:buFont typeface="Arial" panose="020B0604020202020204" pitchFamily="34" charset="0"/>
              <a:buChar char="•"/>
            </a:pPr>
            <a:r>
              <a:rPr lang="en-US" dirty="0"/>
              <a:t>This is the same effect your buses and trains rely on to charge systems while running.</a:t>
            </a:r>
          </a:p>
          <a:p>
            <a:pPr marL="171450" indent="-171450">
              <a:buFont typeface="Arial" panose="020B0604020202020204" pitchFamily="34" charset="0"/>
              <a:buChar char="•"/>
            </a:pPr>
            <a:endParaRPr lang="en-US" dirty="0"/>
          </a:p>
          <a:p>
            <a:r>
              <a:rPr lang="en-US" i="1" dirty="0"/>
              <a:t>Image Source</a:t>
            </a:r>
            <a:r>
              <a:rPr lang="en-US" dirty="0"/>
              <a:t>: Graham Van Brunt. (2025, February). </a:t>
            </a:r>
            <a:r>
              <a:rPr lang="en-US" i="1" dirty="0"/>
              <a:t>Electromagnetism – Electromagnetic induction &amp; Faraday’s law</a:t>
            </a:r>
            <a:r>
              <a:rPr lang="en-US" dirty="0"/>
              <a:t> [Video]. YouTube. </a:t>
            </a:r>
            <a:r>
              <a:rPr lang="en-US" dirty="0">
                <a:hlinkClick r:id="rId3"/>
              </a:rPr>
              <a:t>https://www.youtube.com/watch?v=l6eIZ2svs28</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35</a:t>
            </a:fld>
            <a:endParaRPr lang="en-US"/>
          </a:p>
        </p:txBody>
      </p:sp>
    </p:spTree>
    <p:extLst>
      <p:ext uri="{BB962C8B-B14F-4D97-AF65-F5344CB8AC3E}">
        <p14:creationId xmlns:p14="http://schemas.microsoft.com/office/powerpoint/2010/main" val="3903727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Taking points</a:t>
            </a:r>
            <a:r>
              <a:rPr lang="en-US" b="0" dirty="0"/>
              <a:t>:</a:t>
            </a:r>
          </a:p>
          <a:p>
            <a:pPr marL="171450" indent="-171450">
              <a:buFont typeface="Arial" panose="020B0604020202020204" pitchFamily="34" charset="0"/>
              <a:buChar char="•"/>
            </a:pPr>
            <a:r>
              <a:rPr lang="en-US" b="0" dirty="0"/>
              <a:t>Faraday’s Law says that the voltage induced in a circuit is proportional to how fast the magnetic flux changes through it.</a:t>
            </a:r>
          </a:p>
          <a:p>
            <a:pPr marL="171450" indent="-171450">
              <a:buFont typeface="Arial" panose="020B0604020202020204" pitchFamily="34" charset="0"/>
              <a:buChar char="•"/>
            </a:pPr>
            <a:r>
              <a:rPr lang="en-US" b="0" dirty="0"/>
              <a:t>In other words: </a:t>
            </a:r>
            <a:r>
              <a:rPr lang="en-US" b="1" dirty="0"/>
              <a:t>Faster change = more voltage.</a:t>
            </a:r>
          </a:p>
          <a:p>
            <a:pPr marL="171450" lvl="0" indent="-171450">
              <a:buFont typeface="Arial" panose="020B0604020202020204" pitchFamily="34" charset="0"/>
              <a:buChar char="•"/>
            </a:pPr>
            <a:r>
              <a:rPr lang="en-US" b="0" dirty="0"/>
              <a:t>If the magnetic field around a coil changes quickly by moving a magnet faster or changing the field strength sharply, you get a higher voltage.</a:t>
            </a:r>
          </a:p>
          <a:p>
            <a:pPr marL="171450" lvl="0" indent="-171450">
              <a:buFont typeface="Arial" panose="020B0604020202020204" pitchFamily="34" charset="0"/>
              <a:buChar char="•"/>
            </a:pPr>
            <a:r>
              <a:rPr lang="en-US" b="0" dirty="0"/>
              <a:t>This is why generators spin so rapidly: more movement means more electricity.</a:t>
            </a:r>
          </a:p>
          <a:p>
            <a:pPr marL="171450" indent="-171450">
              <a:buFont typeface="Arial" panose="020B0604020202020204" pitchFamily="34" charset="0"/>
              <a:buChar char="•"/>
            </a:pPr>
            <a:r>
              <a:rPr lang="en-US" b="0" dirty="0"/>
              <a:t>Faraday’s Law is one of the cornerstones of electrical generation, helping explain everything from small motors to massive power plants.</a:t>
            </a:r>
          </a:p>
          <a:p>
            <a:pPr marL="171450" indent="-17145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Image Source</a:t>
            </a:r>
            <a:r>
              <a:rPr lang="en-US" b="0" dirty="0"/>
              <a:t>: </a:t>
            </a:r>
            <a:r>
              <a:rPr lang="en-US" dirty="0"/>
              <a:t>Careers360. (n.d.). </a:t>
            </a:r>
            <a:r>
              <a:rPr lang="en-US" i="1" dirty="0"/>
              <a:t>Electromagnetic induction and alternating currents</a:t>
            </a:r>
            <a:r>
              <a:rPr lang="en-US" dirty="0"/>
              <a:t>. </a:t>
            </a:r>
            <a:r>
              <a:rPr lang="en-US" dirty="0">
                <a:hlinkClick r:id="rId3"/>
              </a:rPr>
              <a:t>https://learn.careers360.com/physics/electromagnetic-induction-and-alternating-currents-chapter/</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36</a:t>
            </a:fld>
            <a:endParaRPr lang="en-US"/>
          </a:p>
        </p:txBody>
      </p:sp>
    </p:spTree>
    <p:extLst>
      <p:ext uri="{BB962C8B-B14F-4D97-AF65-F5344CB8AC3E}">
        <p14:creationId xmlns:p14="http://schemas.microsoft.com/office/powerpoint/2010/main" val="3092087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Magnetic flux is a way of describing how much magnetic field passes through a loop of wire.</a:t>
            </a:r>
          </a:p>
          <a:p>
            <a:pPr marL="0" indent="0">
              <a:buFont typeface="Arial" panose="020B0604020202020204" pitchFamily="34" charset="0"/>
              <a:buNone/>
            </a:pPr>
            <a:r>
              <a:rPr lang="en-US" b="1" i="1" dirty="0"/>
              <a:t>Analogy</a:t>
            </a:r>
            <a:r>
              <a:rPr lang="en-US" dirty="0"/>
              <a:t>:</a:t>
            </a:r>
          </a:p>
          <a:p>
            <a:pPr marL="171450" indent="-171450">
              <a:buFont typeface="Arial" panose="020B0604020202020204" pitchFamily="34" charset="0"/>
              <a:buChar char="•"/>
            </a:pPr>
            <a:r>
              <a:rPr lang="en-US" b="1" i="1" dirty="0"/>
              <a:t>CLICK</a:t>
            </a:r>
            <a:r>
              <a:rPr lang="en-US" dirty="0"/>
              <a:t> - Imagine you’re holding a hula hoop in the wind.</a:t>
            </a:r>
          </a:p>
          <a:p>
            <a:pPr marL="171450" indent="-171450">
              <a:buFont typeface="Arial" panose="020B0604020202020204" pitchFamily="34" charset="0"/>
              <a:buChar char="•"/>
            </a:pPr>
            <a:r>
              <a:rPr lang="en-US" dirty="0"/>
              <a:t>The wind represents the magnetic field. The amount of wind passing through the hoop represents magnetic flux.</a:t>
            </a:r>
          </a:p>
          <a:p>
            <a:pPr marL="171450" indent="-171450">
              <a:buFont typeface="Arial" panose="020B0604020202020204" pitchFamily="34" charset="0"/>
              <a:buChar char="•"/>
            </a:pPr>
            <a:r>
              <a:rPr lang="en-US" dirty="0"/>
              <a:t>If the wind is weak, only a little passes through. If the wind is strong, more passes through.</a:t>
            </a:r>
          </a:p>
          <a:p>
            <a:pPr marL="171450" indent="-171450">
              <a:buFont typeface="Arial" panose="020B0604020202020204" pitchFamily="34" charset="0"/>
              <a:buChar char="•"/>
            </a:pPr>
            <a:r>
              <a:rPr lang="en-US" b="1" i="1" dirty="0"/>
              <a:t>CLICK</a:t>
            </a:r>
            <a:r>
              <a:rPr lang="en-US" dirty="0"/>
              <a:t> - If you turn the hoop sideways, less wind passes through.</a:t>
            </a:r>
          </a:p>
          <a:p>
            <a:pPr marL="171450" indent="-171450">
              <a:buFont typeface="Arial" panose="020B0604020202020204" pitchFamily="34" charset="0"/>
              <a:buChar char="•"/>
            </a:pPr>
            <a:r>
              <a:rPr lang="en-US" dirty="0"/>
              <a:t>If the wind suddenly gusts or changes direction, the amount passing through the hoop changes.</a:t>
            </a:r>
          </a:p>
        </p:txBody>
      </p:sp>
      <p:sp>
        <p:nvSpPr>
          <p:cNvPr id="4" name="Slide Number Placeholder 3"/>
          <p:cNvSpPr>
            <a:spLocks noGrp="1"/>
          </p:cNvSpPr>
          <p:nvPr>
            <p:ph type="sldNum" sz="quarter" idx="5"/>
          </p:nvPr>
        </p:nvSpPr>
        <p:spPr/>
        <p:txBody>
          <a:bodyPr/>
          <a:lstStyle/>
          <a:p>
            <a:fld id="{C68FB58B-AACD-44F1-9CE2-B850C946C86F}" type="slidenum">
              <a:rPr lang="en-US" smtClean="0"/>
              <a:t>37</a:t>
            </a:fld>
            <a:endParaRPr lang="en-US"/>
          </a:p>
        </p:txBody>
      </p:sp>
    </p:spTree>
    <p:extLst>
      <p:ext uri="{BB962C8B-B14F-4D97-AF65-F5344CB8AC3E}">
        <p14:creationId xmlns:p14="http://schemas.microsoft.com/office/powerpoint/2010/main" val="1822182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You can think of magnetic flux like counting how many magnetic field lines pass through a surface.</a:t>
            </a:r>
          </a:p>
          <a:p>
            <a:pPr marL="171450" marR="0" lvl="0" indent="-171450">
              <a:spcBef>
                <a:spcPts val="0"/>
              </a:spcBef>
              <a:spcAft>
                <a:spcPts val="0"/>
              </a:spcAft>
              <a:buFont typeface="Arial" panose="020B0604020202020204" pitchFamily="34" charset="0"/>
              <a:buChar char="•"/>
            </a:pPr>
            <a:r>
              <a:rPr lang="en-US" dirty="0"/>
              <a:t>There are several things that can influence magnetic flux. </a:t>
            </a:r>
          </a:p>
          <a:p>
            <a:pPr marL="0" marR="0" lvl="0" indent="0">
              <a:spcBef>
                <a:spcPts val="0"/>
              </a:spcBef>
              <a:spcAft>
                <a:spcPts val="0"/>
              </a:spcAft>
              <a:buFont typeface="Arial" panose="020B0604020202020204" pitchFamily="34" charset="0"/>
              <a:buNone/>
            </a:pPr>
            <a:r>
              <a:rPr lang="en-US" sz="1200" b="1" i="1" dirty="0">
                <a:effectLst/>
                <a:latin typeface="+mn-lt"/>
                <a:ea typeface="Calibri" panose="020F0502020204030204" pitchFamily="34" charset="0"/>
                <a:cs typeface="Times New Roman" panose="02020603050405020304" pitchFamily="18" charset="0"/>
              </a:rPr>
              <a:t>CLICK - </a:t>
            </a:r>
            <a:r>
              <a:rPr lang="en-US" i="1" dirty="0"/>
              <a:t>Perpendicular vs. Parallel:</a:t>
            </a:r>
          </a:p>
          <a:p>
            <a:pPr marL="171450" indent="-171450">
              <a:buFont typeface="Arial" panose="020B0604020202020204" pitchFamily="34" charset="0"/>
              <a:buChar char="•"/>
            </a:pPr>
            <a:r>
              <a:rPr lang="en-US" dirty="0"/>
              <a:t>If the magnetic field is </a:t>
            </a:r>
            <a:r>
              <a:rPr lang="en-US" b="1" dirty="0"/>
              <a:t>perfectly perpendicular</a:t>
            </a:r>
            <a:r>
              <a:rPr lang="en-US" dirty="0"/>
              <a:t> to the surface (θ = 0°), you get the </a:t>
            </a:r>
            <a:r>
              <a:rPr lang="en-US" b="1" dirty="0"/>
              <a:t>maximum flux</a:t>
            </a:r>
            <a:r>
              <a:rPr lang="en-US" dirty="0"/>
              <a:t>.</a:t>
            </a:r>
            <a:br>
              <a:rPr lang="en-US" dirty="0"/>
            </a:br>
            <a:r>
              <a:rPr lang="en-US" dirty="0"/>
              <a:t>If the field is </a:t>
            </a:r>
            <a:r>
              <a:rPr lang="en-US" b="1" dirty="0"/>
              <a:t>parallel</a:t>
            </a:r>
            <a:r>
              <a:rPr lang="en-US" dirty="0"/>
              <a:t> to the surface (θ = 90°), the flux drops to </a:t>
            </a:r>
            <a:r>
              <a:rPr lang="en-US" b="1" dirty="0"/>
              <a:t>zero</a:t>
            </a:r>
            <a:r>
              <a:rPr lang="en-US" dirty="0"/>
              <a:t>.</a:t>
            </a:r>
          </a:p>
          <a:p>
            <a:pPr marL="0" indent="0">
              <a:buFont typeface="Arial" panose="020B0604020202020204" pitchFamily="34" charset="0"/>
              <a:buNone/>
            </a:pPr>
            <a:r>
              <a:rPr lang="en-US" sz="1200" b="1" i="1" dirty="0">
                <a:effectLst/>
                <a:latin typeface="+mn-lt"/>
                <a:ea typeface="Calibri" panose="020F0502020204030204" pitchFamily="34" charset="0"/>
                <a:cs typeface="Times New Roman" panose="02020603050405020304" pitchFamily="18" charset="0"/>
              </a:rPr>
              <a:t>CLICK - </a:t>
            </a:r>
            <a:r>
              <a:rPr lang="en-US" i="1" dirty="0"/>
              <a:t>Changing vs. Constant </a:t>
            </a:r>
          </a:p>
          <a:p>
            <a:pPr marL="171450" indent="-171450">
              <a:buFont typeface="Arial" panose="020B0604020202020204" pitchFamily="34" charset="0"/>
              <a:buChar char="•"/>
            </a:pPr>
            <a:r>
              <a:rPr lang="en-US" dirty="0"/>
              <a:t>Whether the magnetic flux is changing or constant is critical to producing electricity.</a:t>
            </a:r>
          </a:p>
          <a:p>
            <a:pPr marL="171450" indent="-171450">
              <a:buFont typeface="Arial" panose="020B0604020202020204" pitchFamily="34" charset="0"/>
              <a:buChar char="•"/>
            </a:pPr>
            <a:r>
              <a:rPr lang="en-US" dirty="0"/>
              <a:t>If the magnetic flux stays </a:t>
            </a:r>
            <a:r>
              <a:rPr lang="en-US" b="1" dirty="0"/>
              <a:t>constant</a:t>
            </a:r>
            <a:r>
              <a:rPr lang="en-US" dirty="0"/>
              <a:t>, nothing happens—there’s no electric field, and </a:t>
            </a:r>
            <a:r>
              <a:rPr lang="en-US" b="1" dirty="0"/>
              <a:t>no current </a:t>
            </a:r>
            <a:r>
              <a:rPr lang="en-US" dirty="0"/>
              <a:t>is created.</a:t>
            </a:r>
          </a:p>
          <a:p>
            <a:pPr marL="171450" indent="-171450">
              <a:buFont typeface="Arial" panose="020B0604020202020204" pitchFamily="34" charset="0"/>
              <a:buChar char="•"/>
            </a:pPr>
            <a:r>
              <a:rPr lang="en-US" dirty="0"/>
              <a:t>But if the magnetic flux </a:t>
            </a:r>
            <a:r>
              <a:rPr lang="en-US" b="1" dirty="0"/>
              <a:t>changes</a:t>
            </a:r>
            <a:r>
              <a:rPr lang="en-US" dirty="0"/>
              <a:t>—whether by moving a coil, changing the field strength, or tilting the surface—an electric field is generated.</a:t>
            </a:r>
          </a:p>
          <a:p>
            <a:pPr marL="171450" indent="-171450">
              <a:buFont typeface="Arial" panose="020B0604020202020204" pitchFamily="34" charset="0"/>
              <a:buChar char="•"/>
            </a:pPr>
            <a:r>
              <a:rPr lang="en-US" dirty="0"/>
              <a:t>That electric field </a:t>
            </a:r>
            <a:r>
              <a:rPr lang="en-US" b="1" i="0" dirty="0"/>
              <a:t>pushes charges</a:t>
            </a:r>
            <a:r>
              <a:rPr lang="en-US" dirty="0"/>
              <a:t>, and </a:t>
            </a:r>
            <a:r>
              <a:rPr lang="en-US" b="1" dirty="0"/>
              <a:t>current</a:t>
            </a:r>
            <a:r>
              <a:rPr lang="en-US" dirty="0"/>
              <a:t> starts flowing through the wire.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Image 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Physics Bootcamp. (n.d.). </a:t>
            </a:r>
            <a:r>
              <a:rPr lang="en-US" i="1" dirty="0"/>
              <a:t>Magnetic flux</a:t>
            </a:r>
            <a:r>
              <a:rPr lang="en-US" dirty="0"/>
              <a:t>. </a:t>
            </a:r>
            <a:r>
              <a:rPr lang="en-US" dirty="0">
                <a:hlinkClick r:id="rId3"/>
              </a:rPr>
              <a:t>https://www.physicsbootcamp.org/Magnetic-Flux.html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Physics and Radio Electronics. (n.d.). </a:t>
            </a:r>
            <a:r>
              <a:rPr lang="en-US" i="1" dirty="0"/>
              <a:t>Relation between electricity and magnetism</a:t>
            </a:r>
            <a:r>
              <a:rPr lang="en-US" dirty="0"/>
              <a:t>. </a:t>
            </a:r>
            <a:r>
              <a:rPr lang="en-US" dirty="0">
                <a:hlinkClick r:id="rId4"/>
              </a:rPr>
              <a:t>https://www.physics-and-radio-electronics.com/physics/magnetism/relation-between-electricity-and-magnetism.html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38</a:t>
            </a:fld>
            <a:endParaRPr lang="en-US"/>
          </a:p>
        </p:txBody>
      </p:sp>
    </p:spTree>
    <p:extLst>
      <p:ext uri="{BB962C8B-B14F-4D97-AF65-F5344CB8AC3E}">
        <p14:creationId xmlns:p14="http://schemas.microsoft.com/office/powerpoint/2010/main" val="3818932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dirty="0"/>
              <a:t>To understand electromagnetic induction, we need to understand electric fields, because </a:t>
            </a:r>
            <a:r>
              <a:rPr lang="en-US" b="0" dirty="0"/>
              <a:t>electric fields </a:t>
            </a:r>
            <a:r>
              <a:rPr lang="en-US" dirty="0"/>
              <a:t>are what actually move charges.</a:t>
            </a:r>
          </a:p>
          <a:p>
            <a:pPr marL="171450" indent="-171450">
              <a:buFont typeface="Arial" panose="020B0604020202020204" pitchFamily="34" charset="0"/>
              <a:buChar char="•"/>
            </a:pPr>
            <a:r>
              <a:rPr lang="en-US" dirty="0"/>
              <a:t>An </a:t>
            </a:r>
            <a:r>
              <a:rPr lang="en-US" b="1" dirty="0"/>
              <a:t>electric field </a:t>
            </a:r>
            <a:r>
              <a:rPr lang="en-US" dirty="0"/>
              <a:t>is the space around a charged object where other charges experience a force. Even though we can’t see it, the field is what pushes or pulls charges through space.</a:t>
            </a:r>
          </a:p>
          <a:p>
            <a:pPr marL="628650" lvl="1" indent="-171450">
              <a:buFont typeface="Arial" panose="020B0604020202020204" pitchFamily="34" charset="0"/>
              <a:buChar char="•"/>
            </a:pPr>
            <a:r>
              <a:rPr lang="en-US" dirty="0"/>
              <a:t>Electric fields are a fundamental force, similar to gravity. Gravity acts on mass, while electric fields act on electric charge.</a:t>
            </a:r>
          </a:p>
          <a:p>
            <a:pPr marL="171450" indent="-171450">
              <a:buFont typeface="Arial" panose="020B0604020202020204" pitchFamily="34" charset="0"/>
              <a:buChar char="•"/>
            </a:pPr>
            <a:r>
              <a:rPr lang="en-US" dirty="0"/>
              <a:t>We represent electric fields with arrows to show direction. The arrows point </a:t>
            </a:r>
            <a:r>
              <a:rPr lang="en-US" b="1" dirty="0"/>
              <a:t>away</a:t>
            </a:r>
            <a:r>
              <a:rPr lang="en-US" dirty="0"/>
              <a:t> from </a:t>
            </a:r>
            <a:r>
              <a:rPr lang="en-US" b="1" dirty="0"/>
              <a:t>positive</a:t>
            </a:r>
            <a:r>
              <a:rPr lang="en-US" dirty="0"/>
              <a:t> charges and </a:t>
            </a:r>
            <a:r>
              <a:rPr lang="en-US" b="1" dirty="0"/>
              <a:t>toward</a:t>
            </a:r>
            <a:r>
              <a:rPr lang="en-US" dirty="0"/>
              <a:t> </a:t>
            </a:r>
            <a:r>
              <a:rPr lang="en-US" b="1" dirty="0"/>
              <a:t>negative</a:t>
            </a:r>
            <a:r>
              <a:rPr lang="en-US" dirty="0"/>
              <a:t> charges, helping us visualize how the force would act on another charge placed nearby.</a:t>
            </a:r>
          </a:p>
          <a:p>
            <a:pPr marL="628650" lvl="1" indent="-171450">
              <a:buFont typeface="Arial" panose="020B0604020202020204" pitchFamily="34" charset="0"/>
              <a:buChar char="•"/>
            </a:pPr>
            <a:r>
              <a:rPr lang="en-US" dirty="0"/>
              <a:t>Our Visualizing Magnetic Fields activity from earlier in our lesson also provided a visual of these fields. </a:t>
            </a:r>
          </a:p>
          <a:p>
            <a:pPr marL="171450" indent="-171450">
              <a:buFont typeface="Arial" panose="020B0604020202020204" pitchFamily="34" charset="0"/>
              <a:buChar char="•"/>
            </a:pPr>
            <a:r>
              <a:rPr lang="en-US" dirty="0"/>
              <a:t>The stronger the charge, the stronger the electric field—just like a larger planet creates a stronger gravitational pull.</a:t>
            </a:r>
          </a:p>
          <a:p>
            <a:pPr marL="171450" indent="-171450">
              <a:buFont typeface="Arial" panose="020B0604020202020204" pitchFamily="34" charset="0"/>
              <a:buChar char="•"/>
            </a:pPr>
            <a:r>
              <a:rPr lang="en-US" dirty="0"/>
              <a:t>This idea becomes especially important when we talk about electromagnetic induction. </a:t>
            </a:r>
          </a:p>
          <a:p>
            <a:pPr marL="171450" indent="-171450">
              <a:buFont typeface="Arial" panose="020B0604020202020204" pitchFamily="34" charset="0"/>
              <a:buChar char="•"/>
            </a:pPr>
            <a:r>
              <a:rPr lang="en-US" b="1" dirty="0"/>
              <a:t>Faraday</a:t>
            </a:r>
            <a:r>
              <a:rPr lang="en-US" dirty="0"/>
              <a:t> showed that a changing magnetic field creates an electric field, and that electric field is what drives current.</a:t>
            </a:r>
          </a:p>
          <a:p>
            <a:pPr marL="171450" indent="-171450">
              <a:buFont typeface="Arial" panose="020B0604020202020204" pitchFamily="34" charset="0"/>
              <a:buChar char="•"/>
            </a:pPr>
            <a:r>
              <a:rPr lang="en-US" dirty="0"/>
              <a:t>So, as we move forward, remember this: </a:t>
            </a:r>
            <a:r>
              <a:rPr lang="en-US" u="sng" dirty="0"/>
              <a:t>magnetic fields don’t directly “push electrons.” They create electric fields—and electric fields are what cause charges to move.</a:t>
            </a:r>
          </a:p>
          <a:p>
            <a:pPr marL="171450" indent="-171450">
              <a:buFont typeface="Arial" panose="020B0604020202020204" pitchFamily="34" charset="0"/>
              <a:buChar char="•"/>
            </a:pPr>
            <a:endParaRPr lang="en-US" u="sng" dirty="0"/>
          </a:p>
          <a:p>
            <a:pPr marL="171450" indent="-171450">
              <a:buFont typeface="Arial" panose="020B0604020202020204" pitchFamily="34" charset="0"/>
              <a:buChar char="•"/>
            </a:pPr>
            <a:r>
              <a:rPr lang="en-US" u="sng" dirty="0"/>
              <a:t>Image Source : </a:t>
            </a:r>
            <a:r>
              <a:rPr lang="en-US" dirty="0"/>
              <a:t>Science Facts. (n.d.). </a:t>
            </a:r>
            <a:r>
              <a:rPr lang="en-US" i="1" dirty="0"/>
              <a:t>Electric field vs. magnetic field</a:t>
            </a:r>
            <a:r>
              <a:rPr lang="en-US" dirty="0"/>
              <a:t>. </a:t>
            </a:r>
            <a:r>
              <a:rPr lang="en-US" dirty="0">
                <a:hlinkClick r:id="rId3"/>
              </a:rPr>
              <a:t>https://www.sciencefacts.net/electric-field-vs-magnetic-field.html</a:t>
            </a:r>
            <a:endParaRPr lang="en-US" u="sng" dirty="0"/>
          </a:p>
        </p:txBody>
      </p:sp>
      <p:sp>
        <p:nvSpPr>
          <p:cNvPr id="4" name="Slide Number Placeholder 3"/>
          <p:cNvSpPr>
            <a:spLocks noGrp="1"/>
          </p:cNvSpPr>
          <p:nvPr>
            <p:ph type="sldNum" sz="quarter" idx="5"/>
          </p:nvPr>
        </p:nvSpPr>
        <p:spPr/>
        <p:txBody>
          <a:bodyPr/>
          <a:lstStyle/>
          <a:p>
            <a:fld id="{C68FB58B-AACD-44F1-9CE2-B850C946C86F}" type="slidenum">
              <a:rPr lang="en-US" smtClean="0"/>
              <a:t>39</a:t>
            </a:fld>
            <a:endParaRPr lang="en-US"/>
          </a:p>
        </p:txBody>
      </p:sp>
    </p:spTree>
    <p:extLst>
      <p:ext uri="{BB962C8B-B14F-4D97-AF65-F5344CB8AC3E}">
        <p14:creationId xmlns:p14="http://schemas.microsoft.com/office/powerpoint/2010/main" val="144382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objectives.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a:t>
            </a:fld>
            <a:endParaRPr lang="en-US"/>
          </a:p>
        </p:txBody>
      </p:sp>
    </p:spTree>
    <p:extLst>
      <p:ext uri="{BB962C8B-B14F-4D97-AF65-F5344CB8AC3E}">
        <p14:creationId xmlns:p14="http://schemas.microsoft.com/office/powerpoint/2010/main" val="3934906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Enhance Transfer and Retention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dirty="0"/>
              <a:t>Faraday’s Law explains how a changing magnetic field can create electricity. What makes this powerful is how widely it’s used in real systems.</a:t>
            </a:r>
          </a:p>
          <a:p>
            <a:pPr marL="171450" indent="-171450">
              <a:buFont typeface="Arial" panose="020B0604020202020204" pitchFamily="34" charset="0"/>
              <a:buChar char="•"/>
            </a:pPr>
            <a:r>
              <a:rPr lang="en-US" b="1" dirty="0"/>
              <a:t>Transformers</a:t>
            </a:r>
            <a:r>
              <a:rPr lang="en-US" dirty="0"/>
              <a:t> rely on changing magnetic fields to increase or decrease voltage so electricity can be transmitted efficiently and used safely.</a:t>
            </a:r>
          </a:p>
          <a:p>
            <a:pPr marL="171450" indent="-171450">
              <a:buFont typeface="Arial" panose="020B0604020202020204" pitchFamily="34" charset="0"/>
              <a:buChar char="•"/>
            </a:pPr>
            <a:r>
              <a:rPr lang="en-US" b="1" dirty="0"/>
              <a:t>Alternators</a:t>
            </a:r>
            <a:r>
              <a:rPr lang="en-US" dirty="0"/>
              <a:t> and </a:t>
            </a:r>
            <a:r>
              <a:rPr lang="en-US" b="1" dirty="0"/>
              <a:t>electric generators </a:t>
            </a:r>
            <a:r>
              <a:rPr lang="en-US" dirty="0"/>
              <a:t>convert mechanical motion into electrical energy. As components rotate within a magnetic field, voltage is induced and current is produced.</a:t>
            </a:r>
          </a:p>
          <a:p>
            <a:pPr marL="171450" indent="-171450">
              <a:buFont typeface="Arial" panose="020B0604020202020204" pitchFamily="34" charset="0"/>
              <a:buChar char="•"/>
            </a:pPr>
            <a:r>
              <a:rPr lang="en-US" b="1" dirty="0"/>
              <a:t>Inductive charging </a:t>
            </a:r>
            <a:r>
              <a:rPr lang="en-US" dirty="0"/>
              <a:t>uses changing magnetic fields to transfer energy without direct contact, like wireless phone chargers.</a:t>
            </a:r>
          </a:p>
          <a:p>
            <a:pPr marL="171450" indent="-171450">
              <a:buFont typeface="Arial" panose="020B0604020202020204" pitchFamily="34" charset="0"/>
              <a:buChar char="•"/>
            </a:pPr>
            <a:r>
              <a:rPr lang="en-US" b="1" dirty="0"/>
              <a:t>Proximity sensors </a:t>
            </a:r>
            <a:r>
              <a:rPr lang="en-US" dirty="0"/>
              <a:t>detect metal objects by sensing changes in a magnetic field, which induces a measurable signal.</a:t>
            </a:r>
          </a:p>
          <a:p>
            <a:pPr marL="171450" indent="-171450">
              <a:buFont typeface="Arial" panose="020B0604020202020204" pitchFamily="34" charset="0"/>
              <a:buChar char="•"/>
            </a:pPr>
            <a:r>
              <a:rPr lang="en-US" b="1" dirty="0"/>
              <a:t>Metal detectors </a:t>
            </a:r>
            <a:r>
              <a:rPr lang="en-US" dirty="0"/>
              <a:t>also use electromagnetic induction. When metal disrupts the magnetic field, a current is induced and detected.</a:t>
            </a:r>
          </a:p>
          <a:p>
            <a:pPr marL="171450" indent="-171450">
              <a:buFont typeface="Arial" panose="020B0604020202020204" pitchFamily="34" charset="0"/>
              <a:buChar char="•"/>
            </a:pPr>
            <a:r>
              <a:rPr lang="en-US" dirty="0"/>
              <a:t>All of these applications come back to the same principle: a changing magnetic field creates an electric field, and that electric field drives current.</a:t>
            </a:r>
          </a:p>
        </p:txBody>
      </p:sp>
      <p:sp>
        <p:nvSpPr>
          <p:cNvPr id="4" name="Slide Number Placeholder 3"/>
          <p:cNvSpPr>
            <a:spLocks noGrp="1"/>
          </p:cNvSpPr>
          <p:nvPr>
            <p:ph type="sldNum" sz="quarter" idx="5"/>
          </p:nvPr>
        </p:nvSpPr>
        <p:spPr/>
        <p:txBody>
          <a:bodyPr/>
          <a:lstStyle/>
          <a:p>
            <a:fld id="{117354DC-5B43-4357-B3A2-FC61F366D8DF}" type="slidenum">
              <a:rPr lang="en-US" smtClean="0"/>
              <a:t>40</a:t>
            </a:fld>
            <a:endParaRPr lang="en-US"/>
          </a:p>
        </p:txBody>
      </p:sp>
    </p:spTree>
    <p:extLst>
      <p:ext uri="{BB962C8B-B14F-4D97-AF65-F5344CB8AC3E}">
        <p14:creationId xmlns:p14="http://schemas.microsoft.com/office/powerpoint/2010/main" val="723846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 Recall</a:t>
            </a:r>
            <a:endParaRPr lang="en-US" altLang="en-US" sz="1200" dirty="0">
              <a:latin typeface="+mn-lt"/>
            </a:endParaRPr>
          </a:p>
          <a:p>
            <a:r>
              <a:rPr lang="en-US" altLang="en-US" sz="1200" b="1" dirty="0">
                <a:latin typeface="+mn-lt"/>
              </a:rPr>
              <a:t>TIME</a:t>
            </a:r>
            <a:r>
              <a:rPr lang="en-US" altLang="en-US" sz="1200" dirty="0">
                <a:latin typeface="+mn-lt"/>
              </a:rPr>
              <a:t>: 15 min.</a:t>
            </a:r>
          </a:p>
          <a:p>
            <a:r>
              <a:rPr lang="en-US" b="1" dirty="0"/>
              <a:t>Materials: </a:t>
            </a:r>
          </a:p>
          <a:p>
            <a:pPr marL="171450" indent="-171450">
              <a:buFont typeface="Arial" panose="020B0604020202020204" pitchFamily="34" charset="0"/>
              <a:buChar char="•"/>
            </a:pPr>
            <a:r>
              <a:rPr lang="en-US" dirty="0"/>
              <a:t>Copper wire coil (100–200 turns)</a:t>
            </a:r>
          </a:p>
          <a:p>
            <a:pPr marL="171450" indent="-171450">
              <a:buFont typeface="Arial" panose="020B0604020202020204" pitchFamily="34" charset="0"/>
              <a:buChar char="•"/>
            </a:pPr>
            <a:r>
              <a:rPr lang="en-US" dirty="0"/>
              <a:t>Small LED or multimeter</a:t>
            </a:r>
          </a:p>
          <a:p>
            <a:pPr marL="171450" indent="-171450">
              <a:buFont typeface="Arial" panose="020B0604020202020204" pitchFamily="34" charset="0"/>
              <a:buChar char="•"/>
            </a:pPr>
            <a:r>
              <a:rPr lang="en-US" dirty="0"/>
              <a:t>Neodymium magnet</a:t>
            </a:r>
          </a:p>
          <a:p>
            <a:pPr marL="0" indent="0">
              <a:buFont typeface="Arial" panose="020B0604020202020204" pitchFamily="34" charset="0"/>
              <a:buNone/>
            </a:pPr>
            <a:r>
              <a:rPr lang="en-US" b="1" dirty="0"/>
              <a:t>Optional kit to purchase: </a:t>
            </a:r>
            <a:r>
              <a:rPr lang="en-US" dirty="0"/>
              <a:t>https://statics.teams.cdn.office.net/evergreen-assets/safelinks/2/atp-safelinks.html</a:t>
            </a:r>
          </a:p>
          <a:p>
            <a:r>
              <a:rPr lang="en-US" b="1" dirty="0"/>
              <a:t>Do:  </a:t>
            </a:r>
          </a:p>
          <a:p>
            <a:pPr marL="171450" indent="-171450">
              <a:buFont typeface="Arial" panose="020B0604020202020204" pitchFamily="34" charset="0"/>
              <a:buChar char="•"/>
            </a:pPr>
            <a:r>
              <a:rPr lang="en-US" dirty="0"/>
              <a:t>Find a flat surface for the demo where everyone can see. </a:t>
            </a:r>
          </a:p>
          <a:p>
            <a:pPr marL="171450" indent="-171450">
              <a:buFont typeface="Arial" panose="020B0604020202020204" pitchFamily="34" charset="0"/>
              <a:buChar char="•"/>
            </a:pPr>
            <a:r>
              <a:rPr lang="en-US" dirty="0"/>
              <a:t>Facilitate the demonstration</a:t>
            </a:r>
          </a:p>
          <a:p>
            <a:pPr marL="685800" lvl="1" indent="-228600">
              <a:buFont typeface="+mj-lt"/>
              <a:buAutoNum type="arabicPeriod"/>
            </a:pPr>
            <a:r>
              <a:rPr lang="en-US" dirty="0"/>
              <a:t>Connect coil ends to the LED or multimeter.</a:t>
            </a:r>
          </a:p>
          <a:p>
            <a:pPr marL="685800" lvl="1" indent="-228600">
              <a:buFont typeface="+mj-lt"/>
              <a:buAutoNum type="arabicPeriod"/>
            </a:pPr>
            <a:r>
              <a:rPr lang="en-US" dirty="0"/>
              <a:t>Move the magnet slowly through the coil.</a:t>
            </a:r>
          </a:p>
          <a:p>
            <a:pPr marL="685800" lvl="1" indent="-228600">
              <a:buFont typeface="+mj-lt"/>
              <a:buAutoNum type="arabicPeriod"/>
            </a:pPr>
            <a:r>
              <a:rPr lang="en-US" dirty="0"/>
              <a:t>Observe a small flicker (LED) or needle jump (meter).</a:t>
            </a:r>
          </a:p>
          <a:p>
            <a:pPr marL="685800" lvl="1" indent="-228600">
              <a:buFont typeface="+mj-lt"/>
              <a:buAutoNum type="arabicPeriod"/>
            </a:pPr>
            <a:r>
              <a:rPr lang="en-US" dirty="0"/>
              <a:t>Move the magnet faster. Compare the difference.</a:t>
            </a:r>
          </a:p>
          <a:p>
            <a:pPr marL="685800" lvl="1" indent="-228600">
              <a:buFont typeface="+mj-lt"/>
              <a:buAutoNum type="arabicPeriod"/>
            </a:pPr>
            <a:r>
              <a:rPr lang="en-US" dirty="0"/>
              <a:t>Try different magnet orientations or multiple passes.</a:t>
            </a:r>
          </a:p>
          <a:p>
            <a:pPr marL="171450" indent="-171450">
              <a:buFont typeface="Arial" panose="020B0604020202020204" pitchFamily="34" charset="0"/>
              <a:buChar char="•"/>
            </a:pPr>
            <a:r>
              <a:rPr lang="en-US" dirty="0"/>
              <a:t>Use the debrief questions below to facilitate a discussion. </a:t>
            </a:r>
          </a:p>
          <a:p>
            <a:pPr marL="171450" indent="-171450">
              <a:buFont typeface="Arial" panose="020B0604020202020204" pitchFamily="34" charset="0"/>
              <a:buChar char="•"/>
            </a:pPr>
            <a:endParaRPr lang="en-US" dirty="0"/>
          </a:p>
          <a:p>
            <a:r>
              <a:rPr lang="en-US" b="1" dirty="0"/>
              <a:t>Debrief Discussion:</a:t>
            </a:r>
            <a:endParaRPr lang="en-US" dirty="0"/>
          </a:p>
          <a:p>
            <a:pPr marL="171450" indent="-171450">
              <a:buFont typeface="Arial" panose="020B0604020202020204" pitchFamily="34" charset="0"/>
              <a:buChar char="•"/>
            </a:pPr>
            <a:r>
              <a:rPr lang="en-US" dirty="0"/>
              <a:t>Why does the meter only jump when the magnet is moving?</a:t>
            </a:r>
          </a:p>
          <a:p>
            <a:pPr marL="171450" indent="-171450">
              <a:buFont typeface="Arial" panose="020B0604020202020204" pitchFamily="34" charset="0"/>
              <a:buChar char="•"/>
            </a:pPr>
            <a:r>
              <a:rPr lang="en-US" dirty="0"/>
              <a:t>How does speed affect the voltage?</a:t>
            </a:r>
          </a:p>
          <a:p>
            <a:pPr marL="171450" indent="-171450">
              <a:buFont typeface="Arial" panose="020B0604020202020204" pitchFamily="34" charset="0"/>
              <a:buChar char="•"/>
            </a:pPr>
            <a:r>
              <a:rPr lang="en-US" dirty="0"/>
              <a:t>Where do we use this principle in transit systems?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i="1" dirty="0"/>
              <a:t>Image Source</a:t>
            </a:r>
            <a:r>
              <a:rPr lang="en-US" dirty="0"/>
              <a:t>: All About Circuits. (n.d.). </a:t>
            </a:r>
            <a:r>
              <a:rPr lang="en-US" i="1" dirty="0"/>
              <a:t>Lenz’s law calculator / Faraday’s law calculator</a:t>
            </a:r>
            <a:r>
              <a:rPr lang="en-US" dirty="0"/>
              <a:t>. </a:t>
            </a:r>
            <a:r>
              <a:rPr lang="en-US" dirty="0">
                <a:hlinkClick r:id="rId3"/>
              </a:rPr>
              <a:t>https://www.allaboutcircuits.com/tools/lenz-law-calculator-faradays-law-calculator/</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41</a:t>
            </a:fld>
            <a:endParaRPr lang="en-US"/>
          </a:p>
        </p:txBody>
      </p:sp>
    </p:spTree>
    <p:extLst>
      <p:ext uri="{BB962C8B-B14F-4D97-AF65-F5344CB8AC3E}">
        <p14:creationId xmlns:p14="http://schemas.microsoft.com/office/powerpoint/2010/main" val="3074309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EE95-ECA4-8292-12AB-BDF038602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D7F52-F0BD-79CD-82AD-4AD5818804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C935D0-BB99-BA21-6DBB-0869EC4DBC73}"/>
              </a:ext>
            </a:extLst>
          </p:cNvPr>
          <p:cNvSpPr>
            <a:spLocks noGrp="1"/>
          </p:cNvSpPr>
          <p:nvPr>
            <p:ph type="body" idx="1"/>
          </p:nvPr>
        </p:nvSpPr>
        <p:spPr/>
        <p:txBody>
          <a:bodyPr/>
          <a:lstStyle/>
          <a:p>
            <a:r>
              <a:rPr lang="en-US" dirty="0"/>
              <a:t>*This slide has animations. </a:t>
            </a:r>
            <a:r>
              <a:rPr lang="en-US" b="1" i="1" dirty="0"/>
              <a:t>Click</a:t>
            </a:r>
            <a:r>
              <a:rPr lang="en-US" dirty="0"/>
              <a:t> to reveal content. </a:t>
            </a:r>
          </a:p>
          <a:p>
            <a:r>
              <a:rPr lang="en-US" b="1" dirty="0"/>
              <a:t>Instructional Event</a:t>
            </a:r>
            <a:r>
              <a:rPr lang="en-US" dirty="0"/>
              <a:t>: Evaluate Performance, Provide Feedback </a:t>
            </a:r>
          </a:p>
          <a:p>
            <a:r>
              <a:rPr lang="en-US" b="1" dirty="0"/>
              <a:t>Learning Objective</a:t>
            </a:r>
            <a:r>
              <a:rPr lang="en-US" dirty="0"/>
              <a:t>: Explain how electromagnetism works and describe how electricity and magnetism are related.</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 </a:t>
            </a:r>
            <a:r>
              <a:rPr lang="en-US" sz="1200" dirty="0"/>
              <a:t>Moving a magnet near the coil</a:t>
            </a:r>
            <a:endParaRPr lang="en-US" dirty="0">
              <a:solidFill>
                <a:schemeClr val="tx1"/>
              </a:solidFill>
            </a:endParaRPr>
          </a:p>
        </p:txBody>
      </p:sp>
      <p:sp>
        <p:nvSpPr>
          <p:cNvPr id="4" name="Slide Number Placeholder 3">
            <a:extLst>
              <a:ext uri="{FF2B5EF4-FFF2-40B4-BE49-F238E27FC236}">
                <a16:creationId xmlns:a16="http://schemas.microsoft.com/office/drawing/2014/main" id="{D2F56C7A-BF77-3D01-2AF9-BF5EAEC9502B}"/>
              </a:ext>
            </a:extLst>
          </p:cNvPr>
          <p:cNvSpPr>
            <a:spLocks noGrp="1"/>
          </p:cNvSpPr>
          <p:nvPr>
            <p:ph type="sldNum" sz="quarter" idx="5"/>
          </p:nvPr>
        </p:nvSpPr>
        <p:spPr/>
        <p:txBody>
          <a:bodyPr/>
          <a:lstStyle/>
          <a:p>
            <a:fld id="{C68FB58B-AACD-44F1-9CE2-B850C946C86F}" type="slidenum">
              <a:rPr lang="en-US" smtClean="0"/>
              <a:t>42</a:t>
            </a:fld>
            <a:endParaRPr lang="en-US"/>
          </a:p>
        </p:txBody>
      </p:sp>
    </p:spTree>
    <p:extLst>
      <p:ext uri="{BB962C8B-B14F-4D97-AF65-F5344CB8AC3E}">
        <p14:creationId xmlns:p14="http://schemas.microsoft.com/office/powerpoint/2010/main" val="1934762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9680F-65DD-0BCB-7C72-F4E9AC9D4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D4CF0-D2B5-60ED-C853-25750903D9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887FD4-2F8C-0554-86E2-64CA57D82803}"/>
              </a:ext>
            </a:extLst>
          </p:cNvPr>
          <p:cNvSpPr>
            <a:spLocks noGrp="1"/>
          </p:cNvSpPr>
          <p:nvPr>
            <p:ph type="body" idx="1"/>
          </p:nvPr>
        </p:nvSpPr>
        <p:spPr/>
        <p:txBody>
          <a:bodyPr/>
          <a:lstStyle/>
          <a:p>
            <a:r>
              <a:rPr lang="en-US" dirty="0"/>
              <a:t>*This slide has animations. </a:t>
            </a:r>
            <a:r>
              <a:rPr lang="en-US" b="1" i="1" dirty="0"/>
              <a:t>Click</a:t>
            </a:r>
            <a:r>
              <a:rPr lang="en-US" dirty="0"/>
              <a:t> to reveal content. </a:t>
            </a:r>
          </a:p>
          <a:p>
            <a:r>
              <a:rPr lang="en-US" b="1" dirty="0"/>
              <a:t>Instructional Event</a:t>
            </a:r>
            <a:r>
              <a:rPr lang="en-US" dirty="0"/>
              <a:t>: Evaluate Performance, Provide Feedback </a:t>
            </a:r>
          </a:p>
          <a:p>
            <a:r>
              <a:rPr lang="en-US" b="1" dirty="0"/>
              <a:t>Learning Objective</a:t>
            </a:r>
            <a:r>
              <a:rPr lang="en-US" dirty="0"/>
              <a:t>: Explain Faraday’s Law of induction and how changing magnetic fields are used to generate electricity in real-world systems.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 </a:t>
            </a:r>
            <a:r>
              <a:rPr lang="en-US" sz="1200" dirty="0">
                <a:solidFill>
                  <a:schemeClr val="tx1"/>
                </a:solidFill>
              </a:rPr>
              <a:t>Moving the magnet faster (Changing the magnetic field more quickly)</a:t>
            </a:r>
            <a:endParaRPr lang="en-US" dirty="0">
              <a:solidFill>
                <a:schemeClr val="tx1"/>
              </a:solidFill>
            </a:endParaRPr>
          </a:p>
        </p:txBody>
      </p:sp>
      <p:sp>
        <p:nvSpPr>
          <p:cNvPr id="4" name="Slide Number Placeholder 3">
            <a:extLst>
              <a:ext uri="{FF2B5EF4-FFF2-40B4-BE49-F238E27FC236}">
                <a16:creationId xmlns:a16="http://schemas.microsoft.com/office/drawing/2014/main" id="{38346DA6-81C4-CF93-3DD7-2A530506ADF2}"/>
              </a:ext>
            </a:extLst>
          </p:cNvPr>
          <p:cNvSpPr>
            <a:spLocks noGrp="1"/>
          </p:cNvSpPr>
          <p:nvPr>
            <p:ph type="sldNum" sz="quarter" idx="5"/>
          </p:nvPr>
        </p:nvSpPr>
        <p:spPr/>
        <p:txBody>
          <a:bodyPr/>
          <a:lstStyle/>
          <a:p>
            <a:fld id="{C68FB58B-AACD-44F1-9CE2-B850C946C86F}" type="slidenum">
              <a:rPr lang="en-US" smtClean="0"/>
              <a:t>43</a:t>
            </a:fld>
            <a:endParaRPr lang="en-US"/>
          </a:p>
        </p:txBody>
      </p:sp>
    </p:spTree>
    <p:extLst>
      <p:ext uri="{BB962C8B-B14F-4D97-AF65-F5344CB8AC3E}">
        <p14:creationId xmlns:p14="http://schemas.microsoft.com/office/powerpoint/2010/main" val="1558372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6F0A4-431E-8EA6-003C-FF8731975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696C1-26B5-9CFC-64C9-EBA18EFE57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67406F-A583-73D1-58DA-492AB039D42F}"/>
              </a:ext>
            </a:extLst>
          </p:cNvPr>
          <p:cNvSpPr>
            <a:spLocks noGrp="1"/>
          </p:cNvSpPr>
          <p:nvPr>
            <p:ph type="body" idx="1"/>
          </p:nvPr>
        </p:nvSpPr>
        <p:spPr/>
        <p:txBody>
          <a:bodyPr/>
          <a:lstStyle/>
          <a:p>
            <a:r>
              <a:rPr lang="en-US" dirty="0"/>
              <a:t>*This slide has animations. </a:t>
            </a:r>
            <a:r>
              <a:rPr lang="en-US" b="1" i="1" dirty="0"/>
              <a:t>Click</a:t>
            </a:r>
            <a:r>
              <a:rPr lang="en-US" dirty="0"/>
              <a:t> to reveal content. </a:t>
            </a:r>
          </a:p>
          <a:p>
            <a:r>
              <a:rPr lang="en-US" b="1" dirty="0"/>
              <a:t>Instructional Event</a:t>
            </a:r>
            <a:r>
              <a:rPr lang="en-US" dirty="0"/>
              <a:t>: Evaluate Performance, Provide Feedback </a:t>
            </a:r>
          </a:p>
          <a:p>
            <a:r>
              <a:rPr lang="en-US" b="1" dirty="0"/>
              <a:t>Learning Objective</a:t>
            </a:r>
            <a:r>
              <a:rPr lang="en-US" dirty="0"/>
              <a:t>: Explain how electromagnetism works and describe how electricity and magnetism are related.</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 </a:t>
            </a:r>
            <a:r>
              <a:rPr lang="en-US" sz="1200" dirty="0">
                <a:solidFill>
                  <a:schemeClr val="tx1"/>
                </a:solidFill>
              </a:rPr>
              <a:t>The movement creates and electric field that pushes electrons</a:t>
            </a:r>
            <a:endParaRPr lang="en-US" dirty="0">
              <a:solidFill>
                <a:schemeClr val="tx1"/>
              </a:solidFill>
            </a:endParaRPr>
          </a:p>
        </p:txBody>
      </p:sp>
      <p:sp>
        <p:nvSpPr>
          <p:cNvPr id="4" name="Slide Number Placeholder 3">
            <a:extLst>
              <a:ext uri="{FF2B5EF4-FFF2-40B4-BE49-F238E27FC236}">
                <a16:creationId xmlns:a16="http://schemas.microsoft.com/office/drawing/2014/main" id="{134637DE-6552-9A0F-5DA3-BBC50EEA0CF4}"/>
              </a:ext>
            </a:extLst>
          </p:cNvPr>
          <p:cNvSpPr>
            <a:spLocks noGrp="1"/>
          </p:cNvSpPr>
          <p:nvPr>
            <p:ph type="sldNum" sz="quarter" idx="5"/>
          </p:nvPr>
        </p:nvSpPr>
        <p:spPr/>
        <p:txBody>
          <a:bodyPr/>
          <a:lstStyle/>
          <a:p>
            <a:fld id="{C68FB58B-AACD-44F1-9CE2-B850C946C86F}" type="slidenum">
              <a:rPr lang="en-US" smtClean="0"/>
              <a:t>44</a:t>
            </a:fld>
            <a:endParaRPr lang="en-US"/>
          </a:p>
        </p:txBody>
      </p:sp>
    </p:spTree>
    <p:extLst>
      <p:ext uri="{BB962C8B-B14F-4D97-AF65-F5344CB8AC3E}">
        <p14:creationId xmlns:p14="http://schemas.microsoft.com/office/powerpoint/2010/main" val="2238221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4FC1-D674-40AA-8DB2-0BFB8FA17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D1D06-AF46-6B41-3773-75C693173B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630DB7-EAA2-84C7-D573-ADF0DEDBCB8B}"/>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Enhance Transfer and Retention </a:t>
            </a:r>
            <a:endParaRPr lang="en-US"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TIME</a:t>
            </a:r>
            <a:r>
              <a:rPr lang="en-US" altLang="en-US" sz="1200" dirty="0">
                <a:latin typeface="+mn-lt"/>
              </a:rPr>
              <a:t>: 2 min</a:t>
            </a:r>
          </a:p>
          <a:p>
            <a:r>
              <a:rPr lang="en-US" altLang="en-US" sz="1200" b="1" dirty="0">
                <a:latin typeface="+mn-lt"/>
              </a:rPr>
              <a:t>DO: </a:t>
            </a:r>
            <a:r>
              <a:rPr lang="en-US" altLang="en-US" sz="1200" dirty="0">
                <a:latin typeface="+mn-lt"/>
              </a:rPr>
              <a:t>Review key points. </a:t>
            </a:r>
          </a:p>
          <a:p>
            <a:r>
              <a:rPr lang="en-US" b="1" dirty="0"/>
              <a:t>Talking point</a:t>
            </a:r>
            <a:r>
              <a:rPr lang="en-US" dirty="0"/>
              <a:t>: </a:t>
            </a:r>
          </a:p>
          <a:p>
            <a:pPr marL="171450" indent="-171450">
              <a:buFont typeface="Arial" panose="020B0604020202020204" pitchFamily="34" charset="0"/>
              <a:buChar char="•"/>
            </a:pPr>
            <a:r>
              <a:rPr lang="en-US" dirty="0"/>
              <a:t>Let’s step back and look at the big picture of what we covered in this module.</a:t>
            </a:r>
          </a:p>
          <a:p>
            <a:pPr marL="171450" indent="-171450">
              <a:buFont typeface="Arial" panose="020B0604020202020204" pitchFamily="34" charset="0"/>
              <a:buChar char="•"/>
            </a:pPr>
            <a:r>
              <a:rPr lang="en-US" dirty="0"/>
              <a:t>First, </a:t>
            </a:r>
            <a:r>
              <a:rPr lang="en-US" b="1" dirty="0"/>
              <a:t>magnets have poles</a:t>
            </a:r>
            <a:r>
              <a:rPr lang="en-US" dirty="0"/>
              <a:t>. Like poles repel, and opposite poles attract. That push and pull is the foundation of everything we discussed.</a:t>
            </a:r>
          </a:p>
          <a:p>
            <a:pPr marL="171450" indent="-171450">
              <a:buFont typeface="Arial" panose="020B0604020202020204" pitchFamily="34" charset="0"/>
              <a:buChar char="•"/>
            </a:pPr>
            <a:r>
              <a:rPr lang="en-US" b="1" dirty="0"/>
              <a:t>Magnetic fields </a:t>
            </a:r>
            <a:r>
              <a:rPr lang="en-US" dirty="0"/>
              <a:t>act across space. They don’t require physical contact to create force.</a:t>
            </a:r>
          </a:p>
          <a:p>
            <a:pPr marL="171450" indent="-171450">
              <a:buFont typeface="Arial" panose="020B0604020202020204" pitchFamily="34" charset="0"/>
              <a:buChar char="•"/>
            </a:pPr>
            <a:r>
              <a:rPr lang="en-US" dirty="0"/>
              <a:t>When electric charges move, they create magnetic fields. And when </a:t>
            </a:r>
            <a:r>
              <a:rPr lang="en-US" b="1" dirty="0"/>
              <a:t>magnetic fields </a:t>
            </a:r>
            <a:r>
              <a:rPr lang="en-US" dirty="0"/>
              <a:t>change, they can create electric current. That’s the principle behind </a:t>
            </a:r>
            <a:r>
              <a:rPr lang="en-US" b="1" dirty="0"/>
              <a:t>Faraday’s Law</a:t>
            </a:r>
            <a:r>
              <a:rPr lang="en-US" dirty="0"/>
              <a:t>.</a:t>
            </a:r>
          </a:p>
          <a:p>
            <a:pPr marL="171450" indent="-171450">
              <a:buFont typeface="Arial" panose="020B0604020202020204" pitchFamily="34" charset="0"/>
              <a:buChar char="•"/>
            </a:pPr>
            <a:r>
              <a:rPr lang="en-US" dirty="0"/>
              <a:t>This isn’t just theory. On the job, </a:t>
            </a:r>
            <a:r>
              <a:rPr lang="en-US" b="1" dirty="0"/>
              <a:t>electromagnets move relays</a:t>
            </a:r>
            <a:r>
              <a:rPr lang="en-US" dirty="0"/>
              <a:t> and contactors. Motors turn electrical energy into motion. </a:t>
            </a:r>
            <a:r>
              <a:rPr lang="en-US" b="1" dirty="0"/>
              <a:t>Generators</a:t>
            </a:r>
            <a:r>
              <a:rPr lang="en-US" dirty="0"/>
              <a:t> and </a:t>
            </a:r>
            <a:r>
              <a:rPr lang="en-US" b="1" dirty="0"/>
              <a:t>alternators</a:t>
            </a:r>
            <a:r>
              <a:rPr lang="en-US" dirty="0"/>
              <a:t> produce electricity using magnetic fields.</a:t>
            </a:r>
          </a:p>
          <a:p>
            <a:pPr marL="171450" indent="-171450">
              <a:buFont typeface="Arial" panose="020B0604020202020204" pitchFamily="34" charset="0"/>
              <a:buChar char="•"/>
            </a:pPr>
            <a:r>
              <a:rPr lang="en-US" dirty="0"/>
              <a:t>When you understand how magnetism and electromagnetism work, you’re better prepared to </a:t>
            </a:r>
            <a:r>
              <a:rPr lang="en-US" b="1" dirty="0"/>
              <a:t>diagnose</a:t>
            </a:r>
            <a:r>
              <a:rPr lang="en-US" dirty="0"/>
              <a:t> issues, </a:t>
            </a:r>
            <a:r>
              <a:rPr lang="en-US" b="1" dirty="0"/>
              <a:t>repair</a:t>
            </a:r>
            <a:r>
              <a:rPr lang="en-US" dirty="0"/>
              <a:t> systems correctly, and </a:t>
            </a:r>
            <a:r>
              <a:rPr lang="en-US" b="1" dirty="0"/>
              <a:t>work safely </a:t>
            </a:r>
            <a:r>
              <a:rPr lang="en-US" dirty="0"/>
              <a:t>around energized equipment.</a:t>
            </a:r>
          </a:p>
          <a:p>
            <a:pPr marL="171450" indent="-171450">
              <a:buFont typeface="Arial" panose="020B0604020202020204" pitchFamily="34" charset="0"/>
              <a:buChar char="•"/>
            </a:pPr>
            <a:r>
              <a:rPr lang="en-US" dirty="0"/>
              <a:t>Everything in this module connects back to one idea: electricity and magnetism are not separate — they work together in nearly every electrical system you touch.</a:t>
            </a:r>
          </a:p>
        </p:txBody>
      </p:sp>
      <p:sp>
        <p:nvSpPr>
          <p:cNvPr id="4" name="Slide Number Placeholder 3">
            <a:extLst>
              <a:ext uri="{FF2B5EF4-FFF2-40B4-BE49-F238E27FC236}">
                <a16:creationId xmlns:a16="http://schemas.microsoft.com/office/drawing/2014/main" id="{A3DB80EF-BDE0-95C4-7557-0998165B89A3}"/>
              </a:ext>
            </a:extLst>
          </p:cNvPr>
          <p:cNvSpPr>
            <a:spLocks noGrp="1"/>
          </p:cNvSpPr>
          <p:nvPr>
            <p:ph type="sldNum" sz="quarter" idx="5"/>
          </p:nvPr>
        </p:nvSpPr>
        <p:spPr/>
        <p:txBody>
          <a:bodyPr/>
          <a:lstStyle/>
          <a:p>
            <a:fld id="{C68FB58B-AACD-44F1-9CE2-B850C946C86F}" type="slidenum">
              <a:rPr lang="en-US" smtClean="0"/>
              <a:t>45</a:t>
            </a:fld>
            <a:endParaRPr lang="en-US"/>
          </a:p>
        </p:txBody>
      </p:sp>
    </p:spTree>
    <p:extLst>
      <p:ext uri="{BB962C8B-B14F-4D97-AF65-F5344CB8AC3E}">
        <p14:creationId xmlns:p14="http://schemas.microsoft.com/office/powerpoint/2010/main" val="2351283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Evaluate/Assess Performance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Quiz_M5</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if they have any lingering questions. Address them before distributing the quiz.</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 the quiz and review the directions.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Time for a quiz! Let’s see what you have retained from today’s lesson.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B58B-AACD-44F1-9CE2-B850C946C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46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 Transfer and Retention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5 min.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Facilitate a short discussion to review the key topics in the lesson.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were explaining today’s objectives to someone else, how would you summarize what they mean and why they matter?</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of today’s objectives do you feel most confident about? Which were most challenging? Explain your reasoning.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Can you give an example of how you could apply one of today’s objectives in a real-world situation?</a:t>
            </a:r>
          </a:p>
          <a:p>
            <a:pPr marL="171450" marR="0" lvl="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Discussion:</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conclude this section of the module. Thank you for your participation.</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47</a:t>
            </a:fld>
            <a:endParaRPr lang="en-US"/>
          </a:p>
        </p:txBody>
      </p:sp>
    </p:spTree>
    <p:extLst>
      <p:ext uri="{BB962C8B-B14F-4D97-AF65-F5344CB8AC3E}">
        <p14:creationId xmlns:p14="http://schemas.microsoft.com/office/powerpoint/2010/main" val="40144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r>
              <a:rPr lang="en-US" dirty="0"/>
              <a:t>Participant Guide Resource </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Review the module agenda. </a:t>
            </a:r>
          </a:p>
          <a:p>
            <a:pPr marL="171450" marR="0" lvl="0" indent="-171450">
              <a:spcBef>
                <a:spcPts val="0"/>
              </a:spcBef>
              <a:spcAft>
                <a:spcPts val="0"/>
              </a:spcAft>
              <a:buFont typeface="Arial" panose="020B0604020202020204" pitchFamily="34" charset="0"/>
              <a:buChar char="•"/>
            </a:pPr>
            <a:r>
              <a:rPr lang="en-US" dirty="0"/>
              <a:t>Remind learners that they have a Participant Guide Resource which they can use for optional notetaking.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a:t>
            </a:fld>
            <a:endParaRPr lang="en-US"/>
          </a:p>
        </p:txBody>
      </p:sp>
    </p:spTree>
    <p:extLst>
      <p:ext uri="{BB962C8B-B14F-4D97-AF65-F5344CB8AC3E}">
        <p14:creationId xmlns:p14="http://schemas.microsoft.com/office/powerpoint/2010/main" val="408609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Recall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Review the talking points below.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Call on learners to respond to the questions.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Facilitate a short discussion to connect real life experiences to magnetism. </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Before we get into today’s topic, I want you to think about something familiar.</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Have you ever used something that worked without actually touching it?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Things like automatic doors, wireless chargers, or tapping a card to unlock a door –  Nothing is physically pushing or pulling, but something is clearly causing an action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What do you think is happening behind the scenes?</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What kind of force do you think might be involved here?</a:t>
            </a:r>
          </a:p>
        </p:txBody>
      </p:sp>
      <p:sp>
        <p:nvSpPr>
          <p:cNvPr id="4" name="Slide Number Placeholder 3"/>
          <p:cNvSpPr>
            <a:spLocks noGrp="1"/>
          </p:cNvSpPr>
          <p:nvPr>
            <p:ph type="sldNum" sz="quarter" idx="5"/>
          </p:nvPr>
        </p:nvSpPr>
        <p:spPr/>
        <p:txBody>
          <a:bodyPr/>
          <a:lstStyle/>
          <a:p>
            <a:fld id="{C68FB58B-AACD-44F1-9CE2-B850C946C86F}" type="slidenum">
              <a:rPr lang="en-US" smtClean="0"/>
              <a:t>6</a:t>
            </a:fld>
            <a:endParaRPr lang="en-US"/>
          </a:p>
        </p:txBody>
      </p:sp>
    </p:spTree>
    <p:extLst>
      <p:ext uri="{BB962C8B-B14F-4D97-AF65-F5344CB8AC3E}">
        <p14:creationId xmlns:p14="http://schemas.microsoft.com/office/powerpoint/2010/main" val="36536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Introduce the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r>
              <a:rPr lang="en-US" dirty="0"/>
              <a:t>: We’ve seen magnets all around us. Let’s look at what makes something magnetic.</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 Source</a:t>
            </a:r>
            <a:r>
              <a:rPr lang="en-US" dirty="0"/>
              <a:t>: Magnet Poles by Mischelle - stock.adobe.com</a:t>
            </a:r>
          </a:p>
        </p:txBody>
      </p:sp>
      <p:sp>
        <p:nvSpPr>
          <p:cNvPr id="4" name="Slide Number Placeholder 3"/>
          <p:cNvSpPr>
            <a:spLocks noGrp="1"/>
          </p:cNvSpPr>
          <p:nvPr>
            <p:ph type="sldNum" sz="quarter" idx="5"/>
          </p:nvPr>
        </p:nvSpPr>
        <p:spPr/>
        <p:txBody>
          <a:bodyPr/>
          <a:lstStyle/>
          <a:p>
            <a:fld id="{C68FB58B-AACD-44F1-9CE2-B850C946C86F}" type="slidenum">
              <a:rPr lang="en-US" smtClean="0"/>
              <a:t>7</a:t>
            </a:fld>
            <a:endParaRPr lang="en-US"/>
          </a:p>
        </p:txBody>
      </p:sp>
    </p:spTree>
    <p:extLst>
      <p:ext uri="{BB962C8B-B14F-4D97-AF65-F5344CB8AC3E}">
        <p14:creationId xmlns:p14="http://schemas.microsoft.com/office/powerpoint/2010/main" val="150745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r>
              <a:rPr lang="en-US" altLang="en-US" sz="1200" b="1" dirty="0">
                <a:latin typeface="+mn-lt"/>
              </a:rPr>
              <a:t>INSTRUCTIONAL ACTIVITY: </a:t>
            </a:r>
            <a:r>
              <a:rPr lang="en-US" altLang="en-US" sz="1200" b="0" dirty="0">
                <a:latin typeface="+mn-lt"/>
              </a:rPr>
              <a:t>Present Content, Recall</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Talking points: </a:t>
            </a:r>
          </a:p>
          <a:p>
            <a:pPr marL="171450" indent="-171450">
              <a:buFont typeface="Arial" panose="020B0604020202020204" pitchFamily="34" charset="0"/>
              <a:buChar char="•"/>
            </a:pPr>
            <a:r>
              <a:rPr lang="en-US" b="1" dirty="0"/>
              <a:t>Magnetism</a:t>
            </a:r>
            <a:r>
              <a:rPr lang="en-US" dirty="0"/>
              <a:t> is one of the fundamental forces of nature — like gravity — it’s what causes certain materials to attract or repel each other.</a:t>
            </a:r>
          </a:p>
          <a:p>
            <a:pPr marL="171450" indent="-171450">
              <a:buFont typeface="Arial" panose="020B0604020202020204" pitchFamily="34" charset="0"/>
              <a:buChar char="•"/>
            </a:pPr>
            <a:r>
              <a:rPr lang="en-US" dirty="0"/>
              <a:t>It all starts with the </a:t>
            </a:r>
            <a:r>
              <a:rPr lang="en-US" i="1" dirty="0"/>
              <a:t>motion</a:t>
            </a:r>
            <a:r>
              <a:rPr lang="en-US" dirty="0"/>
              <a:t> of electric charges. </a:t>
            </a:r>
          </a:p>
          <a:p>
            <a:pPr marL="171450" indent="-171450">
              <a:buFont typeface="Arial" panose="020B0604020202020204" pitchFamily="34" charset="0"/>
              <a:buChar char="•"/>
            </a:pPr>
            <a:r>
              <a:rPr lang="en-US" b="1" dirty="0"/>
              <a:t>ASK</a:t>
            </a:r>
            <a:r>
              <a:rPr lang="en-US" dirty="0"/>
              <a:t>: Think back to our lessons on electricity. What part of an atom moves to create an electric charge?</a:t>
            </a:r>
          </a:p>
          <a:p>
            <a:pPr marL="628650" lvl="1" indent="-171450">
              <a:buFont typeface="Arial" panose="020B0604020202020204" pitchFamily="34" charset="0"/>
              <a:buChar char="•"/>
            </a:pPr>
            <a:r>
              <a:rPr lang="en-US" i="1" dirty="0"/>
              <a:t>Call on learners to respond. Answer: Electrons. </a:t>
            </a:r>
          </a:p>
          <a:p>
            <a:pPr marL="171450"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a:t>
            </a:r>
            <a:r>
              <a:rPr lang="en-US" sz="1200" b="0" i="1" dirty="0">
                <a:effectLst/>
                <a:latin typeface="+mn-lt"/>
                <a:ea typeface="Calibri" panose="020F0502020204030204" pitchFamily="34" charset="0"/>
                <a:cs typeface="Times New Roman" panose="02020603050405020304" pitchFamily="18" charset="0"/>
              </a:rPr>
              <a:t>- </a:t>
            </a:r>
            <a:r>
              <a:rPr lang="en-US" dirty="0"/>
              <a:t>That’s right, electrons. </a:t>
            </a:r>
          </a:p>
          <a:p>
            <a:pPr marL="171450" indent="-171450">
              <a:buFont typeface="Arial" panose="020B0604020202020204" pitchFamily="34" charset="0"/>
              <a:buChar char="•"/>
            </a:pPr>
            <a:r>
              <a:rPr lang="en-US" dirty="0"/>
              <a:t>When electrons move, they create an electric charge. They also create a </a:t>
            </a:r>
            <a:r>
              <a:rPr lang="en-US" b="1" dirty="0"/>
              <a:t>magnetic field </a:t>
            </a:r>
            <a:r>
              <a:rPr lang="en-US" dirty="0"/>
              <a:t>that can pull or push on other materials.</a:t>
            </a:r>
          </a:p>
          <a:p>
            <a:pPr marL="171450" indent="-171450">
              <a:buFont typeface="Arial" panose="020B0604020202020204" pitchFamily="34" charset="0"/>
              <a:buChar char="•"/>
            </a:pPr>
            <a:r>
              <a:rPr lang="en-US" dirty="0"/>
              <a:t>We see magnetism in natural magnets, like iron and lodestone, but it also shows up around electric currents, which means it plays a big role in electrical systems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Magnets and electricity are connected, when electric charges move, they create magnetic force. Which is why we see magnetism in motors, relays, and coils.</a:t>
            </a:r>
            <a:endParaRPr lang="en-US" altLang="en-US" sz="1200" b="1" dirty="0">
              <a:latin typeface="+mn-lt"/>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8</a:t>
            </a:fld>
            <a:endParaRPr lang="en-US"/>
          </a:p>
        </p:txBody>
      </p:sp>
    </p:spTree>
    <p:extLst>
      <p:ext uri="{BB962C8B-B14F-4D97-AF65-F5344CB8AC3E}">
        <p14:creationId xmlns:p14="http://schemas.microsoft.com/office/powerpoint/2010/main" val="401965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altLang="en-US" sz="1200" b="1" dirty="0">
                <a:latin typeface="+mn-lt"/>
              </a:rPr>
              <a:t>Talking points:</a:t>
            </a:r>
          </a:p>
          <a:p>
            <a:pPr marL="171450" indent="-171450">
              <a:buFont typeface="Arial" panose="020B0604020202020204" pitchFamily="34" charset="0"/>
              <a:buChar char="•"/>
            </a:pPr>
            <a:r>
              <a:rPr lang="en-US" b="0" dirty="0"/>
              <a:t>A </a:t>
            </a:r>
            <a:r>
              <a:rPr lang="en-US" b="1" dirty="0"/>
              <a:t>magnetic field </a:t>
            </a:r>
            <a:r>
              <a:rPr lang="en-US" b="0" dirty="0"/>
              <a:t>is an invisible area of influence around a magnet or current-carrying wire. It applies a magnetic force on materials that are sensitive to magnetism—like iron or steel.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Field lines are not real objects — they just show the </a:t>
            </a:r>
            <a:r>
              <a:rPr lang="en-US" b="0" i="1" dirty="0"/>
              <a:t>direction </a:t>
            </a:r>
            <a:r>
              <a:rPr lang="en-US" b="0" i="0" dirty="0"/>
              <a:t>and</a:t>
            </a:r>
            <a:r>
              <a:rPr lang="en-US" b="0" i="1" dirty="0"/>
              <a:t> strength</a:t>
            </a:r>
            <a:r>
              <a:rPr lang="en-US" b="0" dirty="0"/>
              <a:t> of the magnetic force.</a:t>
            </a:r>
            <a:endParaRPr lang="en-US" altLang="en-US" sz="1200" b="0" dirty="0">
              <a:latin typeface="+mn-lt"/>
            </a:endParaRPr>
          </a:p>
          <a:p>
            <a:pPr marL="171450" indent="-171450">
              <a:buFont typeface="Arial" panose="020B0604020202020204" pitchFamily="34" charset="0"/>
              <a:buChar char="•"/>
            </a:pPr>
            <a:r>
              <a:rPr lang="en-US" b="0" dirty="0"/>
              <a:t>We can visualize magnetic fields using field lines. These lines show the direction the magnetic force flows—from the north pole to the south pole of a magnet.</a:t>
            </a:r>
          </a:p>
          <a:p>
            <a:pPr marL="171450" indent="-171450">
              <a:buFont typeface="Arial" panose="020B0604020202020204" pitchFamily="34" charset="0"/>
              <a:buChar char="•"/>
            </a:pPr>
            <a:r>
              <a:rPr lang="en-US" b="1" i="1" dirty="0"/>
              <a:t>CLICK</a:t>
            </a:r>
            <a:r>
              <a:rPr lang="en-US" b="0" dirty="0"/>
              <a:t> - You might not see the field, but you can observe its effects—like when iron filings line up around a bar magnet. That’s the magnetic field in action.</a:t>
            </a:r>
          </a:p>
          <a:p>
            <a:pPr marL="171450" indent="-171450">
              <a:buFont typeface="Arial" panose="020B0604020202020204" pitchFamily="34" charset="0"/>
              <a:buChar char="•"/>
            </a:pPr>
            <a:r>
              <a:rPr lang="en-US" b="0" dirty="0"/>
              <a:t>Notice how the metal fillings in this image surround the magnet. That’s the magnetic field.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a:t>
            </a:fld>
            <a:endParaRPr lang="en-US"/>
          </a:p>
        </p:txBody>
      </p:sp>
    </p:spTree>
    <p:extLst>
      <p:ext uri="{BB962C8B-B14F-4D97-AF65-F5344CB8AC3E}">
        <p14:creationId xmlns:p14="http://schemas.microsoft.com/office/powerpoint/2010/main" val="1215730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rotWithShape="1">
          <a:blip r:embed="rId3"/>
          <a:srcRect r="69863"/>
          <a:stretch/>
        </p:blipFill>
        <p:spPr>
          <a:xfrm>
            <a:off x="0" y="0"/>
            <a:ext cx="3674378" cy="6858000"/>
          </a:xfrm>
          <a:prstGeom prst="rect">
            <a:avLst/>
          </a:prstGeom>
        </p:spPr>
      </p:pic>
      <p:sp>
        <p:nvSpPr>
          <p:cNvPr id="9" name="Title 1">
            <a:extLst>
              <a:ext uri="{FF2B5EF4-FFF2-40B4-BE49-F238E27FC236}">
                <a16:creationId xmlns:a16="http://schemas.microsoft.com/office/drawing/2014/main" id="{1633B285-C26E-48AB-B23F-F2F0764F0024}"/>
              </a:ext>
            </a:extLst>
          </p:cNvPr>
          <p:cNvSpPr>
            <a:spLocks noGrp="1"/>
          </p:cNvSpPr>
          <p:nvPr>
            <p:ph type="ctrTitle"/>
          </p:nvPr>
        </p:nvSpPr>
        <p:spPr>
          <a:xfrm>
            <a:off x="1936376" y="2308221"/>
            <a:ext cx="8787954" cy="1120779"/>
          </a:xfrm>
        </p:spPr>
        <p:txBody>
          <a:bodyPr/>
          <a:lstStyle>
            <a:lvl1pPr>
              <a:defRPr sz="6000">
                <a:latin typeface="+mj-lt"/>
              </a:defRPr>
            </a:lvl1pPr>
          </a:lstStyle>
          <a:p>
            <a:endParaRPr lang="en-US" sz="6600" dirty="0"/>
          </a:p>
        </p:txBody>
      </p:sp>
      <p:pic>
        <p:nvPicPr>
          <p:cNvPr id="12" name="Picture 11">
            <a:extLst>
              <a:ext uri="{FF2B5EF4-FFF2-40B4-BE49-F238E27FC236}">
                <a16:creationId xmlns:a16="http://schemas.microsoft.com/office/drawing/2014/main" id="{A4A2F706-0DF5-4936-9D4F-92560FE641D5}"/>
              </a:ext>
            </a:extLst>
          </p:cNvPr>
          <p:cNvPicPr>
            <a:picLocks noChangeAspect="1"/>
          </p:cNvPicPr>
          <p:nvPr userDrawn="1"/>
        </p:nvPicPr>
        <p:blipFill rotWithShape="1">
          <a:blip r:embed="rId4"/>
          <a:srcRect l="59468"/>
          <a:stretch/>
        </p:blipFill>
        <p:spPr>
          <a:xfrm>
            <a:off x="9001387" y="2430049"/>
            <a:ext cx="3190612" cy="4427950"/>
          </a:xfrm>
          <a:prstGeom prst="rect">
            <a:avLst/>
          </a:prstGeom>
        </p:spPr>
      </p:pic>
      <p:sp>
        <p:nvSpPr>
          <p:cNvPr id="13" name="Subtitle 2">
            <a:extLst>
              <a:ext uri="{FF2B5EF4-FFF2-40B4-BE49-F238E27FC236}">
                <a16:creationId xmlns:a16="http://schemas.microsoft.com/office/drawing/2014/main" id="{17B51EE4-957F-4A56-BE59-EF7838D195F4}"/>
              </a:ext>
            </a:extLst>
          </p:cNvPr>
          <p:cNvSpPr txBox="1">
            <a:spLocks/>
          </p:cNvSpPr>
          <p:nvPr userDrawn="1"/>
        </p:nvSpPr>
        <p:spPr>
          <a:xfrm>
            <a:off x="1943906" y="3859785"/>
            <a:ext cx="8787954" cy="914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i="1" dirty="0"/>
          </a:p>
        </p:txBody>
      </p:sp>
      <p:sp>
        <p:nvSpPr>
          <p:cNvPr id="2" name="TextBox 1">
            <a:extLst>
              <a:ext uri="{FF2B5EF4-FFF2-40B4-BE49-F238E27FC236}">
                <a16:creationId xmlns:a16="http://schemas.microsoft.com/office/drawing/2014/main" id="{EDECABC8-3803-4C79-8968-8F9EBD9F445C}"/>
              </a:ext>
            </a:extLst>
          </p:cNvPr>
          <p:cNvSpPr txBox="1"/>
          <p:nvPr userDrawn="1"/>
        </p:nvSpPr>
        <p:spPr>
          <a:xfrm>
            <a:off x="1943906" y="3859785"/>
            <a:ext cx="8787954" cy="523220"/>
          </a:xfrm>
          <a:prstGeom prst="rect">
            <a:avLst/>
          </a:prstGeom>
          <a:noFill/>
        </p:spPr>
        <p:txBody>
          <a:bodyPr wrap="square" rtlCol="0">
            <a:spAutoFit/>
          </a:bodyPr>
          <a:lstStyle/>
          <a:p>
            <a:endParaRPr lang="en-US" sz="2800" i="1" dirty="0">
              <a:solidFill>
                <a:schemeClr val="tx2"/>
              </a:solidFill>
              <a:latin typeface="+mj-lt"/>
            </a:endParaRPr>
          </a:p>
        </p:txBody>
      </p:sp>
      <p:sp>
        <p:nvSpPr>
          <p:cNvPr id="5" name="Content Placeholder 4">
            <a:extLst>
              <a:ext uri="{FF2B5EF4-FFF2-40B4-BE49-F238E27FC236}">
                <a16:creationId xmlns:a16="http://schemas.microsoft.com/office/drawing/2014/main" id="{3C7DEBB4-9C91-4073-B850-FEA0640DBE0E}"/>
              </a:ext>
            </a:extLst>
          </p:cNvPr>
          <p:cNvSpPr>
            <a:spLocks noGrp="1"/>
          </p:cNvSpPr>
          <p:nvPr>
            <p:ph sz="quarter" idx="10"/>
          </p:nvPr>
        </p:nvSpPr>
        <p:spPr>
          <a:xfrm>
            <a:off x="1943906" y="3751697"/>
            <a:ext cx="8787954" cy="914400"/>
          </a:xfrm>
        </p:spPr>
        <p:txBody>
          <a:bodyPr/>
          <a:lstStyle>
            <a:lvl1pPr marL="0" indent="0">
              <a:buNone/>
              <a:defRPr sz="2800" b="1" i="1"/>
            </a:lvl1pPr>
          </a:lstStyle>
          <a:p>
            <a:pPr lvl="0"/>
            <a:r>
              <a:rPr lang="en-US" dirty="0"/>
              <a:t>Click to edit Master text styles</a:t>
            </a:r>
          </a:p>
          <a:p>
            <a:pPr lvl="1"/>
            <a:endParaRPr lang="en-US" dirty="0"/>
          </a:p>
        </p:txBody>
      </p:sp>
      <p:sp>
        <p:nvSpPr>
          <p:cNvPr id="4" name="TextBox 3">
            <a:extLst>
              <a:ext uri="{FF2B5EF4-FFF2-40B4-BE49-F238E27FC236}">
                <a16:creationId xmlns:a16="http://schemas.microsoft.com/office/drawing/2014/main" id="{A903E5B0-F589-022B-D081-64A5837DEFAC}"/>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spTree>
    <p:custDataLst>
      <p:tags r:id="rId1"/>
    </p:custDataLst>
    <p:extLst>
      <p:ext uri="{BB962C8B-B14F-4D97-AF65-F5344CB8AC3E}">
        <p14:creationId xmlns:p14="http://schemas.microsoft.com/office/powerpoint/2010/main" val="19699751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5760719"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847746" y="1652236"/>
            <a:ext cx="5751173"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F5B535C-AAC5-442E-B44E-F17CB9FA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840" y="-551658"/>
            <a:ext cx="6207403" cy="7090570"/>
          </a:xfrm>
          <a:prstGeom prst="rect">
            <a:avLst/>
          </a:prstGeom>
        </p:spPr>
      </p:pic>
    </p:spTree>
    <p:custDataLst>
      <p:tags r:id="rId1"/>
    </p:custDataLst>
    <p:extLst>
      <p:ext uri="{BB962C8B-B14F-4D97-AF65-F5344CB8AC3E}">
        <p14:creationId xmlns:p14="http://schemas.microsoft.com/office/powerpoint/2010/main" val="15367535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750683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O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922929" y="920731"/>
            <a:ext cx="8346141" cy="5937269"/>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33170692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327120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or Dem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1"/>
            <a:ext cx="12161520" cy="914400"/>
          </a:xfrm>
          <a:prstGeom prst="rect">
            <a:avLst/>
          </a:prstGeom>
          <a:gradFill flip="none" rotWithShape="1">
            <a:gsLst>
              <a:gs pos="0">
                <a:srgbClr val="0F6235"/>
              </a:gs>
              <a:gs pos="58000">
                <a:srgbClr val="2AA74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B20661-D1D6-618C-2DB0-057DDEFB603F}"/>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FDFC69A-B9EC-AFF9-4C58-CCED9B26FEEC}"/>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59370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 Chec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1799EE8F-088F-A2ED-809A-43DF4579D88B}"/>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BE9FF346-9704-87EB-0F3E-9B56533D2758}"/>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967283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w/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C235C-43E4-0A1C-E787-B47ABBC353EE}"/>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hasCustomPrompt="1"/>
          </p:nvPr>
        </p:nvSpPr>
        <p:spPr>
          <a:xfrm>
            <a:off x="838200" y="1401796"/>
            <a:ext cx="5928360" cy="479768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86E117B5-6689-4D6E-80F7-67519BEA5920}"/>
              </a:ext>
            </a:extLst>
          </p:cNvPr>
          <p:cNvSpPr>
            <a:spLocks noGrp="1"/>
          </p:cNvSpPr>
          <p:nvPr>
            <p:ph type="media" sz="quarter" idx="10"/>
          </p:nvPr>
        </p:nvSpPr>
        <p:spPr>
          <a:xfrm>
            <a:off x="7239000" y="1401795"/>
            <a:ext cx="4114800" cy="4721194"/>
          </a:xfrm>
        </p:spPr>
        <p:txBody>
          <a:bodyPr/>
          <a:lstStyle/>
          <a:p>
            <a:endParaRPr lang="en-US"/>
          </a:p>
        </p:txBody>
      </p:sp>
      <p:sp>
        <p:nvSpPr>
          <p:cNvPr id="3" name="Title 1">
            <a:extLst>
              <a:ext uri="{FF2B5EF4-FFF2-40B4-BE49-F238E27FC236}">
                <a16:creationId xmlns:a16="http://schemas.microsoft.com/office/drawing/2014/main" id="{A34F2F57-E9FA-C828-49EB-2B4A8AAD070E}"/>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2396998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8D6024-688A-40F2-A005-6ECACAF0EA57}"/>
              </a:ext>
            </a:extLst>
          </p:cNvPr>
          <p:cNvCxnSpPr>
            <a:cxnSpLocks/>
          </p:cNvCxnSpPr>
          <p:nvPr userDrawn="1"/>
        </p:nvCxnSpPr>
        <p:spPr>
          <a:xfrm>
            <a:off x="-94130" y="1210968"/>
            <a:ext cx="1238025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502695"/>
            <a:ext cx="10515600" cy="747897"/>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374756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Tree>
    <p:custDataLst>
      <p:tags r:id="rId1"/>
    </p:custDataLst>
    <p:extLst>
      <p:ext uri="{BB962C8B-B14F-4D97-AF65-F5344CB8AC3E}">
        <p14:creationId xmlns:p14="http://schemas.microsoft.com/office/powerpoint/2010/main" val="5447848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770330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55321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2503-DB72-16F9-4F73-938C93FFCA7D}"/>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5" name="Title 1">
            <a:extLst>
              <a:ext uri="{FF2B5EF4-FFF2-40B4-BE49-F238E27FC236}">
                <a16:creationId xmlns:a16="http://schemas.microsoft.com/office/drawing/2014/main" id="{5527EC74-9733-4617-ECB3-3DDA17D792FC}"/>
              </a:ext>
            </a:extLst>
          </p:cNvPr>
          <p:cNvSpPr>
            <a:spLocks noGrp="1"/>
          </p:cNvSpPr>
          <p:nvPr>
            <p:ph type="title" hasCustomPrompt="1"/>
          </p:nvPr>
        </p:nvSpPr>
        <p:spPr>
          <a:xfrm>
            <a:off x="1225317" y="1873950"/>
            <a:ext cx="8713570" cy="1345974"/>
          </a:xfrm>
        </p:spPr>
        <p:txBody>
          <a:bodyPr anchor="t" anchorCtr="0">
            <a:noAutofit/>
          </a:bodyPr>
          <a:lstStyle>
            <a:lvl1pPr>
              <a:defRPr sz="8800"/>
            </a:lvl1pPr>
          </a:lstStyle>
          <a:p>
            <a:r>
              <a:rPr lang="en-US" dirty="0"/>
              <a:t>Thank you!</a:t>
            </a:r>
          </a:p>
        </p:txBody>
      </p:sp>
      <p:pic>
        <p:nvPicPr>
          <p:cNvPr id="8" name="Picture 7">
            <a:extLst>
              <a:ext uri="{FF2B5EF4-FFF2-40B4-BE49-F238E27FC236}">
                <a16:creationId xmlns:a16="http://schemas.microsoft.com/office/drawing/2014/main" id="{EC3BA06A-8B3F-22A9-7D61-9A9704B18C66}"/>
              </a:ext>
            </a:extLst>
          </p:cNvPr>
          <p:cNvPicPr>
            <a:picLocks noChangeAspect="1"/>
          </p:cNvPicPr>
          <p:nvPr userDrawn="1"/>
        </p:nvPicPr>
        <p:blipFill>
          <a:blip r:embed="rId4">
            <a:extLst>
              <a:ext uri="{28A0092B-C50C-407E-A947-70E740481C1C}">
                <a14:useLocalDpi xmlns:a14="http://schemas.microsoft.com/office/drawing/2010/main" val="0"/>
              </a:ext>
            </a:extLst>
          </a:blip>
          <a:srcRect l="6873"/>
          <a:stretch>
            <a:fillRect/>
          </a:stretch>
        </p:blipFill>
        <p:spPr>
          <a:xfrm>
            <a:off x="1225317" y="3397292"/>
            <a:ext cx="6991583" cy="1748592"/>
          </a:xfrm>
          <a:prstGeom prst="rect">
            <a:avLst/>
          </a:prstGeom>
        </p:spPr>
      </p:pic>
      <p:sp>
        <p:nvSpPr>
          <p:cNvPr id="9" name="TextBox 8">
            <a:extLst>
              <a:ext uri="{FF2B5EF4-FFF2-40B4-BE49-F238E27FC236}">
                <a16:creationId xmlns:a16="http://schemas.microsoft.com/office/drawing/2014/main" id="{0E7F1A2A-8C9E-CE16-2FE4-897B57D45C6B}"/>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pic>
        <p:nvPicPr>
          <p:cNvPr id="10" name="Picture 9">
            <a:extLst>
              <a:ext uri="{FF2B5EF4-FFF2-40B4-BE49-F238E27FC236}">
                <a16:creationId xmlns:a16="http://schemas.microsoft.com/office/drawing/2014/main" id="{BF030C39-6AFB-5438-6E6F-7CE2EE7EB7C3}"/>
              </a:ext>
            </a:extLst>
          </p:cNvPr>
          <p:cNvPicPr>
            <a:picLocks noChangeAspect="1"/>
          </p:cNvPicPr>
          <p:nvPr userDrawn="1"/>
        </p:nvPicPr>
        <p:blipFill>
          <a:blip r:embed="rId5"/>
          <a:srcRect l="73229" t="44259"/>
          <a:stretch>
            <a:fillRect/>
          </a:stretch>
        </p:blipFill>
        <p:spPr>
          <a:xfrm rot="10800000">
            <a:off x="0" y="0"/>
            <a:ext cx="2450636" cy="2870200"/>
          </a:xfrm>
          <a:prstGeom prst="rect">
            <a:avLst/>
          </a:prstGeom>
        </p:spPr>
      </p:pic>
    </p:spTree>
    <p:custDataLst>
      <p:tags r:id="rId1"/>
    </p:custDataLst>
    <p:extLst>
      <p:ext uri="{BB962C8B-B14F-4D97-AF65-F5344CB8AC3E}">
        <p14:creationId xmlns:p14="http://schemas.microsoft.com/office/powerpoint/2010/main" val="35443270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_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p:nvPr>
        </p:nvSpPr>
        <p:spPr>
          <a:xfrm>
            <a:off x="838199" y="1645920"/>
            <a:ext cx="10515599" cy="4572000"/>
          </a:xfrm>
        </p:spPr>
        <p:txBody>
          <a:bodyPr>
            <a:normAutofit/>
          </a:bodyPr>
          <a:lstStyle>
            <a:lvl1pPr marL="0" indent="0">
              <a:buNone/>
              <a:defRPr sz="2400"/>
            </a:lvl1pPr>
            <a:lvl2pPr marL="457200" indent="0">
              <a:buNone/>
              <a:defRPr sz="2000">
                <a:solidFill>
                  <a:schemeClr val="tx2"/>
                </a:solidFill>
              </a:defRPr>
            </a:lvl2pPr>
            <a:lvl3pPr marL="914400" indent="0">
              <a:buNone/>
              <a:defRPr sz="2000">
                <a:solidFill>
                  <a:schemeClr val="tx2"/>
                </a:solidFill>
              </a:defRPr>
            </a:lvl3pPr>
            <a:lvl4pPr marL="1371600" indent="0">
              <a:buNone/>
              <a:defRPr sz="1800">
                <a:solidFill>
                  <a:schemeClr val="tx2"/>
                </a:solidFill>
              </a:defRPr>
            </a:lvl4pPr>
            <a:lvl5pPr marL="1828800" indent="0">
              <a:buNone/>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136350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C Opener">
    <p:spTree>
      <p:nvGrpSpPr>
        <p:cNvPr id="1" name=""/>
        <p:cNvGrpSpPr/>
        <p:nvPr/>
      </p:nvGrpSpPr>
      <p:grpSpPr>
        <a:xfrm>
          <a:off x="0" y="0"/>
          <a:ext cx="0" cy="0"/>
          <a:chOff x="0" y="0"/>
          <a:chExt cx="0" cy="0"/>
        </a:xfrm>
      </p:grpSpPr>
      <p:pic>
        <p:nvPicPr>
          <p:cNvPr id="6" name="Picture 5" descr="Transit Workforce Center">
            <a:extLst>
              <a:ext uri="{FF2B5EF4-FFF2-40B4-BE49-F238E27FC236}">
                <a16:creationId xmlns:a16="http://schemas.microsoft.com/office/drawing/2014/main" id="{19392289-8B1A-F06A-596E-E0B7179473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68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C Event Title Open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630FA-2B06-54B6-0E27-BDC485A146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7825" t="42692" b="3048"/>
          <a:stretch>
            <a:fillRect/>
          </a:stretch>
        </p:blipFill>
        <p:spPr>
          <a:xfrm>
            <a:off x="0" y="1702190"/>
            <a:ext cx="12192000" cy="5155810"/>
          </a:xfrm>
          <a:prstGeom prst="rect">
            <a:avLst/>
          </a:prstGeom>
        </p:spPr>
      </p:pic>
      <p:pic>
        <p:nvPicPr>
          <p:cNvPr id="2" name="Picture 1" descr="Transit Workforce Center">
            <a:extLst>
              <a:ext uri="{FF2B5EF4-FFF2-40B4-BE49-F238E27FC236}">
                <a16:creationId xmlns:a16="http://schemas.microsoft.com/office/drawing/2014/main" id="{A8D075D5-AA1D-CAC5-37BC-4925CB7E55A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154680" y="385992"/>
            <a:ext cx="5882640" cy="1012762"/>
          </a:xfrm>
          <a:prstGeom prst="rect">
            <a:avLst/>
          </a:prstGeom>
        </p:spPr>
      </p:pic>
      <p:cxnSp>
        <p:nvCxnSpPr>
          <p:cNvPr id="3" name="Straight Connector 2">
            <a:extLst>
              <a:ext uri="{FF2B5EF4-FFF2-40B4-BE49-F238E27FC236}">
                <a16:creationId xmlns:a16="http://schemas.microsoft.com/office/drawing/2014/main" id="{8260899A-74A6-12D0-89B4-1CB890872F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55093" y="1702190"/>
            <a:ext cx="10901907"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1484D2-FD1E-C784-DB99-C2D4518766E1}"/>
              </a:ext>
            </a:extLst>
          </p:cNvPr>
          <p:cNvGrpSpPr>
            <a:grpSpLocks noGrp="1" noUngrp="1" noRot="1" noMove="1" noResize="1"/>
          </p:cNvGrpSpPr>
          <p:nvPr userDrawn="1"/>
        </p:nvGrpSpPr>
        <p:grpSpPr>
          <a:xfrm>
            <a:off x="655093" y="5103734"/>
            <a:ext cx="10901907" cy="1274095"/>
            <a:chOff x="655093" y="5103734"/>
            <a:chExt cx="10901907" cy="1274095"/>
          </a:xfrm>
        </p:grpSpPr>
        <p:sp>
          <p:nvSpPr>
            <p:cNvPr id="14" name="Rounded Rectangle 13">
              <a:extLst>
                <a:ext uri="{FF2B5EF4-FFF2-40B4-BE49-F238E27FC236}">
                  <a16:creationId xmlns:a16="http://schemas.microsoft.com/office/drawing/2014/main" id="{660F228C-3C2A-8C37-F600-742344EDC87D}"/>
                </a:ext>
              </a:extLst>
            </p:cNvPr>
            <p:cNvSpPr>
              <a:spLocks noGrp="1" noRot="1" noMove="1" noResize="1" noEditPoints="1" noAdjustHandles="1" noChangeArrowheads="1" noChangeShapeType="1"/>
            </p:cNvSpPr>
            <p:nvPr/>
          </p:nvSpPr>
          <p:spPr>
            <a:xfrm>
              <a:off x="655093" y="5103734"/>
              <a:ext cx="10901907" cy="1274095"/>
            </a:xfrm>
            <a:prstGeom prst="roundRect">
              <a:avLst>
                <a:gd name="adj" fmla="val 20259"/>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400" dirty="0">
                  <a:solidFill>
                    <a:schemeClr val="tx1"/>
                  </a:solidFill>
                </a:rPr>
                <a:t>A program of the </a:t>
              </a:r>
              <a:r>
                <a:rPr lang="en-US" sz="1400" b="1" dirty="0">
                  <a:solidFill>
                    <a:schemeClr val="accent6"/>
                  </a:solidFill>
                </a:rPr>
                <a:t>Federal Transit Administration </a:t>
              </a:r>
              <a:r>
                <a:rPr lang="en-US" sz="1400" dirty="0">
                  <a:solidFill>
                    <a:schemeClr val="tx1"/>
                  </a:solidFill>
                </a:rPr>
                <a:t>administered by the International Transportation Learning Center </a:t>
              </a:r>
            </a:p>
          </p:txBody>
        </p:sp>
        <p:pic>
          <p:nvPicPr>
            <p:cNvPr id="15" name="Picture 14" descr="FTA logo">
              <a:extLst>
                <a:ext uri="{FF2B5EF4-FFF2-40B4-BE49-F238E27FC236}">
                  <a16:creationId xmlns:a16="http://schemas.microsoft.com/office/drawing/2014/main" id="{B22FA683-B553-2046-8C82-37512F7CFADB}"/>
                </a:ext>
              </a:extLst>
            </p:cNvPr>
            <p:cNvPicPr>
              <a:picLocks noGrp="1" noRot="1" noMove="1" noResize="1" noEditPoints="1" noAdjustHandles="1" noChangeArrowheads="1" noChangeShapeType="1" noCrop="1"/>
            </p:cNvPicPr>
            <p:nvPr/>
          </p:nvPicPr>
          <p:blipFill>
            <a:blip r:embed="rId4"/>
            <a:srcRect l="53528" b="39079"/>
            <a:stretch>
              <a:fillRect/>
            </a:stretch>
          </p:blipFill>
          <p:spPr>
            <a:xfrm>
              <a:off x="3759642" y="5217785"/>
              <a:ext cx="4672714" cy="793562"/>
            </a:xfrm>
            <a:prstGeom prst="rect">
              <a:avLst/>
            </a:prstGeom>
          </p:spPr>
        </p:pic>
      </p:grpSp>
    </p:spTree>
    <p:extLst>
      <p:ext uri="{BB962C8B-B14F-4D97-AF65-F5344CB8AC3E}">
        <p14:creationId xmlns:p14="http://schemas.microsoft.com/office/powerpoint/2010/main" val="10640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C Opener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8D56D-7F0A-6A43-17E9-F7110B8B61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900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5DEC0-F3C2-433D-1BE7-7F020C037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1524000"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37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D14B1-C403-FFB3-9739-0B59322325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7500A0-31D2-22F3-FDFB-104B421C39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594836" y="6112475"/>
            <a:ext cx="2203450" cy="738437"/>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594836"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594836"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72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1E199B-828C-1360-C9C5-838639AE8DE4}"/>
              </a:ext>
            </a:extLst>
          </p:cNvPr>
          <p:cNvSpPr>
            <a:spLocks noGrp="1"/>
          </p:cNvSpPr>
          <p:nvPr>
            <p:ph idx="1"/>
          </p:nvPr>
        </p:nvSpPr>
        <p:spPr>
          <a:xfrm>
            <a:off x="838200" y="1463039"/>
            <a:ext cx="10515600" cy="4713924"/>
          </a:xfrm>
        </p:spPr>
        <p:txBody>
          <a:bodyPr lIns="0" tIns="0" rIns="0" bIns="0"/>
          <a:lstStyle>
            <a:lvl1pPr marL="0" indent="0">
              <a:buNone/>
              <a:defRPr sz="2200">
                <a:solidFill>
                  <a:schemeClr val="accent4">
                    <a:lumMod val="75000"/>
                  </a:schemeClr>
                </a:solidFill>
              </a:defRPr>
            </a:lvl1pPr>
            <a:lvl2pPr marL="457200" indent="0">
              <a:buNone/>
              <a:defRPr>
                <a:solidFill>
                  <a:schemeClr val="accent4">
                    <a:lumMod val="75000"/>
                  </a:schemeClr>
                </a:solidFill>
              </a:defRPr>
            </a:lvl2pPr>
            <a:lvl3pPr marL="914400" indent="0">
              <a:buNone/>
              <a:defRPr>
                <a:solidFill>
                  <a:schemeClr val="accent4">
                    <a:lumMod val="75000"/>
                  </a:schemeClr>
                </a:solidFill>
              </a:defRPr>
            </a:lvl3pPr>
            <a:lvl4pPr marL="1371600" indent="0">
              <a:buNone/>
              <a:defRPr>
                <a:solidFill>
                  <a:schemeClr val="accent4">
                    <a:lumMod val="75000"/>
                  </a:schemeClr>
                </a:solidFill>
              </a:defRPr>
            </a:lvl4pPr>
            <a:lvl5pPr marL="1828800" indent="0">
              <a:buNone/>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EFB2949D-3F46-0447-B67E-7C1922E44B1D}"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25480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9C153832-09ED-D64B-B470-2277EAE587CB}"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30841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32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928215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 Title Slide">
    <p:bg>
      <p:bgPr>
        <a:solidFill>
          <a:srgbClr val="00A34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850AEB-5B05-476C-B9FC-C03D0ECFF012}"/>
              </a:ext>
            </a:extLst>
          </p:cNvPr>
          <p:cNvSpPr>
            <a:spLocks noGrp="1"/>
          </p:cNvSpPr>
          <p:nvPr>
            <p:ph type="pic" sz="quarter" idx="12"/>
          </p:nvPr>
        </p:nvSpPr>
        <p:spPr>
          <a:xfrm>
            <a:off x="7331075" y="0"/>
            <a:ext cx="4860925" cy="6858000"/>
          </a:xfrm>
          <a:solidFill>
            <a:schemeClr val="bg2"/>
          </a:solidFill>
        </p:spPr>
        <p:txBody>
          <a:bodyPr/>
          <a:lstStyle/>
          <a:p>
            <a:endParaRPr lang="en-US" dirty="0"/>
          </a:p>
        </p:txBody>
      </p: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1615440" y="1812338"/>
            <a:ext cx="4861614" cy="1388062"/>
          </a:xfrm>
        </p:spPr>
        <p:txBody>
          <a:bodyPr anchor="t" anchorCtr="0">
            <a:noAutofit/>
          </a:bodyPr>
          <a:lstStyle>
            <a:lvl1pPr algn="l">
              <a:defRPr sz="3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795" t="41146"/>
          <a:stretch/>
        </p:blipFill>
        <p:spPr>
          <a:xfrm rot="10800000">
            <a:off x="0" y="0"/>
            <a:ext cx="3118397" cy="3794759"/>
          </a:xfrm>
          <a:prstGeom prst="rect">
            <a:avLst/>
          </a:prstGeom>
        </p:spPr>
      </p:pic>
      <p:sp>
        <p:nvSpPr>
          <p:cNvPr id="9" name="Text Placeholder 8">
            <a:extLst>
              <a:ext uri="{FF2B5EF4-FFF2-40B4-BE49-F238E27FC236}">
                <a16:creationId xmlns:a16="http://schemas.microsoft.com/office/drawing/2014/main" id="{34F813A6-9E41-488F-93E5-636C79366C9B}"/>
              </a:ext>
            </a:extLst>
          </p:cNvPr>
          <p:cNvSpPr>
            <a:spLocks noGrp="1"/>
          </p:cNvSpPr>
          <p:nvPr>
            <p:ph type="body" sz="quarter" idx="10"/>
          </p:nvPr>
        </p:nvSpPr>
        <p:spPr>
          <a:xfrm>
            <a:off x="1616075" y="3429000"/>
            <a:ext cx="4860925" cy="2667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7928152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46D-7FA6-12D9-A15F-DD61CAE525CB}"/>
              </a:ext>
            </a:extLst>
          </p:cNvPr>
          <p:cNvPicPr>
            <a:picLocks noChangeAspect="1"/>
          </p:cNvPicPr>
          <p:nvPr userDrawn="1"/>
        </p:nvPicPr>
        <p:blipFill rotWithShape="1">
          <a:blip r:embed="rId3"/>
          <a:srcRect l="21630"/>
          <a:stretch/>
        </p:blipFill>
        <p:spPr>
          <a:xfrm>
            <a:off x="8029764" y="3870541"/>
            <a:ext cx="4162234" cy="298745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1645920"/>
            <a:ext cx="10515600"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348524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rotWithShape="1">
          <a:blip r:embed="rId3"/>
          <a:srcRect r="93552" b="78008"/>
          <a:stretch/>
        </p:blipFill>
        <p:spPr>
          <a:xfrm>
            <a:off x="1" y="-83890"/>
            <a:ext cx="835152" cy="160229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200" y="1645920"/>
            <a:ext cx="10515600" cy="4572000"/>
          </a:xfrm>
        </p:spPr>
        <p:txBody>
          <a:bodyPr>
            <a:normAutofit/>
          </a:bodyPr>
          <a:lstStyle>
            <a:lvl1pPr marL="0" indent="0">
              <a:buNone/>
              <a:defRPr sz="2800"/>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F46F7E2-7761-4F06-BA04-F369D30ABD82}"/>
              </a:ext>
            </a:extLst>
          </p:cNvPr>
          <p:cNvPicPr>
            <a:picLocks noChangeAspect="1"/>
          </p:cNvPicPr>
          <p:nvPr userDrawn="1"/>
        </p:nvPicPr>
        <p:blipFill rotWithShape="1">
          <a:blip r:embed="rId3"/>
          <a:srcRect l="85544" t="79531"/>
          <a:stretch/>
        </p:blipFill>
        <p:spPr>
          <a:xfrm>
            <a:off x="10332990" y="5377342"/>
            <a:ext cx="1859010" cy="1480657"/>
          </a:xfrm>
          <a:prstGeom prst="rect">
            <a:avLst/>
          </a:prstGeom>
        </p:spPr>
      </p:pic>
    </p:spTree>
    <p:custDataLst>
      <p:tags r:id="rId1"/>
    </p:custDataLst>
    <p:extLst>
      <p:ext uri="{BB962C8B-B14F-4D97-AF65-F5344CB8AC3E}">
        <p14:creationId xmlns:p14="http://schemas.microsoft.com/office/powerpoint/2010/main" val="29268100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Spli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2128902"/>
            <a:ext cx="4975371" cy="4089017"/>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9799E67-C7F5-487A-B06D-0963F6F2BBC5}"/>
              </a:ext>
            </a:extLst>
          </p:cNvPr>
          <p:cNvSpPr>
            <a:spLocks noGrp="1"/>
          </p:cNvSpPr>
          <p:nvPr>
            <p:ph idx="10" hasCustomPrompt="1"/>
          </p:nvPr>
        </p:nvSpPr>
        <p:spPr>
          <a:xfrm>
            <a:off x="6378431" y="2128902"/>
            <a:ext cx="4975370" cy="4094912"/>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22A4182-F12E-4C67-A8BE-EE0BA26B9F53}"/>
              </a:ext>
            </a:extLst>
          </p:cNvPr>
          <p:cNvPicPr>
            <a:picLocks noChangeAspect="1"/>
          </p:cNvPicPr>
          <p:nvPr userDrawn="1"/>
        </p:nvPicPr>
        <p:blipFill rotWithShape="1">
          <a:blip r:embed="rId3"/>
          <a:srcRect r="83421" b="19746"/>
          <a:stretch/>
        </p:blipFill>
        <p:spPr>
          <a:xfrm>
            <a:off x="0" y="0"/>
            <a:ext cx="2518611" cy="6858000"/>
          </a:xfrm>
          <a:prstGeom prst="rect">
            <a:avLst/>
          </a:prstGeom>
        </p:spPr>
      </p:pic>
      <p:pic>
        <p:nvPicPr>
          <p:cNvPr id="12" name="Picture 11">
            <a:extLst>
              <a:ext uri="{FF2B5EF4-FFF2-40B4-BE49-F238E27FC236}">
                <a16:creationId xmlns:a16="http://schemas.microsoft.com/office/drawing/2014/main" id="{7D988EA2-FF1A-43C8-B82E-B573F155A2CD}"/>
              </a:ext>
            </a:extLst>
          </p:cNvPr>
          <p:cNvPicPr>
            <a:picLocks noChangeAspect="1"/>
          </p:cNvPicPr>
          <p:nvPr userDrawn="1"/>
        </p:nvPicPr>
        <p:blipFill rotWithShape="1">
          <a:blip r:embed="rId3"/>
          <a:srcRect l="86159" t="23416"/>
          <a:stretch/>
        </p:blipFill>
        <p:spPr>
          <a:xfrm>
            <a:off x="9988548" y="-1"/>
            <a:ext cx="2203451" cy="6858001"/>
          </a:xfrm>
          <a:prstGeom prst="rect">
            <a:avLst/>
          </a:prstGeom>
        </p:spPr>
      </p:pic>
      <p:sp>
        <p:nvSpPr>
          <p:cNvPr id="9" name="Title 1">
            <a:extLst>
              <a:ext uri="{FF2B5EF4-FFF2-40B4-BE49-F238E27FC236}">
                <a16:creationId xmlns:a16="http://schemas.microsoft.com/office/drawing/2014/main" id="{26F9F474-703D-4065-9165-92384DB4BBCD}"/>
              </a:ext>
            </a:extLst>
          </p:cNvPr>
          <p:cNvSpPr txBox="1">
            <a:spLocks/>
          </p:cNvSpPr>
          <p:nvPr userDrawn="1"/>
        </p:nvSpPr>
        <p:spPr>
          <a:xfrm>
            <a:off x="838199" y="1701277"/>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
        <p:nvSpPr>
          <p:cNvPr id="13" name="Title 1">
            <a:extLst>
              <a:ext uri="{FF2B5EF4-FFF2-40B4-BE49-F238E27FC236}">
                <a16:creationId xmlns:a16="http://schemas.microsoft.com/office/drawing/2014/main" id="{A812E4E7-D916-43B2-A6C9-D63B372C843F}"/>
              </a:ext>
            </a:extLst>
          </p:cNvPr>
          <p:cNvSpPr txBox="1">
            <a:spLocks/>
          </p:cNvSpPr>
          <p:nvPr userDrawn="1"/>
        </p:nvSpPr>
        <p:spPr>
          <a:xfrm>
            <a:off x="6378429" y="1701276"/>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Tree>
    <p:custDataLst>
      <p:tags r:id="rId1"/>
    </p:custDataLst>
    <p:extLst>
      <p:ext uri="{BB962C8B-B14F-4D97-AF65-F5344CB8AC3E}">
        <p14:creationId xmlns:p14="http://schemas.microsoft.com/office/powerpoint/2010/main" val="3281173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200" y="1645920"/>
            <a:ext cx="8716618"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170329" y="1289474"/>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029281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199" y="1645920"/>
            <a:ext cx="10515599"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206025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46203AA-AB07-4D78-9BCB-B00DDA7D5C07}"/>
              </a:ext>
            </a:extLst>
          </p:cNvPr>
          <p:cNvSpPr txBox="1">
            <a:spLocks/>
          </p:cNvSpPr>
          <p:nvPr userDrawn="1"/>
        </p:nvSpPr>
        <p:spPr>
          <a:xfrm>
            <a:off x="838200" y="6318185"/>
            <a:ext cx="10515600" cy="365125"/>
          </a:xfrm>
          <a:prstGeom prst="rect">
            <a:avLst/>
          </a:prstGeom>
        </p:spPr>
        <p:txBody>
          <a:bodyPr vert="horz" lIns="0" tIns="0" rIns="0" bIns="0" rtlCol="0" anchor="t" anchorCtr="0"/>
          <a:lstStyle>
            <a:defPPr>
              <a:defRPr lang="en-US"/>
            </a:defPPr>
            <a:lvl1pPr marL="0" algn="r" defTabSz="914400" rtl="0" eaLnBrk="1" latinLnBrk="0" hangingPunct="1">
              <a:defRPr sz="1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C2CEE-C89B-6D4C-8A2C-B626C37EB60D}" type="slidenum">
              <a:rPr lang="en-US" smtClean="0">
                <a:solidFill>
                  <a:srgbClr val="0F6235"/>
                </a:solidFill>
              </a:rPr>
              <a:pPr/>
              <a:t>‹#›</a:t>
            </a:fld>
            <a:endParaRPr lang="en-US" dirty="0">
              <a:solidFill>
                <a:srgbClr val="0F6235"/>
              </a:solidFill>
            </a:endParaRPr>
          </a:p>
        </p:txBody>
      </p:sp>
    </p:spTree>
    <p:custDataLst>
      <p:tags r:id="rId23"/>
    </p:custDataLst>
    <p:extLst>
      <p:ext uri="{BB962C8B-B14F-4D97-AF65-F5344CB8AC3E}">
        <p14:creationId xmlns:p14="http://schemas.microsoft.com/office/powerpoint/2010/main" val="744393602"/>
      </p:ext>
    </p:extLst>
  </p:cSld>
  <p:clrMap bg1="lt1" tx1="dk1" bg2="lt2" tx2="dk2" accent1="accent1" accent2="accent2" accent3="accent3" accent4="accent4" accent5="accent5" accent6="accent6" hlink="hlink" folHlink="folHlink"/>
  <p:sldLayoutIdLst>
    <p:sldLayoutId id="2147483683" r:id="rId1"/>
    <p:sldLayoutId id="2147483663" r:id="rId2"/>
    <p:sldLayoutId id="2147483675" r:id="rId3"/>
    <p:sldLayoutId id="2147483688" r:id="rId4"/>
    <p:sldLayoutId id="2147483670" r:id="rId5"/>
    <p:sldLayoutId id="2147483667" r:id="rId6"/>
    <p:sldLayoutId id="2147483671" r:id="rId7"/>
    <p:sldLayoutId id="2147483676" r:id="rId8"/>
    <p:sldLayoutId id="2147483680" r:id="rId9"/>
    <p:sldLayoutId id="2147483681" r:id="rId10"/>
    <p:sldLayoutId id="2147483684" r:id="rId11"/>
    <p:sldLayoutId id="2147483674" r:id="rId12"/>
    <p:sldLayoutId id="2147483689" r:id="rId13"/>
    <p:sldLayoutId id="2147483690" r:id="rId14"/>
    <p:sldLayoutId id="2147483678" r:id="rId15"/>
    <p:sldLayoutId id="2147483685" r:id="rId16"/>
    <p:sldLayoutId id="2147483677" r:id="rId17"/>
    <p:sldLayoutId id="2147483664" r:id="rId18"/>
    <p:sldLayoutId id="2147483679" r:id="rId19"/>
    <p:sldLayoutId id="2147483666" r:id="rId20"/>
    <p:sldLayoutId id="2147483691" r:id="rId21"/>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250A8-4308-F940-2BBD-5E57D30E0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1EAEA-4238-FE15-AE8F-6705963B7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D9A681-D50A-E9E2-D692-18F0A3041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9BAF6-7DD0-0848-9DDB-FC6F15CDBF0A}" type="datetime1">
              <a:rPr lang="en-US" smtClean="0"/>
              <a:t>5/29/2026</a:t>
            </a:fld>
            <a:endParaRPr lang="en-US"/>
          </a:p>
        </p:txBody>
      </p:sp>
      <p:sp>
        <p:nvSpPr>
          <p:cNvPr id="5" name="Footer Placeholder 4">
            <a:extLst>
              <a:ext uri="{FF2B5EF4-FFF2-40B4-BE49-F238E27FC236}">
                <a16:creationId xmlns:a16="http://schemas.microsoft.com/office/drawing/2014/main" id="{10667BBD-8B42-2EC8-F607-CE34961A7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DF9BC-7CB8-7E54-1C61-6064417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51E2F-26AA-D046-94E8-30BD9E591FE6}" type="slidenum">
              <a:rPr lang="en-US" smtClean="0"/>
              <a:t>‹#›</a:t>
            </a:fld>
            <a:endParaRPr lang="en-US"/>
          </a:p>
        </p:txBody>
      </p:sp>
    </p:spTree>
    <p:extLst>
      <p:ext uri="{BB962C8B-B14F-4D97-AF65-F5344CB8AC3E}">
        <p14:creationId xmlns:p14="http://schemas.microsoft.com/office/powerpoint/2010/main" val="348355912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sv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hyperlink" Target="https://www.youtube.com/watch?v=q9VpXz01msM" TargetMode="External"/><Relationship Id="rId10" Type="http://schemas.openxmlformats.org/officeDocument/2006/relationships/image" Target="../media/image17.png"/><Relationship Id="rId4" Type="http://schemas.openxmlformats.org/officeDocument/2006/relationships/hyperlink" Target="https://www.youtube.com/watch?v=QzMaDS_nvcw" TargetMode="Externa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3.xml"/><Relationship Id="rId5" Type="http://schemas.openxmlformats.org/officeDocument/2006/relationships/image" Target="../media/image2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hyperlink" Target="https://em.geosci.xyz/content/maxwell1_fundamentals/formative_laws/gauss_magnetic.html"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3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image" Target="../media/image3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0.png"/><Relationship Id="rId3" Type="http://schemas.openxmlformats.org/officeDocument/2006/relationships/notesSlide" Target="../notesSlides/notesSlide15.xml"/><Relationship Id="rId7" Type="http://schemas.openxmlformats.org/officeDocument/2006/relationships/hyperlink" Target="https://en.wikipedia.org/wiki/DC-to-DC_converter" TargetMode="External"/><Relationship Id="rId12"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36.jpg"/><Relationship Id="rId11" Type="http://schemas.openxmlformats.org/officeDocument/2006/relationships/hyperlink" Target="https://pixabay.com/photos/compass-north-compass-point-356774/" TargetMode="External"/><Relationship Id="rId5" Type="http://schemas.openxmlformats.org/officeDocument/2006/relationships/hyperlink" Target="https://en.wikipedia.org/wiki/Safety_of_magnetic_resonance_imaging" TargetMode="External"/><Relationship Id="rId10" Type="http://schemas.openxmlformats.org/officeDocument/2006/relationships/image" Target="../media/image38.jpg"/><Relationship Id="rId4" Type="http://schemas.openxmlformats.org/officeDocument/2006/relationships/image" Target="../media/image35.JPG"/><Relationship Id="rId9" Type="http://schemas.openxmlformats.org/officeDocument/2006/relationships/hyperlink" Target="https://globalmagazin.com/magnetschwebebahn-faehrt-auf-bahnschienen/"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39.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3.xml"/><Relationship Id="rId6" Type="http://schemas.openxmlformats.org/officeDocument/2006/relationships/image" Target="../media/image43.png"/><Relationship Id="rId5" Type="http://schemas.openxmlformats.org/officeDocument/2006/relationships/notesSlide" Target="../notesSlides/notesSlide20.xml"/><Relationship Id="rId4"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hyperlink" Target="https://vimeo.com/1161149792/5404c11636" TargetMode="External"/><Relationship Id="rId5" Type="http://schemas.openxmlformats.org/officeDocument/2006/relationships/image" Target="../media/image13.sv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45.xml"/><Relationship Id="rId5" Type="http://schemas.openxmlformats.org/officeDocument/2006/relationships/image" Target="../media/image16.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47.xml"/><Relationship Id="rId5" Type="http://schemas.openxmlformats.org/officeDocument/2006/relationships/image" Target="../media/image5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48.xml"/><Relationship Id="rId4" Type="http://schemas.openxmlformats.org/officeDocument/2006/relationships/image" Target="../media/image51.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49.xml"/><Relationship Id="rId5" Type="http://schemas.openxmlformats.org/officeDocument/2006/relationships/image" Target="../media/image52.png"/><Relationship Id="rId4" Type="http://schemas.openxmlformats.org/officeDocument/2006/relationships/hyperlink" Target="https://www.msn.com/en-us/autos/other/learn-how-the-electric-motor-works-with-3d-animation/vi-AA1CL9FX"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50.xml"/><Relationship Id="rId5" Type="http://schemas.openxmlformats.org/officeDocument/2006/relationships/image" Target="../media/image5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51.xml"/><Relationship Id="rId5" Type="http://schemas.openxmlformats.org/officeDocument/2006/relationships/image" Target="../media/image5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52.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53.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54.xml"/><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55.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6.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58.gi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59.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6.xml"/><Relationship Id="rId7" Type="http://schemas.openxmlformats.org/officeDocument/2006/relationships/image" Target="../media/image6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notesSlide" Target="../notesSlides/notesSlide40.xml"/><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65.xml"/><Relationship Id="rId5" Type="http://schemas.openxmlformats.org/officeDocument/2006/relationships/image" Target="../media/image70.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66.xml"/><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67.xml"/><Relationship Id="rId4" Type="http://schemas.openxmlformats.org/officeDocument/2006/relationships/image" Target="../media/image14.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68.xml"/><Relationship Id="rId4" Type="http://schemas.openxmlformats.org/officeDocument/2006/relationships/image" Target="../media/image14.sv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69.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70.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7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flickr.com/photos/oskay/4581193346" TargetMode="External"/><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image" Target="../media/image27.jpg"/><Relationship Id="rId5" Type="http://schemas.openxmlformats.org/officeDocument/2006/relationships/hyperlink" Target="https://pressbooks.online.ucf.edu/osuniversityphysics2/chapter/magnetic-fields-and-lines/" TargetMode="Externa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CA073-4FA1-4767-B864-D2E08F0CB561}"/>
              </a:ext>
            </a:extLst>
          </p:cNvPr>
          <p:cNvSpPr>
            <a:spLocks noGrp="1"/>
          </p:cNvSpPr>
          <p:nvPr>
            <p:ph type="title"/>
          </p:nvPr>
        </p:nvSpPr>
        <p:spPr>
          <a:xfrm>
            <a:off x="1863852" y="329909"/>
            <a:ext cx="6835648" cy="664797"/>
          </a:xfrm>
        </p:spPr>
        <p:txBody>
          <a:bodyPr/>
          <a:lstStyle/>
          <a:p>
            <a:r>
              <a:rPr lang="en-US" dirty="0"/>
              <a:t>Instructor Guide Snapshot </a:t>
            </a:r>
          </a:p>
        </p:txBody>
      </p:sp>
      <p:sp>
        <p:nvSpPr>
          <p:cNvPr id="5" name="Content Placeholder 4">
            <a:extLst>
              <a:ext uri="{FF2B5EF4-FFF2-40B4-BE49-F238E27FC236}">
                <a16:creationId xmlns:a16="http://schemas.microsoft.com/office/drawing/2014/main" id="{2CA5F84E-E324-46C9-B3A5-78D106832594}"/>
              </a:ext>
            </a:extLst>
          </p:cNvPr>
          <p:cNvSpPr>
            <a:spLocks noGrp="1"/>
          </p:cNvSpPr>
          <p:nvPr>
            <p:ph idx="1"/>
          </p:nvPr>
        </p:nvSpPr>
        <p:spPr>
          <a:xfrm>
            <a:off x="1530362" y="998812"/>
            <a:ext cx="10191738" cy="1958204"/>
          </a:xfrm>
        </p:spPr>
        <p:txBody>
          <a:bodyPr>
            <a:noAutofit/>
          </a:bodyPr>
          <a:lstStyle/>
          <a:p>
            <a:pPr>
              <a:lnSpc>
                <a:spcPct val="100000"/>
              </a:lnSpc>
              <a:spcBef>
                <a:spcPts val="0"/>
              </a:spcBef>
            </a:pPr>
            <a:r>
              <a:rPr lang="en-US" sz="1800" b="1" dirty="0">
                <a:solidFill>
                  <a:schemeClr val="accent1"/>
                </a:solidFill>
              </a:rPr>
              <a:t>Preparation before class:</a:t>
            </a:r>
          </a:p>
          <a:p>
            <a:pPr marL="342900" indent="-342900">
              <a:lnSpc>
                <a:spcPct val="100000"/>
              </a:lnSpc>
              <a:spcBef>
                <a:spcPts val="0"/>
              </a:spcBef>
              <a:buFont typeface="Arial" panose="020B0604020202020204" pitchFamily="34" charset="0"/>
              <a:buChar char="•"/>
            </a:pPr>
            <a:r>
              <a:rPr lang="en-US" sz="1800" b="1" dirty="0"/>
              <a:t>Review all materials </a:t>
            </a:r>
            <a:r>
              <a:rPr lang="en-US" sz="1800" dirty="0"/>
              <a:t>- Review all slides, talking points, and handouts before class to understand the structure and flow of the lesson. Pay special attention to animations within the slides. </a:t>
            </a:r>
          </a:p>
          <a:p>
            <a:pPr marL="342900" indent="-342900">
              <a:lnSpc>
                <a:spcPct val="100000"/>
              </a:lnSpc>
              <a:spcBef>
                <a:spcPts val="0"/>
              </a:spcBef>
              <a:buFont typeface="Arial" panose="020B0604020202020204" pitchFamily="34" charset="0"/>
              <a:buChar char="•"/>
            </a:pPr>
            <a:r>
              <a:rPr lang="en-US" sz="1800" b="1" dirty="0">
                <a:solidFill>
                  <a:schemeClr val="tx1"/>
                </a:solidFill>
              </a:rPr>
              <a:t>Review slide 10 </a:t>
            </a:r>
            <a:r>
              <a:rPr lang="en-US" sz="1800" dirty="0"/>
              <a:t>- Decide whether this will be a whole-class demonstration or a small-group activity, based on the number of magnets available and time constraints.</a:t>
            </a:r>
          </a:p>
          <a:p>
            <a:pPr marL="342900" indent="-342900">
              <a:lnSpc>
                <a:spcPct val="100000"/>
              </a:lnSpc>
              <a:spcBef>
                <a:spcPts val="0"/>
              </a:spcBef>
              <a:buFont typeface="Arial" panose="020B0604020202020204" pitchFamily="34" charset="0"/>
              <a:buChar char="•"/>
            </a:pPr>
            <a:r>
              <a:rPr lang="en-US" sz="1800" b="1" dirty="0">
                <a:solidFill>
                  <a:schemeClr val="tx1"/>
                </a:solidFill>
              </a:rPr>
              <a:t>Review slide 14 </a:t>
            </a:r>
            <a:r>
              <a:rPr lang="en-US" sz="1800" dirty="0"/>
              <a:t>- </a:t>
            </a:r>
            <a:r>
              <a:rPr lang="en-US" sz="1800" dirty="0">
                <a:hlinkClick r:id="rId4"/>
              </a:rPr>
              <a:t>View this video </a:t>
            </a:r>
            <a:r>
              <a:rPr lang="en-US" sz="1800" dirty="0"/>
              <a:t>to prepare of the Visualizing Magnetic Fields activity. </a:t>
            </a:r>
          </a:p>
          <a:p>
            <a:pPr marL="342900" indent="-342900">
              <a:lnSpc>
                <a:spcPct val="100000"/>
              </a:lnSpc>
              <a:spcBef>
                <a:spcPts val="0"/>
              </a:spcBef>
              <a:buFont typeface="Arial" panose="020B0604020202020204" pitchFamily="34" charset="0"/>
              <a:buChar char="•"/>
            </a:pPr>
            <a:r>
              <a:rPr lang="en-US" sz="1800" b="1" dirty="0">
                <a:solidFill>
                  <a:schemeClr val="tx1"/>
                </a:solidFill>
              </a:rPr>
              <a:t>Review Slide 27 </a:t>
            </a:r>
            <a:r>
              <a:rPr lang="en-US" sz="1800" dirty="0"/>
              <a:t>– </a:t>
            </a:r>
            <a:r>
              <a:rPr lang="en-US" sz="1800" dirty="0">
                <a:hlinkClick r:id="rId5"/>
              </a:rPr>
              <a:t>View this video from </a:t>
            </a:r>
            <a:r>
              <a:rPr lang="en-US" sz="1800" b="1" dirty="0">
                <a:hlinkClick r:id="rId5"/>
              </a:rPr>
              <a:t>1:28-3:47</a:t>
            </a:r>
            <a:r>
              <a:rPr lang="en-US" sz="1800" dirty="0">
                <a:hlinkClick r:id="rId5"/>
              </a:rPr>
              <a:t> </a:t>
            </a:r>
            <a:r>
              <a:rPr lang="en-US" sz="1800" dirty="0"/>
              <a:t>to prepare for the Build a Simple Motor activity. </a:t>
            </a:r>
          </a:p>
        </p:txBody>
      </p:sp>
      <p:sp>
        <p:nvSpPr>
          <p:cNvPr id="6" name="Rectangle 5">
            <a:extLst>
              <a:ext uri="{FF2B5EF4-FFF2-40B4-BE49-F238E27FC236}">
                <a16:creationId xmlns:a16="http://schemas.microsoft.com/office/drawing/2014/main" id="{C35D2CFF-8EB2-4F01-B644-642599E6B505}"/>
              </a:ext>
            </a:extLst>
          </p:cNvPr>
          <p:cNvSpPr/>
          <p:nvPr/>
        </p:nvSpPr>
        <p:spPr>
          <a:xfrm>
            <a:off x="9179052" y="329909"/>
            <a:ext cx="2543048" cy="664797"/>
          </a:xfrm>
          <a:prstGeom prst="rect">
            <a:avLst/>
          </a:prstGeom>
          <a:ln w="19050"/>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1"/>
                </a:solidFill>
              </a:rPr>
              <a:t>Instructional Time: 3.25 Hrs.</a:t>
            </a:r>
          </a:p>
        </p:txBody>
      </p:sp>
      <p:sp>
        <p:nvSpPr>
          <p:cNvPr id="3" name="Rectangle 2">
            <a:extLst>
              <a:ext uri="{FF2B5EF4-FFF2-40B4-BE49-F238E27FC236}">
                <a16:creationId xmlns:a16="http://schemas.microsoft.com/office/drawing/2014/main" id="{6BDC86AF-1551-8A3E-E07D-6BCF449969F7}"/>
              </a:ext>
            </a:extLst>
          </p:cNvPr>
          <p:cNvSpPr/>
          <p:nvPr/>
        </p:nvSpPr>
        <p:spPr>
          <a:xfrm>
            <a:off x="-14194" y="0"/>
            <a:ext cx="1384300" cy="6858000"/>
          </a:xfrm>
          <a:prstGeom prst="rect">
            <a:avLst/>
          </a:prstGeom>
          <a:solidFill>
            <a:schemeClr val="accent6"/>
          </a:solidFill>
          <a:ln>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Icon Key</a:t>
            </a:r>
          </a:p>
          <a:p>
            <a:pPr algn="ctr"/>
            <a:endParaRPr lang="en-US" sz="1000" dirty="0"/>
          </a:p>
          <a:p>
            <a:pPr algn="ctr"/>
            <a:r>
              <a:rPr lang="en-US" sz="2000" b="1" dirty="0"/>
              <a:t>Activity</a:t>
            </a:r>
            <a:r>
              <a:rPr lang="en-US" sz="2000" dirty="0"/>
              <a:t>:</a:t>
            </a:r>
          </a:p>
          <a:p>
            <a:pPr algn="ctr"/>
            <a:endParaRPr lang="en-US" sz="2000" b="1" dirty="0"/>
          </a:p>
          <a:p>
            <a:pPr algn="ctr"/>
            <a:endParaRPr lang="en-US" sz="2000" b="1" dirty="0"/>
          </a:p>
          <a:p>
            <a:pPr algn="ctr"/>
            <a:endParaRPr lang="en-US" sz="2000" b="1" dirty="0"/>
          </a:p>
          <a:p>
            <a:pPr algn="ctr"/>
            <a:r>
              <a:rPr lang="en-US" sz="2000" b="1" dirty="0"/>
              <a:t>Video</a:t>
            </a:r>
            <a:r>
              <a:rPr lang="en-US" sz="2000" dirty="0"/>
              <a:t>:</a:t>
            </a:r>
          </a:p>
          <a:p>
            <a:pPr algn="ctr"/>
            <a:endParaRPr lang="en-US" sz="2000" dirty="0"/>
          </a:p>
          <a:p>
            <a:pPr algn="ctr"/>
            <a:endParaRPr lang="en-US" sz="2000" dirty="0"/>
          </a:p>
          <a:p>
            <a:pPr algn="ctr"/>
            <a:endParaRPr lang="en-US" sz="2000" dirty="0"/>
          </a:p>
          <a:p>
            <a:pPr algn="ctr"/>
            <a:r>
              <a:rPr lang="en-US" sz="2000" b="1" dirty="0"/>
              <a:t>Instructor Demo:</a:t>
            </a:r>
          </a:p>
          <a:p>
            <a:pPr algn="ctr"/>
            <a:endParaRPr lang="en-US" sz="2000" b="1" dirty="0"/>
          </a:p>
          <a:p>
            <a:pPr algn="ctr"/>
            <a:endParaRPr lang="en-US" sz="2000" b="1" dirty="0"/>
          </a:p>
          <a:p>
            <a:pPr algn="ctr"/>
            <a:endParaRPr lang="en-US" sz="2000" b="1" dirty="0"/>
          </a:p>
          <a:p>
            <a:pPr algn="ctr"/>
            <a:endParaRPr lang="en-US" sz="2000" b="1" dirty="0"/>
          </a:p>
          <a:p>
            <a:pPr algn="ctr"/>
            <a:r>
              <a:rPr lang="en-US" sz="2000" b="1" dirty="0"/>
              <a:t>Knowledge Check: </a:t>
            </a:r>
          </a:p>
          <a:p>
            <a:endParaRPr lang="en-US" sz="2000" dirty="0"/>
          </a:p>
          <a:p>
            <a:endParaRPr lang="en-US" sz="2000" dirty="0"/>
          </a:p>
          <a:p>
            <a:pPr algn="ctr"/>
            <a:endParaRPr lang="en-US" dirty="0"/>
          </a:p>
        </p:txBody>
      </p:sp>
      <p:pic>
        <p:nvPicPr>
          <p:cNvPr id="9" name="Graphic 30" descr="Flim icon indicating the slide has a VIDEO.">
            <a:extLst>
              <a:ext uri="{FF2B5EF4-FFF2-40B4-BE49-F238E27FC236}">
                <a16:creationId xmlns:a16="http://schemas.microsoft.com/office/drawing/2014/main" id="{B2290CF9-D2DC-8DAA-D627-87E419530D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9694" y="2365191"/>
            <a:ext cx="731520" cy="731520"/>
          </a:xfrm>
          <a:prstGeom prst="rect">
            <a:avLst/>
          </a:prstGeom>
        </p:spPr>
      </p:pic>
      <p:pic>
        <p:nvPicPr>
          <p:cNvPr id="10" name="Graphic 9" descr="Lights On with solid fill">
            <a:extLst>
              <a:ext uri="{FF2B5EF4-FFF2-40B4-BE49-F238E27FC236}">
                <a16:creationId xmlns:a16="http://schemas.microsoft.com/office/drawing/2014/main" id="{0FDA9015-CC63-67CA-B45A-7016186E85A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9694" y="5636355"/>
            <a:ext cx="851672" cy="851672"/>
          </a:xfrm>
          <a:prstGeom prst="rect">
            <a:avLst/>
          </a:prstGeom>
        </p:spPr>
      </p:pic>
      <p:pic>
        <p:nvPicPr>
          <p:cNvPr id="19" name="Content Placeholder 10">
            <a:extLst>
              <a:ext uri="{FF2B5EF4-FFF2-40B4-BE49-F238E27FC236}">
                <a16:creationId xmlns:a16="http://schemas.microsoft.com/office/drawing/2014/main" id="{111F69E1-42A9-90D2-9C56-5180115FF351}"/>
              </a:ext>
            </a:extLst>
          </p:cNvPr>
          <p:cNvPicPr>
            <a:picLocks noChangeAspect="1"/>
          </p:cNvPicPr>
          <p:nvPr/>
        </p:nvPicPr>
        <p:blipFill>
          <a:blip r:embed="rId8">
            <a:extLst>
              <a:ext uri="{28A0092B-C50C-407E-A947-70E740481C1C}">
                <a14:useLocalDpi xmlns:a14="http://schemas.microsoft.com/office/drawing/2010/main" val="0"/>
              </a:ext>
            </a:extLst>
          </a:blip>
          <a:srcRect b="15327"/>
          <a:stretch>
            <a:fillRect/>
          </a:stretch>
        </p:blipFill>
        <p:spPr>
          <a:xfrm>
            <a:off x="146062" y="3903392"/>
            <a:ext cx="1005840" cy="851672"/>
          </a:xfrm>
          <a:prstGeom prst="rect">
            <a:avLst/>
          </a:prstGeom>
        </p:spPr>
      </p:pic>
      <p:pic>
        <p:nvPicPr>
          <p:cNvPr id="20" name="Picture 19" descr="Running man icon indicating the slide has an ACTIVITY.">
            <a:extLst>
              <a:ext uri="{FF2B5EF4-FFF2-40B4-BE49-F238E27FC236}">
                <a16:creationId xmlns:a16="http://schemas.microsoft.com/office/drawing/2014/main" id="{7D225859-B2AC-F123-B8B4-7D1F1C24A280}"/>
              </a:ext>
            </a:extLst>
          </p:cNvPr>
          <p:cNvPicPr>
            <a:picLocks noChangeAspect="1"/>
          </p:cNvPicPr>
          <p:nvPr/>
        </p:nvPicPr>
        <p:blipFill>
          <a:blip r:embed="rId9" cstate="print">
            <a:extLst>
              <a:ext uri="{28A0092B-C50C-407E-A947-70E740481C1C}">
                <a14:useLocalDpi xmlns:a14="http://schemas.microsoft.com/office/drawing/2010/main" val="0"/>
              </a:ext>
            </a:extLst>
          </a:blip>
          <a:srcRect l="63000" t="31047" r="3465" b="7314"/>
          <a:stretch>
            <a:fillRect/>
          </a:stretch>
        </p:blipFill>
        <p:spPr>
          <a:xfrm>
            <a:off x="249694" y="1134406"/>
            <a:ext cx="731520" cy="756422"/>
          </a:xfrm>
          <a:prstGeom prst="rect">
            <a:avLst/>
          </a:prstGeom>
        </p:spPr>
      </p:pic>
      <p:sp>
        <p:nvSpPr>
          <p:cNvPr id="2" name="TextBox 1">
            <a:extLst>
              <a:ext uri="{FF2B5EF4-FFF2-40B4-BE49-F238E27FC236}">
                <a16:creationId xmlns:a16="http://schemas.microsoft.com/office/drawing/2014/main" id="{E152EDD4-12F8-0A85-CA88-38D5FA83DC3A}"/>
              </a:ext>
            </a:extLst>
          </p:cNvPr>
          <p:cNvSpPr txBox="1"/>
          <p:nvPr/>
        </p:nvSpPr>
        <p:spPr>
          <a:xfrm>
            <a:off x="7341353" y="3218568"/>
            <a:ext cx="4540238" cy="1477328"/>
          </a:xfrm>
          <a:prstGeom prst="rect">
            <a:avLst/>
          </a:prstGeom>
          <a:noFill/>
        </p:spPr>
        <p:txBody>
          <a:bodyPr wrap="square">
            <a:spAutoFit/>
          </a:bodyPr>
          <a:lstStyle/>
          <a:p>
            <a:pPr>
              <a:lnSpc>
                <a:spcPct val="100000"/>
              </a:lnSpc>
            </a:pPr>
            <a:r>
              <a:rPr lang="en-US" sz="1800" b="1" dirty="0">
                <a:solidFill>
                  <a:schemeClr val="accent1"/>
                </a:solidFill>
              </a:rPr>
              <a:t>Additional Materials:</a:t>
            </a:r>
          </a:p>
          <a:p>
            <a:pPr marL="342900" indent="-342900">
              <a:lnSpc>
                <a:spcPct val="100000"/>
              </a:lnSpc>
              <a:buFont typeface="Arial" panose="020B0604020202020204" pitchFamily="34" charset="0"/>
              <a:buChar char="•"/>
            </a:pPr>
            <a:r>
              <a:rPr lang="en-US" sz="1800" dirty="0">
                <a:solidFill>
                  <a:schemeClr val="tx1">
                    <a:lumMod val="75000"/>
                    <a:lumOff val="25000"/>
                  </a:schemeClr>
                </a:solidFill>
              </a:rPr>
              <a:t>A list of additional materials needed for demonstrations and activities can be found in the Instructor Facilitation Toolkit on page 4. </a:t>
            </a:r>
          </a:p>
        </p:txBody>
      </p:sp>
      <p:pic>
        <p:nvPicPr>
          <p:cNvPr id="8" name="Picture 7">
            <a:extLst>
              <a:ext uri="{FF2B5EF4-FFF2-40B4-BE49-F238E27FC236}">
                <a16:creationId xmlns:a16="http://schemas.microsoft.com/office/drawing/2014/main" id="{E8F7D478-F62B-79FE-3E29-95085E831624}"/>
              </a:ext>
            </a:extLst>
          </p:cNvPr>
          <p:cNvPicPr>
            <a:picLocks noChangeAspect="1"/>
          </p:cNvPicPr>
          <p:nvPr/>
        </p:nvPicPr>
        <p:blipFill>
          <a:blip r:embed="rId10">
            <a:extLst>
              <a:ext uri="{28A0092B-C50C-407E-A947-70E740481C1C}">
                <a14:useLocalDpi xmlns:a14="http://schemas.microsoft.com/office/drawing/2010/main" val="0"/>
              </a:ext>
            </a:extLst>
          </a:blip>
          <a:srcRect l="8333" t="18172" r="8751" b="43083"/>
          <a:stretch>
            <a:fillRect/>
          </a:stretch>
        </p:blipFill>
        <p:spPr>
          <a:xfrm rot="1749130">
            <a:off x="7871176" y="4931240"/>
            <a:ext cx="1279693" cy="448478"/>
          </a:xfrm>
          <a:prstGeom prst="rect">
            <a:avLst/>
          </a:prstGeom>
        </p:spPr>
      </p:pic>
      <p:pic>
        <p:nvPicPr>
          <p:cNvPr id="12" name="Picture 11">
            <a:extLst>
              <a:ext uri="{FF2B5EF4-FFF2-40B4-BE49-F238E27FC236}">
                <a16:creationId xmlns:a16="http://schemas.microsoft.com/office/drawing/2014/main" id="{D227302C-E8AB-EECB-C76F-9B1520459E7D}"/>
              </a:ext>
            </a:extLst>
          </p:cNvPr>
          <p:cNvPicPr>
            <a:picLocks noChangeAspect="1"/>
          </p:cNvPicPr>
          <p:nvPr/>
        </p:nvPicPr>
        <p:blipFill>
          <a:blip r:embed="rId11"/>
          <a:stretch>
            <a:fillRect/>
          </a:stretch>
        </p:blipFill>
        <p:spPr>
          <a:xfrm>
            <a:off x="9253101" y="4497579"/>
            <a:ext cx="1502433" cy="193964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B8F85D7-EDB4-1341-6873-63E90B3C8038}"/>
              </a:ext>
            </a:extLst>
          </p:cNvPr>
          <p:cNvSpPr txBox="1"/>
          <p:nvPr/>
        </p:nvSpPr>
        <p:spPr>
          <a:xfrm>
            <a:off x="1511720" y="3185611"/>
            <a:ext cx="5688019" cy="3470181"/>
          </a:xfrm>
          <a:prstGeom prst="rect">
            <a:avLst/>
          </a:prstGeom>
          <a:noFill/>
        </p:spPr>
        <p:txBody>
          <a:bodyPr wrap="square">
            <a:spAutoFit/>
          </a:bodyPr>
          <a:lstStyle/>
          <a:p>
            <a:pPr>
              <a:lnSpc>
                <a:spcPct val="100000"/>
              </a:lnSpc>
            </a:pPr>
            <a:r>
              <a:rPr lang="en-US" sz="1800" b="1" dirty="0">
                <a:solidFill>
                  <a:schemeClr val="accent1"/>
                </a:solidFill>
              </a:rPr>
              <a:t>Provided Materials:</a:t>
            </a:r>
          </a:p>
          <a:p>
            <a:pPr marL="342900" indent="-342900">
              <a:buFont typeface="Arial" panose="020B0604020202020204" pitchFamily="34" charset="0"/>
              <a:buChar char="•"/>
            </a:pPr>
            <a:r>
              <a:rPr lang="en-US" sz="1700" b="1" dirty="0"/>
              <a:t>+Magnetism and Electromagnetism</a:t>
            </a:r>
            <a:r>
              <a:rPr lang="en-US" sz="1700" dirty="0"/>
              <a:t>_M5.pptx </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1700" b="1" dirty="0"/>
              <a:t>+Instructor Facilitation Toolkit</a:t>
            </a:r>
            <a:r>
              <a:rPr lang="en-US" sz="1700" dirty="0"/>
              <a:t>_M5.docx - </a:t>
            </a:r>
            <a:r>
              <a:rPr lang="en-US" sz="1700" i="1" dirty="0"/>
              <a:t>For Instructor use only. </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1700" b="1" dirty="0"/>
              <a:t>+Participant Resource Guide</a:t>
            </a:r>
            <a:r>
              <a:rPr lang="en-US" sz="1700" dirty="0"/>
              <a:t>_M5.docx - </a:t>
            </a:r>
            <a:r>
              <a:rPr lang="en-US" sz="1700" i="1" dirty="0"/>
              <a:t>Print one copy for each learner. All handouts that leaners need for activities are embedded in the Participant Resource Guide.</a:t>
            </a:r>
          </a:p>
          <a:p>
            <a:pPr marL="800100" lvl="1" indent="-342900">
              <a:buFont typeface="Arial" panose="020B0604020202020204" pitchFamily="34" charset="0"/>
              <a:buChar char="•"/>
            </a:pPr>
            <a:r>
              <a:rPr lang="en-US" sz="1700" dirty="0"/>
              <a:t>Visualizing Magnetic Fields_M5.docx</a:t>
            </a:r>
          </a:p>
          <a:p>
            <a:pPr marL="800100" lvl="1" indent="-342900">
              <a:buFont typeface="Arial" panose="020B0604020202020204" pitchFamily="34" charset="0"/>
              <a:buChar char="•"/>
            </a:pPr>
            <a:r>
              <a:rPr lang="en-US" sz="1700" dirty="0"/>
              <a:t>Build an Electromagnet_M5.docx</a:t>
            </a:r>
          </a:p>
          <a:p>
            <a:pPr marL="800100" lvl="1" indent="-342900">
              <a:buFont typeface="Arial" panose="020B0604020202020204" pitchFamily="34" charset="0"/>
              <a:buChar char="•"/>
            </a:pPr>
            <a:r>
              <a:rPr lang="en-US" sz="1700" dirty="0"/>
              <a:t>Build a Simple Motor_M5.docx</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1700" b="1" dirty="0"/>
              <a:t>Quiz_M5.docx </a:t>
            </a:r>
            <a:r>
              <a:rPr lang="en-US" sz="1700" dirty="0"/>
              <a:t>- </a:t>
            </a:r>
            <a:r>
              <a:rPr lang="en-US" sz="1700" i="1" dirty="0"/>
              <a:t>Print one copy for each learner. </a:t>
            </a:r>
          </a:p>
        </p:txBody>
      </p:sp>
    </p:spTree>
    <p:custDataLst>
      <p:tags r:id="rId1"/>
    </p:custDataLst>
    <p:extLst>
      <p:ext uri="{BB962C8B-B14F-4D97-AF65-F5344CB8AC3E}">
        <p14:creationId xmlns:p14="http://schemas.microsoft.com/office/powerpoint/2010/main" val="31204124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EA5FC-34BE-4190-1F67-10D129AE300E}"/>
              </a:ext>
            </a:extLst>
          </p:cNvPr>
          <p:cNvSpPr>
            <a:spLocks noGrp="1"/>
          </p:cNvSpPr>
          <p:nvPr>
            <p:ph type="title"/>
          </p:nvPr>
        </p:nvSpPr>
        <p:spPr>
          <a:xfrm>
            <a:off x="838199" y="239656"/>
            <a:ext cx="9509759" cy="523195"/>
          </a:xfrm>
        </p:spPr>
        <p:txBody>
          <a:bodyPr/>
          <a:lstStyle/>
          <a:p>
            <a:r>
              <a:rPr lang="en-US" dirty="0"/>
              <a:t>Instructor Demo: Polarity</a:t>
            </a:r>
          </a:p>
        </p:txBody>
      </p:sp>
      <p:sp>
        <p:nvSpPr>
          <p:cNvPr id="5" name="Content Placeholder 4">
            <a:extLst>
              <a:ext uri="{FF2B5EF4-FFF2-40B4-BE49-F238E27FC236}">
                <a16:creationId xmlns:a16="http://schemas.microsoft.com/office/drawing/2014/main" id="{B9BB45F0-793E-85CD-DE8F-32D600FD7E78}"/>
              </a:ext>
            </a:extLst>
          </p:cNvPr>
          <p:cNvSpPr>
            <a:spLocks noGrp="1"/>
          </p:cNvSpPr>
          <p:nvPr>
            <p:ph idx="1"/>
          </p:nvPr>
        </p:nvSpPr>
        <p:spPr>
          <a:xfrm>
            <a:off x="838200" y="1381991"/>
            <a:ext cx="7198896" cy="4874429"/>
          </a:xfrm>
        </p:spPr>
        <p:txBody>
          <a:bodyPr>
            <a:normAutofit lnSpcReduction="10000"/>
          </a:bodyPr>
          <a:lstStyle/>
          <a:p>
            <a:r>
              <a:rPr lang="en-US" b="1" dirty="0"/>
              <a:t>All magnets have two poles</a:t>
            </a:r>
            <a:r>
              <a:rPr lang="en-US" dirty="0"/>
              <a:t>: North and South</a:t>
            </a:r>
          </a:p>
          <a:p>
            <a:endParaRPr lang="en-US" dirty="0"/>
          </a:p>
          <a:p>
            <a:r>
              <a:rPr lang="en-US" b="1" dirty="0"/>
              <a:t>Watch and Observe</a:t>
            </a:r>
            <a:r>
              <a:rPr lang="en-US" dirty="0"/>
              <a:t>: </a:t>
            </a:r>
          </a:p>
          <a:p>
            <a:pPr marL="457200" indent="-457200">
              <a:buFont typeface="Arial" panose="020B0604020202020204" pitchFamily="34" charset="0"/>
              <a:buChar char="•"/>
            </a:pPr>
            <a:r>
              <a:rPr lang="en-US" dirty="0"/>
              <a:t>What happens when magnets with the </a:t>
            </a:r>
            <a:r>
              <a:rPr lang="en-US" b="1" dirty="0">
                <a:solidFill>
                  <a:schemeClr val="accent4"/>
                </a:solidFill>
              </a:rPr>
              <a:t>same</a:t>
            </a:r>
            <a:r>
              <a:rPr lang="en-US" dirty="0"/>
              <a:t> polarity meet? What happens when </a:t>
            </a:r>
            <a:r>
              <a:rPr lang="en-US" b="1" dirty="0">
                <a:solidFill>
                  <a:schemeClr val="accent5"/>
                </a:solidFill>
              </a:rPr>
              <a:t>opposite</a:t>
            </a:r>
            <a:r>
              <a:rPr lang="en-US" dirty="0"/>
              <a:t> polarities meet?</a:t>
            </a:r>
          </a:p>
          <a:p>
            <a:endParaRPr lang="en-US" dirty="0"/>
          </a:p>
          <a:p>
            <a:r>
              <a:rPr lang="en-US" b="1" dirty="0"/>
              <a:t>What did you observe about polarity?</a:t>
            </a:r>
          </a:p>
          <a:p>
            <a:pPr marL="457200" indent="-457200">
              <a:buFont typeface="Arial" panose="020B0604020202020204" pitchFamily="34" charset="0"/>
              <a:buChar char="•"/>
            </a:pPr>
            <a:r>
              <a:rPr lang="en-US" dirty="0"/>
              <a:t>Like poles </a:t>
            </a:r>
            <a:r>
              <a:rPr lang="en-US" b="1" dirty="0">
                <a:solidFill>
                  <a:schemeClr val="accent4"/>
                </a:solidFill>
              </a:rPr>
              <a:t>repel (push) </a:t>
            </a:r>
            <a:r>
              <a:rPr lang="en-US" dirty="0"/>
              <a:t>while</a:t>
            </a:r>
            <a:r>
              <a:rPr lang="en-US" b="1" dirty="0">
                <a:solidFill>
                  <a:schemeClr val="accent4"/>
                </a:solidFill>
              </a:rPr>
              <a:t> </a:t>
            </a:r>
            <a:r>
              <a:rPr lang="en-US" dirty="0"/>
              <a:t>opposite poles </a:t>
            </a:r>
            <a:r>
              <a:rPr lang="en-US" b="1" dirty="0">
                <a:solidFill>
                  <a:schemeClr val="accent5"/>
                </a:solidFill>
              </a:rPr>
              <a:t>attract (pull)</a:t>
            </a:r>
          </a:p>
          <a:p>
            <a:pPr marL="457200" indent="-457200">
              <a:buFont typeface="Arial" panose="020B0604020202020204" pitchFamily="34" charset="0"/>
              <a:buChar char="•"/>
            </a:pPr>
            <a:r>
              <a:rPr lang="en-US" dirty="0"/>
              <a:t>Polarity explains why magnets push or pull</a:t>
            </a:r>
          </a:p>
          <a:p>
            <a:endParaRPr lang="en-US" dirty="0"/>
          </a:p>
        </p:txBody>
      </p:sp>
      <p:pic>
        <p:nvPicPr>
          <p:cNvPr id="7" name="Content Placeholder 10">
            <a:extLst>
              <a:ext uri="{FF2B5EF4-FFF2-40B4-BE49-F238E27FC236}">
                <a16:creationId xmlns:a16="http://schemas.microsoft.com/office/drawing/2014/main" id="{F9274B99-4962-C89F-9C6B-891FF79C1CDD}"/>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347958" y="75417"/>
            <a:ext cx="1005840" cy="851672"/>
          </a:xfrm>
          <a:prstGeom prst="rect">
            <a:avLst/>
          </a:prstGeom>
        </p:spPr>
      </p:pic>
      <p:pic>
        <p:nvPicPr>
          <p:cNvPr id="8" name="Picture 7">
            <a:extLst>
              <a:ext uri="{FF2B5EF4-FFF2-40B4-BE49-F238E27FC236}">
                <a16:creationId xmlns:a16="http://schemas.microsoft.com/office/drawing/2014/main" id="{A8CB886D-FFD9-D903-464D-EC41927D36C3}"/>
              </a:ext>
            </a:extLst>
          </p:cNvPr>
          <p:cNvPicPr>
            <a:picLocks noChangeAspect="1"/>
          </p:cNvPicPr>
          <p:nvPr/>
        </p:nvPicPr>
        <p:blipFill>
          <a:blip r:embed="rId5"/>
          <a:srcRect l="24971" t="9333" r="26140" b="6901"/>
          <a:stretch>
            <a:fillRect/>
          </a:stretch>
        </p:blipFill>
        <p:spPr>
          <a:xfrm>
            <a:off x="9224564" y="1931246"/>
            <a:ext cx="2245187" cy="3846897"/>
          </a:xfrm>
          <a:prstGeom prst="rect">
            <a:avLst/>
          </a:prstGeom>
        </p:spPr>
      </p:pic>
    </p:spTree>
    <p:custDataLst>
      <p:tags r:id="rId1"/>
    </p:custDataLst>
    <p:extLst>
      <p:ext uri="{BB962C8B-B14F-4D97-AF65-F5344CB8AC3E}">
        <p14:creationId xmlns:p14="http://schemas.microsoft.com/office/powerpoint/2010/main" val="323180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A62FEC-B050-63E4-D02D-048B335D96AB}"/>
              </a:ext>
            </a:extLst>
          </p:cNvPr>
          <p:cNvSpPr>
            <a:spLocks noGrp="1"/>
          </p:cNvSpPr>
          <p:nvPr>
            <p:ph type="title"/>
          </p:nvPr>
        </p:nvSpPr>
        <p:spPr/>
        <p:txBody>
          <a:bodyPr/>
          <a:lstStyle/>
          <a:p>
            <a:r>
              <a:rPr lang="en-US" dirty="0"/>
              <a:t>Magnetic Field Strength and Distance</a:t>
            </a:r>
          </a:p>
        </p:txBody>
      </p:sp>
      <p:sp>
        <p:nvSpPr>
          <p:cNvPr id="7" name="Content Placeholder 6">
            <a:extLst>
              <a:ext uri="{FF2B5EF4-FFF2-40B4-BE49-F238E27FC236}">
                <a16:creationId xmlns:a16="http://schemas.microsoft.com/office/drawing/2014/main" id="{4DC7A996-C229-FF5E-AB61-C177AB8D762F}"/>
              </a:ext>
            </a:extLst>
          </p:cNvPr>
          <p:cNvSpPr>
            <a:spLocks noGrp="1"/>
          </p:cNvSpPr>
          <p:nvPr>
            <p:ph idx="1"/>
          </p:nvPr>
        </p:nvSpPr>
        <p:spPr>
          <a:xfrm>
            <a:off x="838199" y="1620253"/>
            <a:ext cx="5129464" cy="4597667"/>
          </a:xfrm>
        </p:spPr>
        <p:txBody>
          <a:bodyPr>
            <a:normAutofit lnSpcReduction="10000"/>
          </a:bodyPr>
          <a:lstStyle/>
          <a:p>
            <a:r>
              <a:rPr lang="en-US" b="1" dirty="0"/>
              <a:t>Make a prediction</a:t>
            </a:r>
            <a:r>
              <a:rPr lang="en-US" dirty="0"/>
              <a:t>: Based on the polarity demonstration, where do you think the magnetic field is strongest? </a:t>
            </a:r>
          </a:p>
          <a:p>
            <a:endParaRPr lang="en-US" dirty="0"/>
          </a:p>
          <a:p>
            <a:pPr marL="457200" indent="-457200">
              <a:buFont typeface="Arial" panose="020B0604020202020204" pitchFamily="34" charset="0"/>
              <a:buChar char="•"/>
            </a:pPr>
            <a:r>
              <a:rPr lang="en-US" dirty="0"/>
              <a:t>Magnetic field strength gets </a:t>
            </a:r>
            <a:r>
              <a:rPr lang="en-US" b="1" dirty="0"/>
              <a:t>weaker</a:t>
            </a:r>
            <a:r>
              <a:rPr lang="en-US" dirty="0"/>
              <a:t> as you move farther from the source.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Field strength is </a:t>
            </a:r>
            <a:r>
              <a:rPr lang="en-US" b="1" dirty="0"/>
              <a:t>strongest</a:t>
            </a:r>
            <a:r>
              <a:rPr lang="en-US" dirty="0"/>
              <a:t> close to the poles of the magnet.</a:t>
            </a:r>
          </a:p>
          <a:p>
            <a:endParaRPr lang="en-US" dirty="0"/>
          </a:p>
        </p:txBody>
      </p:sp>
      <p:pic>
        <p:nvPicPr>
          <p:cNvPr id="8" name="Picture 7">
            <a:extLst>
              <a:ext uri="{FF2B5EF4-FFF2-40B4-BE49-F238E27FC236}">
                <a16:creationId xmlns:a16="http://schemas.microsoft.com/office/drawing/2014/main" id="{2AD71AF8-78E3-5FDF-5299-36EECE65C32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462" r="42971" b="8041"/>
          <a:stretch/>
        </p:blipFill>
        <p:spPr>
          <a:xfrm>
            <a:off x="6226103" y="2320390"/>
            <a:ext cx="5127698" cy="2813083"/>
          </a:xfrm>
          <a:prstGeom prst="rect">
            <a:avLst/>
          </a:prstGeom>
        </p:spPr>
      </p:pic>
      <p:grpSp>
        <p:nvGrpSpPr>
          <p:cNvPr id="11" name="Group 10">
            <a:extLst>
              <a:ext uri="{FF2B5EF4-FFF2-40B4-BE49-F238E27FC236}">
                <a16:creationId xmlns:a16="http://schemas.microsoft.com/office/drawing/2014/main" id="{0F52C80F-2205-39F9-B971-7C1BD9C90D9C}"/>
              </a:ext>
            </a:extLst>
          </p:cNvPr>
          <p:cNvGrpSpPr/>
          <p:nvPr/>
        </p:nvGrpSpPr>
        <p:grpSpPr>
          <a:xfrm>
            <a:off x="6156960" y="1820091"/>
            <a:ext cx="5196841" cy="3466012"/>
            <a:chOff x="6156960" y="1820091"/>
            <a:chExt cx="5196841" cy="3466012"/>
          </a:xfrm>
        </p:grpSpPr>
        <p:sp>
          <p:nvSpPr>
            <p:cNvPr id="10" name="Rectangle 9">
              <a:extLst>
                <a:ext uri="{FF2B5EF4-FFF2-40B4-BE49-F238E27FC236}">
                  <a16:creationId xmlns:a16="http://schemas.microsoft.com/office/drawing/2014/main" id="{7685DF75-3A08-BAD9-310C-341B72CCB1D0}"/>
                </a:ext>
              </a:extLst>
            </p:cNvPr>
            <p:cNvSpPr/>
            <p:nvPr/>
          </p:nvSpPr>
          <p:spPr>
            <a:xfrm>
              <a:off x="6156960" y="1820091"/>
              <a:ext cx="5196841" cy="3466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19B45F-8066-635D-87AF-C6FA3A7208A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137" t="22571" r="68581" b="22015"/>
            <a:stretch>
              <a:fillRect/>
            </a:stretch>
          </p:blipFill>
          <p:spPr>
            <a:xfrm>
              <a:off x="8448173" y="2167760"/>
              <a:ext cx="834139" cy="2724439"/>
            </a:xfrm>
            <a:prstGeom prst="rect">
              <a:avLst/>
            </a:prstGeom>
          </p:spPr>
        </p:pic>
      </p:grpSp>
    </p:spTree>
    <p:custDataLst>
      <p:tags r:id="rId1"/>
    </p:custDataLst>
    <p:extLst>
      <p:ext uri="{BB962C8B-B14F-4D97-AF65-F5344CB8AC3E}">
        <p14:creationId xmlns:p14="http://schemas.microsoft.com/office/powerpoint/2010/main" val="739892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DB18F-4F32-8DDF-5341-3E00C5266A7E}"/>
              </a:ext>
            </a:extLst>
          </p:cNvPr>
          <p:cNvSpPr>
            <a:spLocks noGrp="1"/>
          </p:cNvSpPr>
          <p:nvPr>
            <p:ph type="title"/>
          </p:nvPr>
        </p:nvSpPr>
        <p:spPr/>
        <p:txBody>
          <a:bodyPr/>
          <a:lstStyle/>
          <a:p>
            <a:r>
              <a:rPr lang="en-US" b="0" dirty="0"/>
              <a:t>Sources of Magnetism </a:t>
            </a:r>
          </a:p>
        </p:txBody>
      </p:sp>
      <p:pic>
        <p:nvPicPr>
          <p:cNvPr id="9" name="Content Placeholder 8">
            <a:extLst>
              <a:ext uri="{FF2B5EF4-FFF2-40B4-BE49-F238E27FC236}">
                <a16:creationId xmlns:a16="http://schemas.microsoft.com/office/drawing/2014/main" id="{13E1C98E-8DD5-9EB6-6790-F191BFD1B4E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68124" y="1310121"/>
            <a:ext cx="5682628" cy="3375724"/>
          </a:xfrm>
        </p:spPr>
      </p:pic>
      <p:pic>
        <p:nvPicPr>
          <p:cNvPr id="6" name="Picture 2" descr="Magnet stock photo. Image of horseshoe, magnetic, clipping - 3853960">
            <a:extLst>
              <a:ext uri="{FF2B5EF4-FFF2-40B4-BE49-F238E27FC236}">
                <a16:creationId xmlns:a16="http://schemas.microsoft.com/office/drawing/2014/main" id="{AF3D2EAE-4589-01C0-BDF6-003F82834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85" t="11627" r="12374" b="8865"/>
          <a:stretch>
            <a:fillRect/>
          </a:stretch>
        </p:blipFill>
        <p:spPr bwMode="auto">
          <a:xfrm rot="16200000">
            <a:off x="1888119" y="1559723"/>
            <a:ext cx="2179446" cy="32081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4E1912-1825-8D22-3F27-F980F5F02AE8}"/>
              </a:ext>
            </a:extLst>
          </p:cNvPr>
          <p:cNvSpPr txBox="1"/>
          <p:nvPr/>
        </p:nvSpPr>
        <p:spPr>
          <a:xfrm>
            <a:off x="841248" y="4685845"/>
            <a:ext cx="4496120" cy="1077218"/>
          </a:xfrm>
          <a:prstGeom prst="rect">
            <a:avLst/>
          </a:prstGeom>
          <a:noFill/>
        </p:spPr>
        <p:txBody>
          <a:bodyPr wrap="square">
            <a:spAutoFit/>
          </a:bodyPr>
          <a:lstStyle/>
          <a:p>
            <a:pPr algn="ctr"/>
            <a:r>
              <a:rPr lang="en-US" sz="3200" b="1" dirty="0">
                <a:solidFill>
                  <a:schemeClr val="tx1">
                    <a:lumMod val="75000"/>
                    <a:lumOff val="25000"/>
                  </a:schemeClr>
                </a:solidFill>
              </a:rPr>
              <a:t>Permanent magnets </a:t>
            </a:r>
            <a:r>
              <a:rPr lang="en-US" sz="3200" dirty="0">
                <a:solidFill>
                  <a:schemeClr val="tx1">
                    <a:lumMod val="75000"/>
                    <a:lumOff val="25000"/>
                  </a:schemeClr>
                </a:solidFill>
              </a:rPr>
              <a:t>(e.g., iron, cobalt, nickel</a:t>
            </a:r>
            <a:r>
              <a:rPr lang="en-US" sz="2800" dirty="0">
                <a:solidFill>
                  <a:schemeClr val="tx1">
                    <a:lumMod val="75000"/>
                    <a:lumOff val="25000"/>
                  </a:schemeClr>
                </a:solidFill>
              </a:rPr>
              <a:t>)</a:t>
            </a:r>
          </a:p>
        </p:txBody>
      </p:sp>
      <p:sp>
        <p:nvSpPr>
          <p:cNvPr id="11" name="Content Placeholder 5">
            <a:extLst>
              <a:ext uri="{FF2B5EF4-FFF2-40B4-BE49-F238E27FC236}">
                <a16:creationId xmlns:a16="http://schemas.microsoft.com/office/drawing/2014/main" id="{79E3AECF-EBCC-3FCD-17B2-F7A22DF6C713}"/>
              </a:ext>
            </a:extLst>
          </p:cNvPr>
          <p:cNvSpPr txBox="1">
            <a:spLocks/>
          </p:cNvSpPr>
          <p:nvPr/>
        </p:nvSpPr>
        <p:spPr>
          <a:xfrm>
            <a:off x="6096000" y="4758695"/>
            <a:ext cx="4924096" cy="93151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1">
                    <a:lumMod val="75000"/>
                    <a:lumOff val="25000"/>
                  </a:schemeClr>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400" b="0" i="0" kern="1200">
                <a:solidFill>
                  <a:schemeClr val="tx1">
                    <a:lumMod val="75000"/>
                    <a:lumOff val="2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1">
                    <a:lumMod val="75000"/>
                    <a:lumOff val="2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t>Electromagnets</a:t>
            </a:r>
            <a:r>
              <a:rPr lang="en-US" sz="3200" dirty="0"/>
              <a:t> </a:t>
            </a:r>
          </a:p>
          <a:p>
            <a:pPr algn="ctr"/>
            <a:r>
              <a:rPr lang="en-US" sz="3200" dirty="0"/>
              <a:t>(coils with electric current)</a:t>
            </a:r>
          </a:p>
        </p:txBody>
      </p:sp>
    </p:spTree>
    <p:custDataLst>
      <p:tags r:id="rId1"/>
    </p:custDataLst>
    <p:extLst>
      <p:ext uri="{BB962C8B-B14F-4D97-AF65-F5344CB8AC3E}">
        <p14:creationId xmlns:p14="http://schemas.microsoft.com/office/powerpoint/2010/main" val="16139503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30812A-1134-35C8-7454-2DA34D08960C}"/>
              </a:ext>
            </a:extLst>
          </p:cNvPr>
          <p:cNvSpPr>
            <a:spLocks noGrp="1"/>
          </p:cNvSpPr>
          <p:nvPr>
            <p:ph type="title"/>
          </p:nvPr>
        </p:nvSpPr>
        <p:spPr>
          <a:xfrm>
            <a:off x="838200" y="842693"/>
            <a:ext cx="10506055" cy="664797"/>
          </a:xfrm>
        </p:spPr>
        <p:txBody>
          <a:bodyPr anchor="t">
            <a:normAutofit/>
          </a:bodyPr>
          <a:lstStyle/>
          <a:p>
            <a:r>
              <a:rPr lang="en-US" dirty="0"/>
              <a:t>Magnetic Materials </a:t>
            </a:r>
          </a:p>
        </p:txBody>
      </p:sp>
      <p:sp>
        <p:nvSpPr>
          <p:cNvPr id="7" name="Content Placeholder 6">
            <a:extLst>
              <a:ext uri="{FF2B5EF4-FFF2-40B4-BE49-F238E27FC236}">
                <a16:creationId xmlns:a16="http://schemas.microsoft.com/office/drawing/2014/main" id="{ADEFE254-E326-E113-EC96-99C51157F515}"/>
              </a:ext>
            </a:extLst>
          </p:cNvPr>
          <p:cNvSpPr>
            <a:spLocks noGrp="1"/>
          </p:cNvSpPr>
          <p:nvPr>
            <p:ph idx="1"/>
          </p:nvPr>
        </p:nvSpPr>
        <p:spPr>
          <a:xfrm>
            <a:off x="838200" y="1728064"/>
            <a:ext cx="5257800" cy="4572000"/>
          </a:xfrm>
        </p:spPr>
        <p:txBody>
          <a:bodyPr>
            <a:normAutofit lnSpcReduction="10000"/>
          </a:bodyPr>
          <a:lstStyle/>
          <a:p>
            <a:r>
              <a:rPr lang="en-US" sz="2400" b="1" dirty="0"/>
              <a:t>Some materials are pulled strongly by magnets, others aren’t.</a:t>
            </a:r>
          </a:p>
          <a:p>
            <a:endParaRPr lang="en-US" sz="1600" dirty="0"/>
          </a:p>
          <a:p>
            <a:pPr marL="457200" indent="-457200">
              <a:buFont typeface="Arial" panose="020B0604020202020204" pitchFamily="34" charset="0"/>
              <a:buChar char="•"/>
            </a:pPr>
            <a:r>
              <a:rPr lang="en-US" sz="2400" b="1" dirty="0"/>
              <a:t>Strong</a:t>
            </a:r>
            <a:r>
              <a:rPr lang="en-US" sz="2400" dirty="0"/>
              <a:t>: iron, steel, nickel, cobalt. Stick tightly to magnets and are used in motors and tools</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2400" b="1" dirty="0"/>
              <a:t>Weak</a:t>
            </a:r>
            <a:r>
              <a:rPr lang="en-US" sz="2400" dirty="0"/>
              <a:t>: aluminum, stainless steel. May move slightly toward a magnet but not much</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sz="2400" b="1" dirty="0"/>
              <a:t>Non-magnetic</a:t>
            </a:r>
            <a:r>
              <a:rPr lang="en-US" sz="2400" dirty="0"/>
              <a:t>: Copper, gold, plastic. Do not react to magnets at all.</a:t>
            </a:r>
          </a:p>
          <a:p>
            <a:endParaRPr lang="en-US" sz="1400" dirty="0"/>
          </a:p>
        </p:txBody>
      </p:sp>
      <p:grpSp>
        <p:nvGrpSpPr>
          <p:cNvPr id="8" name="Group 7">
            <a:extLst>
              <a:ext uri="{FF2B5EF4-FFF2-40B4-BE49-F238E27FC236}">
                <a16:creationId xmlns:a16="http://schemas.microsoft.com/office/drawing/2014/main" id="{DCB41D44-37DC-A53A-3DF6-193AD005320D}"/>
              </a:ext>
            </a:extLst>
          </p:cNvPr>
          <p:cNvGrpSpPr/>
          <p:nvPr/>
        </p:nvGrpSpPr>
        <p:grpSpPr>
          <a:xfrm>
            <a:off x="6481012" y="1263773"/>
            <a:ext cx="3749675" cy="4171390"/>
            <a:chOff x="6436412" y="1175091"/>
            <a:chExt cx="4007529" cy="4453242"/>
          </a:xfrm>
        </p:grpSpPr>
        <p:sp>
          <p:nvSpPr>
            <p:cNvPr id="13" name="Rectangle 12">
              <a:extLst>
                <a:ext uri="{FF2B5EF4-FFF2-40B4-BE49-F238E27FC236}">
                  <a16:creationId xmlns:a16="http://schemas.microsoft.com/office/drawing/2014/main" id="{B83D3601-380B-861D-C0CE-1DF41FD288A9}"/>
                </a:ext>
              </a:extLst>
            </p:cNvPr>
            <p:cNvSpPr/>
            <p:nvPr/>
          </p:nvSpPr>
          <p:spPr>
            <a:xfrm>
              <a:off x="6436412" y="4100233"/>
              <a:ext cx="1781628" cy="4126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b="1" dirty="0">
                  <a:solidFill>
                    <a:srgbClr val="6A6029"/>
                  </a:solidFill>
                </a:rPr>
                <a:t>Aluminum</a:t>
              </a:r>
            </a:p>
          </p:txBody>
        </p:sp>
        <p:sp>
          <p:nvSpPr>
            <p:cNvPr id="15" name="Rectangle 14">
              <a:extLst>
                <a:ext uri="{FF2B5EF4-FFF2-40B4-BE49-F238E27FC236}">
                  <a16:creationId xmlns:a16="http://schemas.microsoft.com/office/drawing/2014/main" id="{1CC06129-7747-FB27-1554-ABB18E551D7E}"/>
                </a:ext>
              </a:extLst>
            </p:cNvPr>
            <p:cNvSpPr/>
            <p:nvPr/>
          </p:nvSpPr>
          <p:spPr>
            <a:xfrm>
              <a:off x="7076039" y="2984802"/>
              <a:ext cx="1142001" cy="4126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b="1" dirty="0">
                  <a:solidFill>
                    <a:schemeClr val="accent2">
                      <a:lumMod val="75000"/>
                    </a:schemeClr>
                  </a:solidFill>
                </a:rPr>
                <a:t>Steel</a:t>
              </a:r>
            </a:p>
          </p:txBody>
        </p:sp>
        <p:sp>
          <p:nvSpPr>
            <p:cNvPr id="16" name="Rectangle 15">
              <a:extLst>
                <a:ext uri="{FF2B5EF4-FFF2-40B4-BE49-F238E27FC236}">
                  <a16:creationId xmlns:a16="http://schemas.microsoft.com/office/drawing/2014/main" id="{32A14F0C-3DD3-5E0E-6911-5506D05543F9}"/>
                </a:ext>
              </a:extLst>
            </p:cNvPr>
            <p:cNvSpPr/>
            <p:nvPr/>
          </p:nvSpPr>
          <p:spPr>
            <a:xfrm>
              <a:off x="6590718" y="5215663"/>
              <a:ext cx="1627322" cy="4126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b="1" dirty="0">
                  <a:solidFill>
                    <a:srgbClr val="C00000"/>
                  </a:solidFill>
                </a:rPr>
                <a:t>Copper</a:t>
              </a:r>
            </a:p>
          </p:txBody>
        </p:sp>
        <p:pic>
          <p:nvPicPr>
            <p:cNvPr id="2" name="Picture 1">
              <a:extLst>
                <a:ext uri="{FF2B5EF4-FFF2-40B4-BE49-F238E27FC236}">
                  <a16:creationId xmlns:a16="http://schemas.microsoft.com/office/drawing/2014/main" id="{75883BA4-732E-600B-1D14-7F805A094475}"/>
                </a:ext>
              </a:extLst>
            </p:cNvPr>
            <p:cNvPicPr>
              <a:picLocks noChangeAspect="1"/>
            </p:cNvPicPr>
            <p:nvPr/>
          </p:nvPicPr>
          <p:blipFill>
            <a:blip r:embed="rId4">
              <a:extLst>
                <a:ext uri="{28A0092B-C50C-407E-A947-70E740481C1C}">
                  <a14:useLocalDpi xmlns:a14="http://schemas.microsoft.com/office/drawing/2010/main" val="0"/>
                </a:ext>
              </a:extLst>
            </a:blip>
            <a:srcRect l="22646" t="47369" r="54203" b="16700"/>
            <a:stretch>
              <a:fillRect/>
            </a:stretch>
          </p:blipFill>
          <p:spPr>
            <a:xfrm>
              <a:off x="8320286" y="1357008"/>
              <a:ext cx="1766395" cy="1542142"/>
            </a:xfrm>
            <a:prstGeom prst="rect">
              <a:avLst/>
            </a:prstGeom>
            <a:noFill/>
          </p:spPr>
        </p:pic>
        <p:sp>
          <p:nvSpPr>
            <p:cNvPr id="14" name="Rectangle 13">
              <a:extLst>
                <a:ext uri="{FF2B5EF4-FFF2-40B4-BE49-F238E27FC236}">
                  <a16:creationId xmlns:a16="http://schemas.microsoft.com/office/drawing/2014/main" id="{76C9C5E7-8D0C-EAEA-C259-72F7EE895BDF}"/>
                </a:ext>
              </a:extLst>
            </p:cNvPr>
            <p:cNvSpPr/>
            <p:nvPr/>
          </p:nvSpPr>
          <p:spPr>
            <a:xfrm>
              <a:off x="7117661" y="1813856"/>
              <a:ext cx="1100379" cy="46818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2500" b="1" dirty="0">
                  <a:solidFill>
                    <a:schemeClr val="accent1"/>
                  </a:solidFill>
                </a:rPr>
                <a:t>Iron</a:t>
              </a:r>
            </a:p>
          </p:txBody>
        </p:sp>
        <p:pic>
          <p:nvPicPr>
            <p:cNvPr id="3" name="Picture 2">
              <a:extLst>
                <a:ext uri="{FF2B5EF4-FFF2-40B4-BE49-F238E27FC236}">
                  <a16:creationId xmlns:a16="http://schemas.microsoft.com/office/drawing/2014/main" id="{DE66B40B-DF61-8CAB-7232-AEFD6D8D11E5}"/>
                </a:ext>
              </a:extLst>
            </p:cNvPr>
            <p:cNvPicPr>
              <a:picLocks noChangeAspect="1"/>
            </p:cNvPicPr>
            <p:nvPr/>
          </p:nvPicPr>
          <p:blipFill>
            <a:blip r:embed="rId4">
              <a:extLst>
                <a:ext uri="{28A0092B-C50C-407E-A947-70E740481C1C}">
                  <a14:useLocalDpi xmlns:a14="http://schemas.microsoft.com/office/drawing/2010/main" val="0"/>
                </a:ext>
              </a:extLst>
            </a:blip>
            <a:srcRect l="43674" t="35559" r="29842" b="40406"/>
            <a:stretch>
              <a:fillRect/>
            </a:stretch>
          </p:blipFill>
          <p:spPr>
            <a:xfrm>
              <a:off x="8218040" y="2844430"/>
              <a:ext cx="2026080" cy="1034292"/>
            </a:xfrm>
            <a:prstGeom prst="rect">
              <a:avLst/>
            </a:prstGeom>
            <a:noFill/>
          </p:spPr>
        </p:pic>
        <p:pic>
          <p:nvPicPr>
            <p:cNvPr id="4" name="Picture 3">
              <a:extLst>
                <a:ext uri="{FF2B5EF4-FFF2-40B4-BE49-F238E27FC236}">
                  <a16:creationId xmlns:a16="http://schemas.microsoft.com/office/drawing/2014/main" id="{497688DF-6B0A-5EC4-F1F4-4BD50E7F7649}"/>
                </a:ext>
              </a:extLst>
            </p:cNvPr>
            <p:cNvPicPr>
              <a:picLocks noChangeAspect="1"/>
            </p:cNvPicPr>
            <p:nvPr/>
          </p:nvPicPr>
          <p:blipFill>
            <a:blip r:embed="rId4">
              <a:extLst>
                <a:ext uri="{28A0092B-C50C-407E-A947-70E740481C1C}">
                  <a14:useLocalDpi xmlns:a14="http://schemas.microsoft.com/office/drawing/2010/main" val="0"/>
                </a:ext>
              </a:extLst>
            </a:blip>
            <a:srcRect l="50155" r="26454" b="75245"/>
            <a:stretch>
              <a:fillRect/>
            </a:stretch>
          </p:blipFill>
          <p:spPr>
            <a:xfrm>
              <a:off x="8417861" y="3838048"/>
              <a:ext cx="2026080" cy="1206126"/>
            </a:xfrm>
            <a:prstGeom prst="rect">
              <a:avLst/>
            </a:prstGeom>
            <a:noFill/>
          </p:spPr>
        </p:pic>
        <p:sp>
          <p:nvSpPr>
            <p:cNvPr id="5" name="Rectangle 4">
              <a:extLst>
                <a:ext uri="{FF2B5EF4-FFF2-40B4-BE49-F238E27FC236}">
                  <a16:creationId xmlns:a16="http://schemas.microsoft.com/office/drawing/2014/main" id="{00F59AF9-2304-E811-42F6-EEBD68F528CF}"/>
                </a:ext>
              </a:extLst>
            </p:cNvPr>
            <p:cNvSpPr/>
            <p:nvPr/>
          </p:nvSpPr>
          <p:spPr>
            <a:xfrm>
              <a:off x="9897979" y="1175091"/>
              <a:ext cx="346141" cy="552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Arrow: Up-Down 8">
            <a:extLst>
              <a:ext uri="{FF2B5EF4-FFF2-40B4-BE49-F238E27FC236}">
                <a16:creationId xmlns:a16="http://schemas.microsoft.com/office/drawing/2014/main" id="{143ED164-927A-45B3-D75E-F00E4A8C1271}"/>
              </a:ext>
            </a:extLst>
          </p:cNvPr>
          <p:cNvSpPr/>
          <p:nvPr/>
        </p:nvSpPr>
        <p:spPr>
          <a:xfrm rot="10800000">
            <a:off x="10083378" y="1289934"/>
            <a:ext cx="1395032" cy="4572000"/>
          </a:xfrm>
          <a:prstGeom prst="upDownArrow">
            <a:avLst/>
          </a:prstGeom>
          <a:gradFill>
            <a:gsLst>
              <a:gs pos="0">
                <a:srgbClr val="C00000"/>
              </a:gs>
              <a:gs pos="74000">
                <a:srgbClr val="2AA748"/>
              </a:gs>
              <a:gs pos="83000">
                <a:srgbClr val="00A34B"/>
              </a:gs>
              <a:gs pos="100000">
                <a:srgbClr val="0F6235"/>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34A058-F4C7-E3BB-917E-B43D32961589}"/>
              </a:ext>
            </a:extLst>
          </p:cNvPr>
          <p:cNvSpPr/>
          <p:nvPr/>
        </p:nvSpPr>
        <p:spPr>
          <a:xfrm>
            <a:off x="10043723" y="5908268"/>
            <a:ext cx="1522616" cy="3865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500" b="1" dirty="0">
                <a:solidFill>
                  <a:srgbClr val="C00000"/>
                </a:solidFill>
              </a:rPr>
              <a:t>WEAK</a:t>
            </a:r>
          </a:p>
        </p:txBody>
      </p:sp>
      <p:sp>
        <p:nvSpPr>
          <p:cNvPr id="18" name="Rectangle 17">
            <a:extLst>
              <a:ext uri="{FF2B5EF4-FFF2-40B4-BE49-F238E27FC236}">
                <a16:creationId xmlns:a16="http://schemas.microsoft.com/office/drawing/2014/main" id="{383FFC3A-B2E8-EBB9-5929-6C9939D8B568}"/>
              </a:ext>
            </a:extLst>
          </p:cNvPr>
          <p:cNvSpPr/>
          <p:nvPr/>
        </p:nvSpPr>
        <p:spPr>
          <a:xfrm>
            <a:off x="10019586" y="849923"/>
            <a:ext cx="1522616" cy="3865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500" b="1" dirty="0">
                <a:solidFill>
                  <a:srgbClr val="0F6235"/>
                </a:solidFill>
              </a:rPr>
              <a:t>STRONG</a:t>
            </a:r>
          </a:p>
        </p:txBody>
      </p:sp>
      <p:pic>
        <p:nvPicPr>
          <p:cNvPr id="20" name="Picture 19">
            <a:extLst>
              <a:ext uri="{FF2B5EF4-FFF2-40B4-BE49-F238E27FC236}">
                <a16:creationId xmlns:a16="http://schemas.microsoft.com/office/drawing/2014/main" id="{7C71E81A-732C-6CC5-0517-F8B0D61D4AA6}"/>
              </a:ext>
            </a:extLst>
          </p:cNvPr>
          <p:cNvPicPr>
            <a:picLocks noChangeAspect="1"/>
          </p:cNvPicPr>
          <p:nvPr/>
        </p:nvPicPr>
        <p:blipFill>
          <a:blip r:embed="rId5">
            <a:extLst>
              <a:ext uri="{28A0092B-C50C-407E-A947-70E740481C1C}">
                <a14:useLocalDpi xmlns:a14="http://schemas.microsoft.com/office/drawing/2010/main" val="0"/>
              </a:ext>
            </a:extLst>
          </a:blip>
          <a:srcRect l="23204" t="24148" r="27917" b="38647"/>
          <a:stretch>
            <a:fillRect/>
          </a:stretch>
        </p:blipFill>
        <p:spPr>
          <a:xfrm>
            <a:off x="8187661" y="5116254"/>
            <a:ext cx="1895717" cy="811635"/>
          </a:xfrm>
          <a:prstGeom prst="rect">
            <a:avLst/>
          </a:prstGeom>
        </p:spPr>
      </p:pic>
    </p:spTree>
    <p:custDataLst>
      <p:tags r:id="rId1"/>
    </p:custDataLst>
    <p:extLst>
      <p:ext uri="{BB962C8B-B14F-4D97-AF65-F5344CB8AC3E}">
        <p14:creationId xmlns:p14="http://schemas.microsoft.com/office/powerpoint/2010/main" val="252143689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79F257-A334-BC15-848C-925F23AFB316}"/>
              </a:ext>
            </a:extLst>
          </p:cNvPr>
          <p:cNvSpPr>
            <a:spLocks noGrp="1"/>
          </p:cNvSpPr>
          <p:nvPr>
            <p:ph type="title"/>
          </p:nvPr>
        </p:nvSpPr>
        <p:spPr>
          <a:xfrm>
            <a:off x="838199" y="292101"/>
            <a:ext cx="9715500" cy="523195"/>
          </a:xfrm>
        </p:spPr>
        <p:txBody>
          <a:bodyPr/>
          <a:lstStyle/>
          <a:p>
            <a:r>
              <a:rPr lang="en-US" dirty="0"/>
              <a:t>Activity: Visualizing Magnetic Fields</a:t>
            </a:r>
          </a:p>
        </p:txBody>
      </p:sp>
      <p:sp>
        <p:nvSpPr>
          <p:cNvPr id="6" name="Content Placeholder 5">
            <a:extLst>
              <a:ext uri="{FF2B5EF4-FFF2-40B4-BE49-F238E27FC236}">
                <a16:creationId xmlns:a16="http://schemas.microsoft.com/office/drawing/2014/main" id="{57DEFF1C-36C5-DB98-C75F-D6944AAF2628}"/>
              </a:ext>
            </a:extLst>
          </p:cNvPr>
          <p:cNvSpPr>
            <a:spLocks noGrp="1"/>
          </p:cNvSpPr>
          <p:nvPr>
            <p:ph idx="1"/>
          </p:nvPr>
        </p:nvSpPr>
        <p:spPr>
          <a:xfrm>
            <a:off x="838200" y="1381991"/>
            <a:ext cx="6140116" cy="4835929"/>
          </a:xfrm>
        </p:spPr>
        <p:txBody>
          <a:bodyPr/>
          <a:lstStyle/>
          <a:p>
            <a:r>
              <a:rPr lang="en-US" b="1" dirty="0"/>
              <a:t>Objective</a:t>
            </a:r>
            <a:r>
              <a:rPr lang="en-US" dirty="0"/>
              <a:t>: Show the invisible magnetic field around a magnet using iron filings or powder.</a:t>
            </a:r>
          </a:p>
          <a:p>
            <a:endParaRPr lang="en-US" dirty="0"/>
          </a:p>
          <a:p>
            <a:r>
              <a:rPr lang="en-US" b="1" dirty="0"/>
              <a:t>Materials</a:t>
            </a:r>
            <a:r>
              <a:rPr lang="en-US" dirty="0"/>
              <a:t>: </a:t>
            </a:r>
          </a:p>
          <a:p>
            <a:pPr marL="457200" indent="-457200">
              <a:buFont typeface="Arial" panose="020B0604020202020204" pitchFamily="34" charset="0"/>
              <a:buChar char="•"/>
            </a:pPr>
            <a:r>
              <a:rPr lang="en-US" dirty="0"/>
              <a:t>White paper </a:t>
            </a:r>
          </a:p>
          <a:p>
            <a:pPr marL="457200" indent="-457200">
              <a:buFont typeface="Arial" panose="020B0604020202020204" pitchFamily="34" charset="0"/>
              <a:buChar char="•"/>
            </a:pPr>
            <a:r>
              <a:rPr lang="en-US" dirty="0"/>
              <a:t>Sheet protector </a:t>
            </a:r>
          </a:p>
          <a:p>
            <a:pPr marL="457200" indent="-457200">
              <a:buFont typeface="Arial" panose="020B0604020202020204" pitchFamily="34" charset="0"/>
              <a:buChar char="•"/>
            </a:pPr>
            <a:r>
              <a:rPr lang="en-US" dirty="0"/>
              <a:t>Iron filings or fine iron powder</a:t>
            </a:r>
          </a:p>
          <a:p>
            <a:pPr marL="457200" indent="-457200">
              <a:buFont typeface="Arial" panose="020B0604020202020204" pitchFamily="34" charset="0"/>
              <a:buChar char="•"/>
            </a:pPr>
            <a:r>
              <a:rPr lang="en-US" dirty="0"/>
              <a:t>Tape </a:t>
            </a:r>
          </a:p>
          <a:p>
            <a:pPr marL="457200" indent="-457200">
              <a:buFont typeface="Arial" panose="020B0604020202020204" pitchFamily="34" charset="0"/>
              <a:buChar char="•"/>
            </a:pPr>
            <a:r>
              <a:rPr lang="en-US" dirty="0"/>
              <a:t>2 Bar magnets</a:t>
            </a:r>
          </a:p>
          <a:p>
            <a:endParaRPr lang="en-US" dirty="0"/>
          </a:p>
        </p:txBody>
      </p:sp>
      <p:pic>
        <p:nvPicPr>
          <p:cNvPr id="7" name="Picture 6" descr="Running man icon indicating the slide has an ACTIVITY.">
            <a:extLst>
              <a:ext uri="{FF2B5EF4-FFF2-40B4-BE49-F238E27FC236}">
                <a16:creationId xmlns:a16="http://schemas.microsoft.com/office/drawing/2014/main" id="{B33738D5-63A8-0B0F-2ADA-56A9802E0586}"/>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622278" y="175488"/>
            <a:ext cx="731520" cy="756422"/>
          </a:xfrm>
          <a:prstGeom prst="rect">
            <a:avLst/>
          </a:prstGeom>
        </p:spPr>
      </p:pic>
      <p:pic>
        <p:nvPicPr>
          <p:cNvPr id="11" name="Picture 10">
            <a:extLst>
              <a:ext uri="{FF2B5EF4-FFF2-40B4-BE49-F238E27FC236}">
                <a16:creationId xmlns:a16="http://schemas.microsoft.com/office/drawing/2014/main" id="{AB25BDFC-AE02-D4F9-9A85-114F853F136D}"/>
              </a:ext>
            </a:extLst>
          </p:cNvPr>
          <p:cNvPicPr>
            <a:picLocks noChangeAspect="1"/>
          </p:cNvPicPr>
          <p:nvPr/>
        </p:nvPicPr>
        <p:blipFill>
          <a:blip r:embed="rId5"/>
          <a:stretch>
            <a:fillRect/>
          </a:stretch>
        </p:blipFill>
        <p:spPr>
          <a:xfrm>
            <a:off x="7566475" y="1381991"/>
            <a:ext cx="3787323" cy="483593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814634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0A55B2-5ABD-E141-3EFC-6D5AA3D41560}"/>
              </a:ext>
            </a:extLst>
          </p:cNvPr>
          <p:cNvSpPr>
            <a:spLocks noGrp="1"/>
          </p:cNvSpPr>
          <p:nvPr>
            <p:ph type="title"/>
          </p:nvPr>
        </p:nvSpPr>
        <p:spPr/>
        <p:txBody>
          <a:bodyPr/>
          <a:lstStyle/>
          <a:p>
            <a:r>
              <a:rPr lang="en-US" dirty="0"/>
              <a:t>Applications</a:t>
            </a:r>
          </a:p>
        </p:txBody>
      </p:sp>
      <p:sp>
        <p:nvSpPr>
          <p:cNvPr id="5" name="Content Placeholder 4">
            <a:extLst>
              <a:ext uri="{FF2B5EF4-FFF2-40B4-BE49-F238E27FC236}">
                <a16:creationId xmlns:a16="http://schemas.microsoft.com/office/drawing/2014/main" id="{CBB70798-E4EF-BE9A-D6D4-A406B60528BE}"/>
              </a:ext>
            </a:extLst>
          </p:cNvPr>
          <p:cNvSpPr>
            <a:spLocks noGrp="1"/>
          </p:cNvSpPr>
          <p:nvPr>
            <p:ph idx="1"/>
          </p:nvPr>
        </p:nvSpPr>
        <p:spPr>
          <a:xfrm>
            <a:off x="838200" y="1645920"/>
            <a:ext cx="5402179" cy="4572000"/>
          </a:xfrm>
        </p:spPr>
        <p:txBody>
          <a:bodyPr>
            <a:normAutofit lnSpcReduction="10000"/>
          </a:bodyPr>
          <a:lstStyle/>
          <a:p>
            <a:r>
              <a:rPr lang="en-US" sz="2600" b="1" dirty="0"/>
              <a:t>Everyday Uses:</a:t>
            </a:r>
          </a:p>
          <a:p>
            <a:pPr marL="457200" indent="-457200">
              <a:buFont typeface="Arial" panose="020B0604020202020204" pitchFamily="34" charset="0"/>
              <a:buChar char="•"/>
            </a:pPr>
            <a:r>
              <a:rPr lang="en-US" sz="2600" dirty="0"/>
              <a:t>Magnetic resonance imaging (MRI)</a:t>
            </a:r>
          </a:p>
          <a:p>
            <a:pPr marL="457200" indent="-457200">
              <a:buFont typeface="Arial" panose="020B0604020202020204" pitchFamily="34" charset="0"/>
              <a:buChar char="•"/>
            </a:pPr>
            <a:r>
              <a:rPr lang="en-US" sz="2600" dirty="0"/>
              <a:t>Electric motors and generators</a:t>
            </a:r>
          </a:p>
          <a:p>
            <a:pPr marL="457200" indent="-457200">
              <a:buFont typeface="Arial" panose="020B0604020202020204" pitchFamily="34" charset="0"/>
              <a:buChar char="•"/>
            </a:pPr>
            <a:r>
              <a:rPr lang="en-US" sz="2600" dirty="0"/>
              <a:t>Magnetic levitation trains and sensors</a:t>
            </a:r>
          </a:p>
          <a:p>
            <a:pPr marL="457200" indent="-457200">
              <a:buFont typeface="Arial" panose="020B0604020202020204" pitchFamily="34" charset="0"/>
              <a:buChar char="•"/>
            </a:pPr>
            <a:r>
              <a:rPr lang="en-US" sz="2600" dirty="0"/>
              <a:t>Compasses for navigation</a:t>
            </a:r>
          </a:p>
          <a:p>
            <a:pPr marL="457200" indent="-457200">
              <a:buFont typeface="Arial" panose="020B0604020202020204" pitchFamily="34" charset="0"/>
              <a:buChar char="•"/>
            </a:pPr>
            <a:r>
              <a:rPr lang="en-US" sz="2600" dirty="0"/>
              <a:t>Magnetic strips in credit cards</a:t>
            </a:r>
          </a:p>
          <a:p>
            <a:pPr marL="457200" indent="-457200">
              <a:buFont typeface="Arial" panose="020B0604020202020204" pitchFamily="34" charset="0"/>
              <a:buChar char="•"/>
            </a:pPr>
            <a:endParaRPr lang="en-US" sz="2600" dirty="0"/>
          </a:p>
          <a:p>
            <a:r>
              <a:rPr lang="en-US" sz="2600" b="1" dirty="0"/>
              <a:t>On the Job: </a:t>
            </a:r>
          </a:p>
          <a:p>
            <a:pPr marL="457200" indent="-457200">
              <a:buFont typeface="Arial" panose="020B0604020202020204" pitchFamily="34" charset="0"/>
              <a:buChar char="•"/>
            </a:pPr>
            <a:r>
              <a:rPr lang="en-US" sz="2600" dirty="0"/>
              <a:t>What applications do you see where you work?</a:t>
            </a:r>
          </a:p>
        </p:txBody>
      </p:sp>
      <p:pic>
        <p:nvPicPr>
          <p:cNvPr id="6" name="Picture 5">
            <a:extLst>
              <a:ext uri="{FF2B5EF4-FFF2-40B4-BE49-F238E27FC236}">
                <a16:creationId xmlns:a16="http://schemas.microsoft.com/office/drawing/2014/main" id="{EB084E2F-3CA2-6E13-3381-BEC8F995563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853"/>
          <a:stretch>
            <a:fillRect/>
          </a:stretch>
        </p:blipFill>
        <p:spPr>
          <a:xfrm>
            <a:off x="6651302" y="1039477"/>
            <a:ext cx="2074014" cy="16850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EA36EEB-3E20-513A-E666-987BC075C9F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7483" r="28862"/>
          <a:stretch/>
        </p:blipFill>
        <p:spPr>
          <a:xfrm>
            <a:off x="8840032" y="1039477"/>
            <a:ext cx="2639383" cy="166170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0CECFCE-FA96-9552-DB96-060C941FD61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7611" t="20295" r="1" b="13564"/>
          <a:stretch/>
        </p:blipFill>
        <p:spPr>
          <a:xfrm>
            <a:off x="6651302" y="2963223"/>
            <a:ext cx="2639383" cy="160775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0B86DAC-5E18-5795-2450-BC2986720E2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4515" r="10247"/>
          <a:stretch/>
        </p:blipFill>
        <p:spPr>
          <a:xfrm>
            <a:off x="6651302" y="4734264"/>
            <a:ext cx="1902148" cy="1467324"/>
          </a:xfrm>
          <a:prstGeom prst="rect">
            <a:avLst/>
          </a:prstGeom>
          <a:ln>
            <a:noFill/>
          </a:ln>
          <a:effectLst>
            <a:outerShdw blurRad="190500" algn="tl" rotWithShape="0">
              <a:srgbClr val="000000">
                <a:alpha val="70000"/>
              </a:srgbClr>
            </a:outerShdw>
          </a:effectLst>
        </p:spPr>
      </p:pic>
      <p:pic>
        <p:nvPicPr>
          <p:cNvPr id="10" name="Picture 2" descr="Tap to Pay and Contactless Payments | USAA">
            <a:extLst>
              <a:ext uri="{FF2B5EF4-FFF2-40B4-BE49-F238E27FC236}">
                <a16:creationId xmlns:a16="http://schemas.microsoft.com/office/drawing/2014/main" id="{474DF4D6-79A8-965E-C503-20BF71AE28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40309" y="2963223"/>
            <a:ext cx="1939106" cy="1607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A2C19C3-D164-A1A1-848D-E953B004C109}"/>
              </a:ext>
            </a:extLst>
          </p:cNvPr>
          <p:cNvPicPr>
            <a:picLocks noChangeAspect="1"/>
          </p:cNvPicPr>
          <p:nvPr/>
        </p:nvPicPr>
        <p:blipFill>
          <a:blip r:embed="rId13"/>
          <a:stretch>
            <a:fillRect/>
          </a:stretch>
        </p:blipFill>
        <p:spPr>
          <a:xfrm>
            <a:off x="8725316" y="4734264"/>
            <a:ext cx="2754099" cy="147734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93633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7CB8D1C1-F24E-A9F5-BC79-E034A63BD006}"/>
              </a:ext>
            </a:extLst>
          </p:cNvPr>
          <p:cNvSpPr>
            <a:spLocks noGrp="1"/>
          </p:cNvSpPr>
          <p:nvPr>
            <p:ph idx="1"/>
          </p:nvPr>
        </p:nvSpPr>
        <p:spPr>
          <a:xfrm>
            <a:off x="838199" y="1381991"/>
            <a:ext cx="10515599" cy="523195"/>
          </a:xfrm>
        </p:spPr>
        <p:txBody>
          <a:bodyPr>
            <a:normAutofit/>
          </a:bodyPr>
          <a:lstStyle/>
          <a:p>
            <a:r>
              <a:rPr lang="en-US" sz="3600" b="1" dirty="0"/>
              <a:t>What does a magnetic force do? </a:t>
            </a:r>
            <a:endParaRPr lang="en-US" sz="3200" dirty="0"/>
          </a:p>
        </p:txBody>
      </p:sp>
      <p:sp>
        <p:nvSpPr>
          <p:cNvPr id="8" name="Title 7">
            <a:extLst>
              <a:ext uri="{FF2B5EF4-FFF2-40B4-BE49-F238E27FC236}">
                <a16:creationId xmlns:a16="http://schemas.microsoft.com/office/drawing/2014/main" id="{9FD22852-15B8-2D0C-DD5A-9FBCE26E80B8}"/>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6445596F-898F-C2AF-B026-734E6FF6041B}"/>
              </a:ext>
            </a:extLst>
          </p:cNvPr>
          <p:cNvSpPr/>
          <p:nvPr/>
        </p:nvSpPr>
        <p:spPr>
          <a:xfrm>
            <a:off x="838200" y="2571255"/>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It produces electricity on its own</a:t>
            </a:r>
          </a:p>
        </p:txBody>
      </p:sp>
      <p:sp>
        <p:nvSpPr>
          <p:cNvPr id="5" name="Rectangle 4">
            <a:extLst>
              <a:ext uri="{FF2B5EF4-FFF2-40B4-BE49-F238E27FC236}">
                <a16:creationId xmlns:a16="http://schemas.microsoft.com/office/drawing/2014/main" id="{35539036-9DBC-7A98-7BA3-BC5E4FA5CB76}"/>
              </a:ext>
            </a:extLst>
          </p:cNvPr>
          <p:cNvSpPr/>
          <p:nvPr/>
        </p:nvSpPr>
        <p:spPr>
          <a:xfrm>
            <a:off x="6647597" y="2571255"/>
            <a:ext cx="4706203" cy="139889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It creates a force that pulls or pushes certain materials </a:t>
            </a:r>
          </a:p>
        </p:txBody>
      </p:sp>
      <p:sp>
        <p:nvSpPr>
          <p:cNvPr id="7" name="Rectangle 6">
            <a:extLst>
              <a:ext uri="{FF2B5EF4-FFF2-40B4-BE49-F238E27FC236}">
                <a16:creationId xmlns:a16="http://schemas.microsoft.com/office/drawing/2014/main" id="{DC908843-BD91-9279-4E3B-92F8870C987C}"/>
              </a:ext>
            </a:extLst>
          </p:cNvPr>
          <p:cNvSpPr/>
          <p:nvPr/>
        </p:nvSpPr>
        <p:spPr>
          <a:xfrm>
            <a:off x="6647597" y="4330467"/>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It only works when heated</a:t>
            </a:r>
          </a:p>
        </p:txBody>
      </p:sp>
      <p:pic>
        <p:nvPicPr>
          <p:cNvPr id="2" name="Graphic 1" descr="Lights On with solid fill">
            <a:extLst>
              <a:ext uri="{FF2B5EF4-FFF2-40B4-BE49-F238E27FC236}">
                <a16:creationId xmlns:a16="http://schemas.microsoft.com/office/drawing/2014/main" id="{D77B94FB-3A42-6C40-9729-F7A868651A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0" name="Rectangle 9">
            <a:extLst>
              <a:ext uri="{FF2B5EF4-FFF2-40B4-BE49-F238E27FC236}">
                <a16:creationId xmlns:a16="http://schemas.microsoft.com/office/drawing/2014/main" id="{A7C99839-0D89-FD1B-9D55-A8E67EDFCDC8}"/>
              </a:ext>
            </a:extLst>
          </p:cNvPr>
          <p:cNvSpPr/>
          <p:nvPr/>
        </p:nvSpPr>
        <p:spPr>
          <a:xfrm>
            <a:off x="838199"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It causes movement within a device </a:t>
            </a:r>
          </a:p>
        </p:txBody>
      </p:sp>
      <p:sp>
        <p:nvSpPr>
          <p:cNvPr id="11" name="Rectangle 10">
            <a:extLst>
              <a:ext uri="{FF2B5EF4-FFF2-40B4-BE49-F238E27FC236}">
                <a16:creationId xmlns:a16="http://schemas.microsoft.com/office/drawing/2014/main" id="{35FAF7F3-3821-37F3-E6EF-183B6CDC392A}"/>
              </a:ext>
            </a:extLst>
          </p:cNvPr>
          <p:cNvSpPr/>
          <p:nvPr/>
        </p:nvSpPr>
        <p:spPr>
          <a:xfrm>
            <a:off x="6639976" y="2571255"/>
            <a:ext cx="472144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It creates a force that pulls or pushes certain materials </a:t>
            </a:r>
          </a:p>
        </p:txBody>
      </p:sp>
    </p:spTree>
    <p:custDataLst>
      <p:tags r:id="rId1"/>
    </p:custDataLst>
    <p:extLst>
      <p:ext uri="{BB962C8B-B14F-4D97-AF65-F5344CB8AC3E}">
        <p14:creationId xmlns:p14="http://schemas.microsoft.com/office/powerpoint/2010/main" val="374075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FD37-D6A2-91CF-6760-DDABB5424481}"/>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23186761-04D8-8CC2-0DA1-BECA0960DE63}"/>
              </a:ext>
            </a:extLst>
          </p:cNvPr>
          <p:cNvSpPr>
            <a:spLocks noGrp="1"/>
          </p:cNvSpPr>
          <p:nvPr>
            <p:ph idx="1"/>
          </p:nvPr>
        </p:nvSpPr>
        <p:spPr>
          <a:xfrm>
            <a:off x="838199" y="1381991"/>
            <a:ext cx="10515599" cy="523195"/>
          </a:xfrm>
        </p:spPr>
        <p:txBody>
          <a:bodyPr>
            <a:normAutofit fontScale="77500" lnSpcReduction="20000"/>
          </a:bodyPr>
          <a:lstStyle/>
          <a:p>
            <a:r>
              <a:rPr lang="en-US" sz="3600" b="1" dirty="0"/>
              <a:t>Which statement correctly describes how magnetic poles behave?</a:t>
            </a:r>
          </a:p>
        </p:txBody>
      </p:sp>
      <p:sp>
        <p:nvSpPr>
          <p:cNvPr id="8" name="Title 7">
            <a:extLst>
              <a:ext uri="{FF2B5EF4-FFF2-40B4-BE49-F238E27FC236}">
                <a16:creationId xmlns:a16="http://schemas.microsoft.com/office/drawing/2014/main" id="{A2BE8490-DB7C-D637-1A1C-BB48D6A3EC54}"/>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217DAE0D-BDEE-2876-6152-5B023AEF21A6}"/>
              </a:ext>
            </a:extLst>
          </p:cNvPr>
          <p:cNvSpPr/>
          <p:nvPr/>
        </p:nvSpPr>
        <p:spPr>
          <a:xfrm>
            <a:off x="838200" y="2571255"/>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Magnetic force is strongest in the middle of the magnet</a:t>
            </a:r>
          </a:p>
        </p:txBody>
      </p:sp>
      <p:sp>
        <p:nvSpPr>
          <p:cNvPr id="7" name="Rectangle 6">
            <a:extLst>
              <a:ext uri="{FF2B5EF4-FFF2-40B4-BE49-F238E27FC236}">
                <a16:creationId xmlns:a16="http://schemas.microsoft.com/office/drawing/2014/main" id="{3C62DEA0-D8A4-0369-0D2B-66944C432C00}"/>
              </a:ext>
            </a:extLst>
          </p:cNvPr>
          <p:cNvSpPr/>
          <p:nvPr/>
        </p:nvSpPr>
        <p:spPr>
          <a:xfrm>
            <a:off x="6647597" y="4330467"/>
            <a:ext cx="4706203" cy="139889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Opposite poles attract, and like poles repel</a:t>
            </a:r>
          </a:p>
        </p:txBody>
      </p:sp>
      <p:pic>
        <p:nvPicPr>
          <p:cNvPr id="2" name="Graphic 1" descr="Lights On with solid fill">
            <a:extLst>
              <a:ext uri="{FF2B5EF4-FFF2-40B4-BE49-F238E27FC236}">
                <a16:creationId xmlns:a16="http://schemas.microsoft.com/office/drawing/2014/main" id="{710D2BF1-74B7-C049-F8D8-ABC382A3F2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0" name="Rectangle 9">
            <a:extLst>
              <a:ext uri="{FF2B5EF4-FFF2-40B4-BE49-F238E27FC236}">
                <a16:creationId xmlns:a16="http://schemas.microsoft.com/office/drawing/2014/main" id="{F7568665-2574-682F-8441-83AD03317E16}"/>
              </a:ext>
            </a:extLst>
          </p:cNvPr>
          <p:cNvSpPr/>
          <p:nvPr/>
        </p:nvSpPr>
        <p:spPr>
          <a:xfrm>
            <a:off x="838199"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North and North poles attract each other </a:t>
            </a:r>
          </a:p>
        </p:txBody>
      </p:sp>
      <p:sp>
        <p:nvSpPr>
          <p:cNvPr id="11" name="Rectangle 10">
            <a:extLst>
              <a:ext uri="{FF2B5EF4-FFF2-40B4-BE49-F238E27FC236}">
                <a16:creationId xmlns:a16="http://schemas.microsoft.com/office/drawing/2014/main" id="{7D71B731-36EE-9D3F-FE72-882947713534}"/>
              </a:ext>
            </a:extLst>
          </p:cNvPr>
          <p:cNvSpPr/>
          <p:nvPr/>
        </p:nvSpPr>
        <p:spPr>
          <a:xfrm>
            <a:off x="6626212" y="2582790"/>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A magnet can have more than one north pole</a:t>
            </a:r>
          </a:p>
        </p:txBody>
      </p:sp>
      <p:sp>
        <p:nvSpPr>
          <p:cNvPr id="6" name="Rectangle 5">
            <a:extLst>
              <a:ext uri="{FF2B5EF4-FFF2-40B4-BE49-F238E27FC236}">
                <a16:creationId xmlns:a16="http://schemas.microsoft.com/office/drawing/2014/main" id="{9976F93C-548F-CD62-1F85-603A758A0E8E}"/>
              </a:ext>
            </a:extLst>
          </p:cNvPr>
          <p:cNvSpPr/>
          <p:nvPr/>
        </p:nvSpPr>
        <p:spPr>
          <a:xfrm>
            <a:off x="6639174" y="4330467"/>
            <a:ext cx="4722245"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Opposite poles attract, and like poles repel</a:t>
            </a:r>
          </a:p>
        </p:txBody>
      </p:sp>
    </p:spTree>
    <p:custDataLst>
      <p:tags r:id="rId1"/>
    </p:custDataLst>
    <p:extLst>
      <p:ext uri="{BB962C8B-B14F-4D97-AF65-F5344CB8AC3E}">
        <p14:creationId xmlns:p14="http://schemas.microsoft.com/office/powerpoint/2010/main" val="1162019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67683D-A9DB-4B82-AA81-F63F0B140F8F}"/>
              </a:ext>
            </a:extLst>
          </p:cNvPr>
          <p:cNvSpPr>
            <a:spLocks noGrp="1"/>
          </p:cNvSpPr>
          <p:nvPr>
            <p:ph type="title"/>
          </p:nvPr>
        </p:nvSpPr>
        <p:spPr>
          <a:xfrm>
            <a:off x="2028092" y="646396"/>
            <a:ext cx="9328756" cy="664797"/>
          </a:xfrm>
        </p:spPr>
        <p:txBody>
          <a:bodyPr/>
          <a:lstStyle/>
          <a:p>
            <a:r>
              <a:rPr lang="en-US" dirty="0">
                <a:solidFill>
                  <a:schemeClr val="tx1"/>
                </a:solidFill>
              </a:rPr>
              <a:t>Summary and What’s Next</a:t>
            </a:r>
          </a:p>
        </p:txBody>
      </p:sp>
      <p:pic>
        <p:nvPicPr>
          <p:cNvPr id="12" name="Picture 11">
            <a:extLst>
              <a:ext uri="{FF2B5EF4-FFF2-40B4-BE49-F238E27FC236}">
                <a16:creationId xmlns:a16="http://schemas.microsoft.com/office/drawing/2014/main" id="{BE3A6973-5E79-454F-8160-F24B487E8C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152" y="384056"/>
            <a:ext cx="720693" cy="927138"/>
          </a:xfrm>
          <a:prstGeom prst="rect">
            <a:avLst/>
          </a:prstGeom>
        </p:spPr>
      </p:pic>
      <p:sp>
        <p:nvSpPr>
          <p:cNvPr id="2" name="TextBox 1">
            <a:extLst>
              <a:ext uri="{FF2B5EF4-FFF2-40B4-BE49-F238E27FC236}">
                <a16:creationId xmlns:a16="http://schemas.microsoft.com/office/drawing/2014/main" id="{499AE9E1-898A-4F5B-9CB6-43D8DC053E19}"/>
              </a:ext>
            </a:extLst>
          </p:cNvPr>
          <p:cNvSpPr txBox="1"/>
          <p:nvPr/>
        </p:nvSpPr>
        <p:spPr>
          <a:xfrm>
            <a:off x="1030512" y="1863969"/>
            <a:ext cx="10505959" cy="455939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600" b="1" i="0" dirty="0">
                <a:solidFill>
                  <a:schemeClr val="accent1"/>
                </a:solidFill>
                <a:effectLst/>
              </a:rPr>
              <a:t>Magnetism</a:t>
            </a:r>
            <a:r>
              <a:rPr lang="en-US" sz="2600" b="0" i="0" dirty="0">
                <a:solidFill>
                  <a:schemeClr val="tx1"/>
                </a:solidFill>
                <a:effectLst/>
              </a:rPr>
              <a:t>: A force that pushes or pulls certain materials.</a:t>
            </a:r>
          </a:p>
          <a:p>
            <a:pPr marL="457200" indent="-457200">
              <a:buFont typeface="Wingdings" panose="05000000000000000000" pitchFamily="2" charset="2"/>
              <a:buChar char="ü"/>
            </a:pPr>
            <a:r>
              <a:rPr lang="en-US" sz="2600" b="1" i="0" dirty="0">
                <a:solidFill>
                  <a:schemeClr val="accent1"/>
                </a:solidFill>
                <a:effectLst/>
              </a:rPr>
              <a:t>Magnetic Field</a:t>
            </a:r>
            <a:r>
              <a:rPr lang="en-US" sz="2600" b="0" i="0" dirty="0">
                <a:solidFill>
                  <a:schemeClr val="tx1"/>
                </a:solidFill>
                <a:effectLst/>
              </a:rPr>
              <a:t>: Invisible forces around a magnet, strongest at the poles</a:t>
            </a:r>
          </a:p>
          <a:p>
            <a:pPr marL="457200" indent="-457200">
              <a:lnSpc>
                <a:spcPct val="150000"/>
              </a:lnSpc>
              <a:buFont typeface="Wingdings" panose="05000000000000000000" pitchFamily="2" charset="2"/>
              <a:buChar char="ü"/>
            </a:pPr>
            <a:r>
              <a:rPr lang="en-US" sz="2600" b="1" dirty="0">
                <a:solidFill>
                  <a:schemeClr val="accent1"/>
                </a:solidFill>
              </a:rPr>
              <a:t>Poles</a:t>
            </a:r>
            <a:r>
              <a:rPr lang="en-US" sz="2600" dirty="0"/>
              <a:t>: Every magnet has North/South; opposites attract, likes repel</a:t>
            </a:r>
          </a:p>
          <a:p>
            <a:pPr marL="457200" indent="-457200">
              <a:lnSpc>
                <a:spcPct val="150000"/>
              </a:lnSpc>
              <a:buFont typeface="Wingdings" panose="05000000000000000000" pitchFamily="2" charset="2"/>
              <a:buChar char="ü"/>
            </a:pPr>
            <a:r>
              <a:rPr lang="en-US" sz="2600" b="1" i="0" dirty="0">
                <a:solidFill>
                  <a:schemeClr val="accent1"/>
                </a:solidFill>
                <a:effectLst/>
              </a:rPr>
              <a:t>Sources</a:t>
            </a:r>
            <a:r>
              <a:rPr lang="en-US" sz="2600" b="0" i="0" dirty="0">
                <a:solidFill>
                  <a:schemeClr val="tx1"/>
                </a:solidFill>
                <a:effectLst/>
              </a:rPr>
              <a:t>: Perman</a:t>
            </a:r>
            <a:r>
              <a:rPr lang="en-US" sz="2600" dirty="0"/>
              <a:t>ent magnets and electromagnets</a:t>
            </a:r>
          </a:p>
          <a:p>
            <a:pPr marL="457200" indent="-457200">
              <a:lnSpc>
                <a:spcPct val="150000"/>
              </a:lnSpc>
              <a:buFont typeface="Wingdings" panose="05000000000000000000" pitchFamily="2" charset="2"/>
              <a:buChar char="ü"/>
            </a:pPr>
            <a:r>
              <a:rPr lang="en-US" sz="2600" b="1" i="0" dirty="0">
                <a:solidFill>
                  <a:schemeClr val="accent1"/>
                </a:solidFill>
                <a:effectLst/>
              </a:rPr>
              <a:t>Applications</a:t>
            </a:r>
            <a:r>
              <a:rPr lang="en-US" sz="2600" b="0" i="0" dirty="0">
                <a:solidFill>
                  <a:schemeClr val="tx1"/>
                </a:solidFill>
                <a:effectLst/>
              </a:rPr>
              <a:t>: Motors, generators, locks, sensors, credit cards</a:t>
            </a:r>
          </a:p>
          <a:p>
            <a:endParaRPr lang="en-US" sz="2400" dirty="0"/>
          </a:p>
          <a:p>
            <a:r>
              <a:rPr lang="en-US" sz="2600" dirty="0"/>
              <a:t>Now that we understand magnetism, we’ll explore how adding electricity creates </a:t>
            </a:r>
            <a:r>
              <a:rPr lang="en-US" sz="2600" u="sng" dirty="0"/>
              <a:t>electro</a:t>
            </a:r>
            <a:r>
              <a:rPr lang="en-US" sz="2600" dirty="0"/>
              <a:t>magnetism.</a:t>
            </a:r>
            <a:endParaRPr lang="en-US" sz="2600" b="0" i="0" dirty="0">
              <a:solidFill>
                <a:schemeClr val="tx1"/>
              </a:solidFill>
              <a:effectLst/>
            </a:endParaRPr>
          </a:p>
          <a:p>
            <a:pPr>
              <a:lnSpc>
                <a:spcPct val="150000"/>
              </a:lnSpc>
            </a:pPr>
            <a:endParaRPr lang="en-US" sz="2400" dirty="0"/>
          </a:p>
        </p:txBody>
      </p:sp>
    </p:spTree>
    <p:custDataLst>
      <p:tags r:id="rId1"/>
    </p:custDataLst>
    <p:extLst>
      <p:ext uri="{BB962C8B-B14F-4D97-AF65-F5344CB8AC3E}">
        <p14:creationId xmlns:p14="http://schemas.microsoft.com/office/powerpoint/2010/main" val="33306811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7042082-EAB6-EB42-81BB-592C8C513958}"/>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581E32AA-19FD-D224-970B-31E8508A269E}"/>
              </a:ext>
            </a:extLst>
          </p:cNvPr>
          <p:cNvSpPr>
            <a:spLocks noGrp="1"/>
          </p:cNvSpPr>
          <p:nvPr>
            <p:ph type="title"/>
          </p:nvPr>
        </p:nvSpPr>
        <p:spPr>
          <a:xfrm>
            <a:off x="1616074" y="1812338"/>
            <a:ext cx="4860979" cy="1388062"/>
          </a:xfrm>
        </p:spPr>
        <p:txBody>
          <a:bodyPr/>
          <a:lstStyle/>
          <a:p>
            <a:r>
              <a:rPr lang="en-US" dirty="0"/>
              <a:t>5.2 – Electromagnetism</a:t>
            </a:r>
          </a:p>
        </p:txBody>
      </p:sp>
      <p:sp>
        <p:nvSpPr>
          <p:cNvPr id="5" name="Text Placeholder 4">
            <a:extLst>
              <a:ext uri="{FF2B5EF4-FFF2-40B4-BE49-F238E27FC236}">
                <a16:creationId xmlns:a16="http://schemas.microsoft.com/office/drawing/2014/main" id="{D1DF9B6C-FD54-C587-2B6B-5891526455CA}"/>
              </a:ext>
            </a:extLst>
          </p:cNvPr>
          <p:cNvSpPr>
            <a:spLocks noGrp="1"/>
          </p:cNvSpPr>
          <p:nvPr>
            <p:ph type="body" sz="quarter" idx="10"/>
          </p:nvPr>
        </p:nvSpPr>
        <p:spPr/>
        <p:txBody>
          <a:bodyPr/>
          <a:lstStyle/>
          <a:p>
            <a:pPr marL="0" indent="0">
              <a:buNone/>
            </a:pPr>
            <a:r>
              <a:rPr lang="en-US" dirty="0"/>
              <a:t>We’ve talked about permanent magnets. In most transit systems, we use electromagnets which are magnets that come alive only when electricity flows.</a:t>
            </a:r>
          </a:p>
          <a:p>
            <a:pPr marL="0" indent="0">
              <a:buNone/>
            </a:pPr>
            <a:endParaRPr lang="en-US" dirty="0"/>
          </a:p>
        </p:txBody>
      </p:sp>
      <p:pic>
        <p:nvPicPr>
          <p:cNvPr id="7" name="Picture Placeholder 35">
            <a:extLst>
              <a:ext uri="{FF2B5EF4-FFF2-40B4-BE49-F238E27FC236}">
                <a16:creationId xmlns:a16="http://schemas.microsoft.com/office/drawing/2014/main" id="{C64B95E2-FBE4-9CD2-D3FF-67EF8DB8F8DF}"/>
              </a:ext>
            </a:extLst>
          </p:cNvPr>
          <p:cNvPicPr>
            <a:picLocks noChangeAspect="1"/>
          </p:cNvPicPr>
          <p:nvPr/>
        </p:nvPicPr>
        <p:blipFill>
          <a:blip r:embed="rId4">
            <a:extLst>
              <a:ext uri="{28A0092B-C50C-407E-A947-70E740481C1C}">
                <a14:useLocalDpi xmlns:a14="http://schemas.microsoft.com/office/drawing/2010/main" val="0"/>
              </a:ext>
            </a:extLst>
          </a:blip>
          <a:srcRect l="26367" r="26367"/>
          <a:stretch/>
        </p:blipFill>
        <p:spPr>
          <a:xfrm>
            <a:off x="7331021" y="0"/>
            <a:ext cx="4860925" cy="6858000"/>
          </a:xfrm>
          <a:prstGeom prst="rect">
            <a:avLst/>
          </a:prstGeom>
          <a:solidFill>
            <a:schemeClr val="bg2"/>
          </a:solidFill>
        </p:spPr>
      </p:pic>
    </p:spTree>
    <p:custDataLst>
      <p:tags r:id="rId1"/>
    </p:custDataLst>
    <p:extLst>
      <p:ext uri="{BB962C8B-B14F-4D97-AF65-F5344CB8AC3E}">
        <p14:creationId xmlns:p14="http://schemas.microsoft.com/office/powerpoint/2010/main" val="30144168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8C1A4-5DEF-476D-2D5E-4318AE567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5B73-D647-D5CD-E8CE-A37FFAA437BF}"/>
              </a:ext>
            </a:extLst>
          </p:cNvPr>
          <p:cNvSpPr>
            <a:spLocks noGrp="1"/>
          </p:cNvSpPr>
          <p:nvPr>
            <p:ph type="title"/>
          </p:nvPr>
        </p:nvSpPr>
        <p:spPr>
          <a:xfrm>
            <a:off x="971550" y="646396"/>
            <a:ext cx="10385298" cy="664797"/>
          </a:xfrm>
        </p:spPr>
        <p:txBody>
          <a:bodyPr/>
          <a:lstStyle/>
          <a:p>
            <a:r>
              <a:rPr lang="en-US" dirty="0"/>
              <a:t>Pacing Guide </a:t>
            </a:r>
          </a:p>
        </p:txBody>
      </p:sp>
      <p:sp>
        <p:nvSpPr>
          <p:cNvPr id="5" name="Content Placeholder 4">
            <a:extLst>
              <a:ext uri="{FF2B5EF4-FFF2-40B4-BE49-F238E27FC236}">
                <a16:creationId xmlns:a16="http://schemas.microsoft.com/office/drawing/2014/main" id="{5C93E851-F823-5FB1-01E1-1F997CA034ED}"/>
              </a:ext>
            </a:extLst>
          </p:cNvPr>
          <p:cNvSpPr>
            <a:spLocks noGrp="1"/>
          </p:cNvSpPr>
          <p:nvPr>
            <p:ph idx="1"/>
          </p:nvPr>
        </p:nvSpPr>
        <p:spPr>
          <a:xfrm>
            <a:off x="968502" y="1553030"/>
            <a:ext cx="10385298" cy="4757280"/>
          </a:xfrm>
        </p:spPr>
        <p:txBody>
          <a:bodyPr/>
          <a:lstStyle/>
          <a:p>
            <a:r>
              <a:rPr lang="en-US" i="1" dirty="0">
                <a:solidFill>
                  <a:schemeClr val="accent1"/>
                </a:solidFill>
              </a:rPr>
              <a:t>Times have been rounded to the nearest .25 hours. </a:t>
            </a:r>
          </a:p>
          <a:p>
            <a:endParaRPr lang="en-US" sz="1200" i="1" dirty="0">
              <a:solidFill>
                <a:schemeClr val="accent1"/>
              </a:solidFill>
            </a:endParaRPr>
          </a:p>
          <a:p>
            <a:r>
              <a:rPr lang="en-US" sz="2800" b="1" i="1" dirty="0"/>
              <a:t>Total Time: 3.25 Hours </a:t>
            </a:r>
          </a:p>
          <a:p>
            <a:pPr marL="914400" lvl="1" indent="-457200">
              <a:buFont typeface="Arial" panose="020B0604020202020204" pitchFamily="34" charset="0"/>
              <a:buChar char="•"/>
            </a:pPr>
            <a:r>
              <a:rPr lang="en-US" sz="2800" dirty="0"/>
              <a:t>(.25 Hrs.) – Welcome and Warm Up </a:t>
            </a:r>
          </a:p>
          <a:p>
            <a:pPr marL="914400" lvl="1" indent="-457200">
              <a:buFont typeface="Arial" panose="020B0604020202020204" pitchFamily="34" charset="0"/>
              <a:buChar char="•"/>
            </a:pPr>
            <a:r>
              <a:rPr lang="en-US" sz="2800" dirty="0"/>
              <a:t>(1 Hr.) – 5.1 Magnetism </a:t>
            </a:r>
          </a:p>
          <a:p>
            <a:pPr marL="914400" lvl="1" indent="-457200">
              <a:buFont typeface="Arial" panose="020B0604020202020204" pitchFamily="34" charset="0"/>
              <a:buChar char="•"/>
            </a:pPr>
            <a:r>
              <a:rPr lang="en-US" sz="2800" dirty="0"/>
              <a:t>(1.5 Hrs.) – 5.2 Electromagnetism</a:t>
            </a:r>
          </a:p>
          <a:p>
            <a:pPr marL="914400" lvl="1" indent="-457200">
              <a:buFont typeface="Arial" panose="020B0604020202020204" pitchFamily="34" charset="0"/>
              <a:buChar char="•"/>
            </a:pPr>
            <a:r>
              <a:rPr lang="en-US" sz="2800" dirty="0"/>
              <a:t>(.5 Hrs.) – 5.3 How Magnetism Creates Electricity</a:t>
            </a:r>
          </a:p>
          <a:p>
            <a:pPr marL="914400" lvl="1" indent="-457200">
              <a:buFont typeface="Arial" panose="020B0604020202020204" pitchFamily="34" charset="0"/>
              <a:buChar char="•"/>
            </a:pPr>
            <a:r>
              <a:rPr lang="en-US" sz="2800" dirty="0"/>
              <a:t>(.5 Hrs.) – Quiz and Wrap Up </a:t>
            </a:r>
          </a:p>
          <a:p>
            <a:endParaRPr lang="en-US" dirty="0"/>
          </a:p>
        </p:txBody>
      </p:sp>
    </p:spTree>
    <p:custDataLst>
      <p:tags r:id="rId1"/>
    </p:custDataLst>
    <p:extLst>
      <p:ext uri="{BB962C8B-B14F-4D97-AF65-F5344CB8AC3E}">
        <p14:creationId xmlns:p14="http://schemas.microsoft.com/office/powerpoint/2010/main" val="289830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2AC7AF0-EF20-319F-2D0B-E2C225DBC099}"/>
              </a:ext>
            </a:extLst>
          </p:cNvPr>
          <p:cNvSpPr>
            <a:spLocks noGrp="1"/>
          </p:cNvSpPr>
          <p:nvPr>
            <p:ph type="title"/>
          </p:nvPr>
        </p:nvSpPr>
        <p:spPr>
          <a:xfrm>
            <a:off x="841248" y="646396"/>
            <a:ext cx="10379202" cy="664797"/>
          </a:xfrm>
        </p:spPr>
        <p:txBody>
          <a:bodyPr/>
          <a:lstStyle/>
          <a:p>
            <a:r>
              <a:rPr lang="en-US" dirty="0"/>
              <a:t>Introduction to Electromagnetism </a:t>
            </a:r>
          </a:p>
        </p:txBody>
      </p:sp>
      <p:sp>
        <p:nvSpPr>
          <p:cNvPr id="12" name="Content Placeholder 11">
            <a:extLst>
              <a:ext uri="{FF2B5EF4-FFF2-40B4-BE49-F238E27FC236}">
                <a16:creationId xmlns:a16="http://schemas.microsoft.com/office/drawing/2014/main" id="{AB2B38D1-FF5D-8DEE-E47F-73A31C045ED9}"/>
              </a:ext>
            </a:extLst>
          </p:cNvPr>
          <p:cNvSpPr>
            <a:spLocks noGrp="1"/>
          </p:cNvSpPr>
          <p:nvPr>
            <p:ph idx="1"/>
          </p:nvPr>
        </p:nvSpPr>
        <p:spPr>
          <a:xfrm>
            <a:off x="841248" y="1715980"/>
            <a:ext cx="5257801" cy="4495624"/>
          </a:xfrm>
        </p:spPr>
        <p:txBody>
          <a:bodyPr>
            <a:normAutofit/>
          </a:bodyPr>
          <a:lstStyle/>
          <a:p>
            <a:pPr marL="457200" indent="-457200">
              <a:buFont typeface="Arial" panose="020B0604020202020204" pitchFamily="34" charset="0"/>
              <a:buChar char="•"/>
            </a:pPr>
            <a:r>
              <a:rPr lang="en-US" dirty="0"/>
              <a:t>Happens when electricity and magnetism work together to affect charged particles</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dirty="0"/>
              <a:t>When electricity moves through a wire, it creates a magnetic field around it. </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dirty="0"/>
              <a:t>Used where electric current makes things move (motors, relays, etc.)</a:t>
            </a:r>
          </a:p>
          <a:p>
            <a:pPr marL="457200" indent="-457200">
              <a:buFont typeface="Arial" panose="020B0604020202020204" pitchFamily="34" charset="0"/>
              <a:buChar char="•"/>
            </a:pPr>
            <a:endParaRPr lang="en-US" dirty="0"/>
          </a:p>
          <a:p>
            <a:endParaRPr lang="en-US" dirty="0"/>
          </a:p>
        </p:txBody>
      </p:sp>
      <p:pic>
        <p:nvPicPr>
          <p:cNvPr id="15" name="electromag graphic ">
            <a:hlinkClick r:id="" action="ppaction://media"/>
            <a:extLst>
              <a:ext uri="{FF2B5EF4-FFF2-40B4-BE49-F238E27FC236}">
                <a16:creationId xmlns:a16="http://schemas.microsoft.com/office/drawing/2014/main" id="{D40D759B-A064-7EFA-6723-A6C0473B494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430297" y="1715980"/>
            <a:ext cx="5114002" cy="437267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3364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Monitor with solid fill">
            <a:extLst>
              <a:ext uri="{FF2B5EF4-FFF2-40B4-BE49-F238E27FC236}">
                <a16:creationId xmlns:a16="http://schemas.microsoft.com/office/drawing/2014/main" id="{685EF052-5966-1122-B755-316A6A26173A}"/>
              </a:ext>
            </a:extLst>
          </p:cNvPr>
          <p:cNvPicPr>
            <a:picLocks noChangeAspect="1"/>
          </p:cNvPicPr>
          <p:nvPr/>
        </p:nvPicPr>
        <p:blipFill>
          <a:blip>
            <a:extLst>
              <a:ext uri="{96DAC541-7B7A-43D3-8B79-37D633B846F1}">
                <asvg:svgBlip xmlns:asvg="http://schemas.microsoft.com/office/drawing/2016/SVG/main" r:embed="rId4"/>
              </a:ext>
            </a:extLst>
          </a:blip>
          <a:srcRect l="6685" t="8186" r="5879" b="14421"/>
          <a:stretch>
            <a:fillRect/>
          </a:stretch>
        </p:blipFill>
        <p:spPr>
          <a:xfrm>
            <a:off x="3163823" y="2048378"/>
            <a:ext cx="5745707" cy="4674358"/>
          </a:xfrm>
          <a:prstGeom prst="rect">
            <a:avLst/>
          </a:prstGeom>
        </p:spPr>
      </p:pic>
      <p:sp>
        <p:nvSpPr>
          <p:cNvPr id="4" name="Title 3">
            <a:extLst>
              <a:ext uri="{FF2B5EF4-FFF2-40B4-BE49-F238E27FC236}">
                <a16:creationId xmlns:a16="http://schemas.microsoft.com/office/drawing/2014/main" id="{DAF529DC-1404-33BA-A9F1-5B8856A1A0DA}"/>
              </a:ext>
            </a:extLst>
          </p:cNvPr>
          <p:cNvSpPr>
            <a:spLocks noGrp="1"/>
          </p:cNvSpPr>
          <p:nvPr>
            <p:ph type="title"/>
          </p:nvPr>
        </p:nvSpPr>
        <p:spPr/>
        <p:txBody>
          <a:bodyPr/>
          <a:lstStyle/>
          <a:p>
            <a:pPr algn="ctr"/>
            <a:r>
              <a:rPr lang="en-US" dirty="0"/>
              <a:t>Electromagnetism in Action </a:t>
            </a:r>
          </a:p>
        </p:txBody>
      </p:sp>
      <p:pic>
        <p:nvPicPr>
          <p:cNvPr id="8" name="Graphic 30" descr="Flim icon indicating the slide has a VIDEO.">
            <a:extLst>
              <a:ext uri="{FF2B5EF4-FFF2-40B4-BE49-F238E27FC236}">
                <a16:creationId xmlns:a16="http://schemas.microsoft.com/office/drawing/2014/main" id="{6BBA4192-7D0D-A952-8C78-E44CB8A305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19232" y="448580"/>
            <a:ext cx="731520" cy="731520"/>
          </a:xfrm>
          <a:prstGeom prst="rect">
            <a:avLst/>
          </a:prstGeom>
        </p:spPr>
      </p:pic>
      <p:pic>
        <p:nvPicPr>
          <p:cNvPr id="10" name="Picture 9">
            <a:hlinkClick r:id="rId6"/>
            <a:extLst>
              <a:ext uri="{FF2B5EF4-FFF2-40B4-BE49-F238E27FC236}">
                <a16:creationId xmlns:a16="http://schemas.microsoft.com/office/drawing/2014/main" id="{C825351C-ADF7-CE01-55B4-2E6A98F89414}"/>
              </a:ext>
            </a:extLst>
          </p:cNvPr>
          <p:cNvPicPr>
            <a:picLocks noChangeAspect="1"/>
          </p:cNvPicPr>
          <p:nvPr/>
        </p:nvPicPr>
        <p:blipFill>
          <a:blip r:embed="rId7"/>
          <a:srcRect t="14074" b="3393"/>
          <a:stretch>
            <a:fillRect/>
          </a:stretch>
        </p:blipFill>
        <p:spPr>
          <a:xfrm>
            <a:off x="3689260" y="2799212"/>
            <a:ext cx="4667535" cy="2782723"/>
          </a:xfrm>
          <a:prstGeom prst="rect">
            <a:avLst/>
          </a:prstGeom>
          <a:ln>
            <a:noFill/>
          </a:ln>
          <a:effectLst>
            <a:outerShdw blurRad="50800" dist="38100" dir="2700000" algn="tl" rotWithShape="0">
              <a:prstClr val="black">
                <a:alpha val="40000"/>
              </a:prstClr>
            </a:outerShdw>
          </a:effectLst>
        </p:spPr>
      </p:pic>
      <p:sp>
        <p:nvSpPr>
          <p:cNvPr id="11" name="Content Placeholder 11">
            <a:extLst>
              <a:ext uri="{FF2B5EF4-FFF2-40B4-BE49-F238E27FC236}">
                <a16:creationId xmlns:a16="http://schemas.microsoft.com/office/drawing/2014/main" id="{1B744F86-2883-014A-38F7-D470814EAF3C}"/>
              </a:ext>
            </a:extLst>
          </p:cNvPr>
          <p:cNvSpPr>
            <a:spLocks noGrp="1"/>
          </p:cNvSpPr>
          <p:nvPr>
            <p:ph idx="1"/>
          </p:nvPr>
        </p:nvSpPr>
        <p:spPr>
          <a:xfrm>
            <a:off x="841248" y="1715981"/>
            <a:ext cx="10390859" cy="481310"/>
          </a:xfrm>
        </p:spPr>
        <p:txBody>
          <a:bodyPr>
            <a:normAutofit/>
          </a:bodyPr>
          <a:lstStyle/>
          <a:p>
            <a:pPr algn="ctr"/>
            <a:r>
              <a:rPr lang="en-US" sz="3200" i="1" dirty="0"/>
              <a:t>Click the image to view the video. </a:t>
            </a:r>
          </a:p>
          <a:p>
            <a:pPr marL="457200" indent="-457200" algn="ctr">
              <a:buFont typeface="Arial" panose="020B0604020202020204" pitchFamily="34" charset="0"/>
              <a:buChar char="•"/>
            </a:pPr>
            <a:endParaRPr lang="en-US" dirty="0"/>
          </a:p>
          <a:p>
            <a:endParaRPr lang="en-US" dirty="0"/>
          </a:p>
        </p:txBody>
      </p:sp>
    </p:spTree>
    <p:custDataLst>
      <p:tags r:id="rId1"/>
    </p:custDataLst>
    <p:extLst>
      <p:ext uri="{BB962C8B-B14F-4D97-AF65-F5344CB8AC3E}">
        <p14:creationId xmlns:p14="http://schemas.microsoft.com/office/powerpoint/2010/main" val="9040203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E2F2C-6DFE-5878-BE0C-39D357A2D9C1}"/>
              </a:ext>
            </a:extLst>
          </p:cNvPr>
          <p:cNvSpPr>
            <a:spLocks noGrp="1"/>
          </p:cNvSpPr>
          <p:nvPr>
            <p:ph type="title"/>
          </p:nvPr>
        </p:nvSpPr>
        <p:spPr>
          <a:xfrm>
            <a:off x="830579" y="212135"/>
            <a:ext cx="10523219" cy="523195"/>
          </a:xfrm>
        </p:spPr>
        <p:txBody>
          <a:bodyPr/>
          <a:lstStyle/>
          <a:p>
            <a:r>
              <a:rPr lang="en-US" dirty="0"/>
              <a:t>Activity: Build an Electromagnet </a:t>
            </a:r>
          </a:p>
        </p:txBody>
      </p:sp>
      <p:sp>
        <p:nvSpPr>
          <p:cNvPr id="5" name="Content Placeholder 4">
            <a:extLst>
              <a:ext uri="{FF2B5EF4-FFF2-40B4-BE49-F238E27FC236}">
                <a16:creationId xmlns:a16="http://schemas.microsoft.com/office/drawing/2014/main" id="{BDF700E1-6F96-438F-2896-1D0366E87CFB}"/>
              </a:ext>
            </a:extLst>
          </p:cNvPr>
          <p:cNvSpPr>
            <a:spLocks noGrp="1"/>
          </p:cNvSpPr>
          <p:nvPr>
            <p:ph idx="1"/>
          </p:nvPr>
        </p:nvSpPr>
        <p:spPr>
          <a:xfrm>
            <a:off x="838199" y="1381991"/>
            <a:ext cx="6648451" cy="4835929"/>
          </a:xfrm>
        </p:spPr>
        <p:txBody>
          <a:bodyPr>
            <a:normAutofit lnSpcReduction="10000"/>
          </a:bodyPr>
          <a:lstStyle/>
          <a:p>
            <a:r>
              <a:rPr lang="en-US" b="1" dirty="0"/>
              <a:t>Objective</a:t>
            </a:r>
            <a:r>
              <a:rPr lang="en-US" dirty="0"/>
              <a:t>: Create an electromagnet and analyze impact of adding more copper loops and a fresh battery. </a:t>
            </a:r>
          </a:p>
          <a:p>
            <a:endParaRPr lang="en-US" dirty="0"/>
          </a:p>
          <a:p>
            <a:r>
              <a:rPr lang="en-US" b="1" dirty="0"/>
              <a:t>Materials</a:t>
            </a:r>
            <a:r>
              <a:rPr lang="en-US" dirty="0"/>
              <a:t> (per group): </a:t>
            </a:r>
          </a:p>
          <a:p>
            <a:pPr marL="457200" indent="-457200">
              <a:buFont typeface="Arial" panose="020B0604020202020204" pitchFamily="34" charset="0"/>
              <a:buChar char="•"/>
            </a:pPr>
            <a:r>
              <a:rPr lang="en-US" dirty="0"/>
              <a:t>1 large iron nail (about 3 inches long)</a:t>
            </a:r>
          </a:p>
          <a:p>
            <a:pPr marL="457200" indent="-457200">
              <a:buFont typeface="Arial" panose="020B0604020202020204" pitchFamily="34" charset="0"/>
              <a:buChar char="•"/>
            </a:pPr>
            <a:r>
              <a:rPr lang="en-US" dirty="0"/>
              <a:t>2 feet of insulated copper wire (22–24 gauge)</a:t>
            </a:r>
          </a:p>
          <a:p>
            <a:pPr marL="457200" indent="-457200">
              <a:buFont typeface="Arial" panose="020B0604020202020204" pitchFamily="34" charset="0"/>
              <a:buChar char="•"/>
            </a:pPr>
            <a:r>
              <a:rPr lang="en-US" dirty="0"/>
              <a:t>1 D-cell battery </a:t>
            </a:r>
          </a:p>
          <a:p>
            <a:pPr marL="457200" indent="-457200">
              <a:buFont typeface="Arial" panose="020B0604020202020204" pitchFamily="34" charset="0"/>
              <a:buChar char="•"/>
            </a:pPr>
            <a:r>
              <a:rPr lang="en-US" dirty="0"/>
              <a:t>Small paper clips or metal tacks</a:t>
            </a:r>
          </a:p>
          <a:p>
            <a:pPr marL="457200" indent="-457200">
              <a:buFont typeface="Arial" panose="020B0604020202020204" pitchFamily="34" charset="0"/>
              <a:buChar char="•"/>
            </a:pPr>
            <a:r>
              <a:rPr lang="en-US" dirty="0"/>
              <a:t>Electrical tape (optional)</a:t>
            </a:r>
          </a:p>
          <a:p>
            <a:endParaRPr lang="en-US" dirty="0"/>
          </a:p>
          <a:p>
            <a:endParaRPr lang="en-US" dirty="0"/>
          </a:p>
        </p:txBody>
      </p:sp>
      <p:pic>
        <p:nvPicPr>
          <p:cNvPr id="9" name="Picture 8">
            <a:extLst>
              <a:ext uri="{FF2B5EF4-FFF2-40B4-BE49-F238E27FC236}">
                <a16:creationId xmlns:a16="http://schemas.microsoft.com/office/drawing/2014/main" id="{24AF4150-9260-8E61-69FD-E92F7C9BE5FC}"/>
              </a:ext>
            </a:extLst>
          </p:cNvPr>
          <p:cNvPicPr>
            <a:picLocks noChangeAspect="1"/>
          </p:cNvPicPr>
          <p:nvPr/>
        </p:nvPicPr>
        <p:blipFill>
          <a:blip r:embed="rId4"/>
          <a:stretch>
            <a:fillRect/>
          </a:stretch>
        </p:blipFill>
        <p:spPr>
          <a:xfrm>
            <a:off x="7810144" y="1381990"/>
            <a:ext cx="3543654" cy="459971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 name="Picture 9" descr="Running man icon indicating the slide has an ACTIVITY.">
            <a:extLst>
              <a:ext uri="{FF2B5EF4-FFF2-40B4-BE49-F238E27FC236}">
                <a16:creationId xmlns:a16="http://schemas.microsoft.com/office/drawing/2014/main" id="{55A5AC2B-1FDA-57B2-A0BB-85946CC2F2E5}"/>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0629901" y="100828"/>
            <a:ext cx="731520" cy="756422"/>
          </a:xfrm>
          <a:prstGeom prst="rect">
            <a:avLst/>
          </a:prstGeom>
        </p:spPr>
      </p:pic>
    </p:spTree>
    <p:custDataLst>
      <p:tags r:id="rId1"/>
    </p:custDataLst>
    <p:extLst>
      <p:ext uri="{BB962C8B-B14F-4D97-AF65-F5344CB8AC3E}">
        <p14:creationId xmlns:p14="http://schemas.microsoft.com/office/powerpoint/2010/main" val="42249241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A65C54-2994-BA93-1C55-9EF1DABE80C5}"/>
              </a:ext>
            </a:extLst>
          </p:cNvPr>
          <p:cNvSpPr>
            <a:spLocks noGrp="1"/>
          </p:cNvSpPr>
          <p:nvPr>
            <p:ph type="title"/>
          </p:nvPr>
        </p:nvSpPr>
        <p:spPr/>
        <p:txBody>
          <a:bodyPr/>
          <a:lstStyle/>
          <a:p>
            <a:r>
              <a:rPr lang="en-US" dirty="0"/>
              <a:t>Review: What Makes an Electromagnet Stronger?</a:t>
            </a:r>
          </a:p>
        </p:txBody>
      </p:sp>
      <p:pic>
        <p:nvPicPr>
          <p:cNvPr id="6" name="Picture 5">
            <a:extLst>
              <a:ext uri="{FF2B5EF4-FFF2-40B4-BE49-F238E27FC236}">
                <a16:creationId xmlns:a16="http://schemas.microsoft.com/office/drawing/2014/main" id="{51894B5D-F10C-9859-2A1A-774EF4369A94}"/>
              </a:ext>
            </a:extLst>
          </p:cNvPr>
          <p:cNvPicPr>
            <a:picLocks noChangeAspect="1"/>
          </p:cNvPicPr>
          <p:nvPr/>
        </p:nvPicPr>
        <p:blipFill>
          <a:blip r:embed="rId4"/>
          <a:stretch>
            <a:fillRect/>
          </a:stretch>
        </p:blipFill>
        <p:spPr>
          <a:xfrm>
            <a:off x="3663103" y="2251623"/>
            <a:ext cx="2988853" cy="3547322"/>
          </a:xfrm>
          <a:prstGeom prst="rect">
            <a:avLst/>
          </a:prstGeom>
        </p:spPr>
      </p:pic>
      <p:grpSp>
        <p:nvGrpSpPr>
          <p:cNvPr id="22" name="Group 21">
            <a:extLst>
              <a:ext uri="{FF2B5EF4-FFF2-40B4-BE49-F238E27FC236}">
                <a16:creationId xmlns:a16="http://schemas.microsoft.com/office/drawing/2014/main" id="{B5ED59F2-C65A-2E7E-426E-F58193F6DCF2}"/>
              </a:ext>
            </a:extLst>
          </p:cNvPr>
          <p:cNvGrpSpPr/>
          <p:nvPr/>
        </p:nvGrpSpPr>
        <p:grpSpPr>
          <a:xfrm>
            <a:off x="6096000" y="1530190"/>
            <a:ext cx="5283721" cy="1083771"/>
            <a:chOff x="6337108" y="1421823"/>
            <a:chExt cx="5283721" cy="1083771"/>
          </a:xfrm>
        </p:grpSpPr>
        <p:sp>
          <p:nvSpPr>
            <p:cNvPr id="12" name="TextBox 11">
              <a:extLst>
                <a:ext uri="{FF2B5EF4-FFF2-40B4-BE49-F238E27FC236}">
                  <a16:creationId xmlns:a16="http://schemas.microsoft.com/office/drawing/2014/main" id="{F8C6D93B-1BD8-3453-468C-46DB45BA90E3}"/>
                </a:ext>
              </a:extLst>
            </p:cNvPr>
            <p:cNvSpPr txBox="1"/>
            <p:nvPr/>
          </p:nvSpPr>
          <p:spPr>
            <a:xfrm>
              <a:off x="7614825" y="1643820"/>
              <a:ext cx="4006004" cy="861774"/>
            </a:xfrm>
            <a:prstGeom prst="rect">
              <a:avLst/>
            </a:prstGeom>
            <a:noFill/>
          </p:spPr>
          <p:txBody>
            <a:bodyPr wrap="square">
              <a:spAutoFit/>
            </a:bodyPr>
            <a:lstStyle/>
            <a:p>
              <a:r>
                <a:rPr lang="en-US" sz="2500" b="1" dirty="0"/>
                <a:t>Iron core </a:t>
              </a:r>
              <a:r>
                <a:rPr lang="en-US" sz="2500" dirty="0"/>
                <a:t>material amplifies the magnetic field</a:t>
              </a:r>
            </a:p>
          </p:txBody>
        </p:sp>
        <p:pic>
          <p:nvPicPr>
            <p:cNvPr id="16" name="Picture 15">
              <a:extLst>
                <a:ext uri="{FF2B5EF4-FFF2-40B4-BE49-F238E27FC236}">
                  <a16:creationId xmlns:a16="http://schemas.microsoft.com/office/drawing/2014/main" id="{3B1B6B96-EF12-0999-A4DA-60BF966F636E}"/>
                </a:ext>
              </a:extLst>
            </p:cNvPr>
            <p:cNvPicPr>
              <a:picLocks noChangeAspect="1"/>
            </p:cNvPicPr>
            <p:nvPr/>
          </p:nvPicPr>
          <p:blipFill>
            <a:blip r:embed="rId5">
              <a:extLst>
                <a:ext uri="{28A0092B-C50C-407E-A947-70E740481C1C}">
                  <a14:useLocalDpi xmlns:a14="http://schemas.microsoft.com/office/drawing/2010/main" val="0"/>
                </a:ext>
              </a:extLst>
            </a:blip>
            <a:srcRect l="12814" t="22355" r="17284" b="35128"/>
            <a:stretch>
              <a:fillRect/>
            </a:stretch>
          </p:blipFill>
          <p:spPr>
            <a:xfrm rot="20831970" flipH="1">
              <a:off x="6337108" y="1421823"/>
              <a:ext cx="1283503" cy="585499"/>
            </a:xfrm>
            <a:prstGeom prst="rect">
              <a:avLst/>
            </a:prstGeom>
          </p:spPr>
        </p:pic>
      </p:grpSp>
      <p:grpSp>
        <p:nvGrpSpPr>
          <p:cNvPr id="21" name="Group 20">
            <a:extLst>
              <a:ext uri="{FF2B5EF4-FFF2-40B4-BE49-F238E27FC236}">
                <a16:creationId xmlns:a16="http://schemas.microsoft.com/office/drawing/2014/main" id="{EDCF7DFB-D778-17EC-0E53-C11F8E7810DD}"/>
              </a:ext>
            </a:extLst>
          </p:cNvPr>
          <p:cNvGrpSpPr/>
          <p:nvPr/>
        </p:nvGrpSpPr>
        <p:grpSpPr>
          <a:xfrm>
            <a:off x="976149" y="2074707"/>
            <a:ext cx="2988853" cy="2574222"/>
            <a:chOff x="674250" y="1978728"/>
            <a:chExt cx="2988853" cy="2574222"/>
          </a:xfrm>
        </p:grpSpPr>
        <p:sp>
          <p:nvSpPr>
            <p:cNvPr id="8" name="TextBox 7">
              <a:extLst>
                <a:ext uri="{FF2B5EF4-FFF2-40B4-BE49-F238E27FC236}">
                  <a16:creationId xmlns:a16="http://schemas.microsoft.com/office/drawing/2014/main" id="{9EA1AAB2-ED57-A042-7511-6C160CE73D33}"/>
                </a:ext>
              </a:extLst>
            </p:cNvPr>
            <p:cNvSpPr txBox="1"/>
            <p:nvPr/>
          </p:nvSpPr>
          <p:spPr>
            <a:xfrm>
              <a:off x="674250" y="2484236"/>
              <a:ext cx="2988853" cy="2068714"/>
            </a:xfrm>
            <a:prstGeom prst="rect">
              <a:avLst/>
            </a:prstGeom>
            <a:noFill/>
          </p:spPr>
          <p:txBody>
            <a:bodyPr wrap="square">
              <a:spAutoFit/>
            </a:bodyPr>
            <a:lstStyle/>
            <a:p>
              <a:r>
                <a:rPr lang="en-US" sz="2500" b="1" dirty="0"/>
                <a:t>More current </a:t>
              </a:r>
              <a:r>
                <a:rPr lang="en-US" sz="2500" dirty="0"/>
                <a:t>(voltage/power source) creates a stronger magnetic field</a:t>
              </a:r>
            </a:p>
          </p:txBody>
        </p:sp>
        <p:pic>
          <p:nvPicPr>
            <p:cNvPr id="17" name="Picture 16">
              <a:extLst>
                <a:ext uri="{FF2B5EF4-FFF2-40B4-BE49-F238E27FC236}">
                  <a16:creationId xmlns:a16="http://schemas.microsoft.com/office/drawing/2014/main" id="{3344AC3F-C624-4AB6-53C6-2FA4E43E59AF}"/>
                </a:ext>
              </a:extLst>
            </p:cNvPr>
            <p:cNvPicPr>
              <a:picLocks noChangeAspect="1"/>
            </p:cNvPicPr>
            <p:nvPr/>
          </p:nvPicPr>
          <p:blipFill>
            <a:blip r:embed="rId5">
              <a:extLst>
                <a:ext uri="{28A0092B-C50C-407E-A947-70E740481C1C}">
                  <a14:useLocalDpi xmlns:a14="http://schemas.microsoft.com/office/drawing/2010/main" val="0"/>
                </a:ext>
              </a:extLst>
            </a:blip>
            <a:srcRect l="12814" t="22355" r="17284" b="35128"/>
            <a:stretch>
              <a:fillRect/>
            </a:stretch>
          </p:blipFill>
          <p:spPr>
            <a:xfrm rot="12034698" flipH="1" flipV="1">
              <a:off x="2039245" y="1978728"/>
              <a:ext cx="1382829" cy="545790"/>
            </a:xfrm>
            <a:prstGeom prst="rect">
              <a:avLst/>
            </a:prstGeom>
          </p:spPr>
        </p:pic>
      </p:grpSp>
      <p:grpSp>
        <p:nvGrpSpPr>
          <p:cNvPr id="24" name="Group 23">
            <a:extLst>
              <a:ext uri="{FF2B5EF4-FFF2-40B4-BE49-F238E27FC236}">
                <a16:creationId xmlns:a16="http://schemas.microsoft.com/office/drawing/2014/main" id="{0E7C7161-EF0A-702E-0E9F-1E4289197093}"/>
              </a:ext>
            </a:extLst>
          </p:cNvPr>
          <p:cNvGrpSpPr/>
          <p:nvPr/>
        </p:nvGrpSpPr>
        <p:grpSpPr>
          <a:xfrm>
            <a:off x="6302514" y="4441972"/>
            <a:ext cx="4171661" cy="1246495"/>
            <a:chOff x="6538489" y="4476750"/>
            <a:chExt cx="4171661" cy="1246495"/>
          </a:xfrm>
        </p:grpSpPr>
        <p:sp>
          <p:nvSpPr>
            <p:cNvPr id="11" name="TextBox 10">
              <a:extLst>
                <a:ext uri="{FF2B5EF4-FFF2-40B4-BE49-F238E27FC236}">
                  <a16:creationId xmlns:a16="http://schemas.microsoft.com/office/drawing/2014/main" id="{2C37F276-3937-6B0E-2330-E5B2D282759C}"/>
                </a:ext>
              </a:extLst>
            </p:cNvPr>
            <p:cNvSpPr txBox="1"/>
            <p:nvPr/>
          </p:nvSpPr>
          <p:spPr>
            <a:xfrm>
              <a:off x="7511746" y="4476750"/>
              <a:ext cx="3198404" cy="1246495"/>
            </a:xfrm>
            <a:prstGeom prst="rect">
              <a:avLst/>
            </a:prstGeom>
            <a:noFill/>
          </p:spPr>
          <p:txBody>
            <a:bodyPr wrap="square">
              <a:spAutoFit/>
            </a:bodyPr>
            <a:lstStyle/>
            <a:p>
              <a:r>
                <a:rPr lang="en-US" sz="2500" b="1" dirty="0"/>
                <a:t>Tight, even windings </a:t>
              </a:r>
              <a:r>
                <a:rPr lang="en-US" sz="2500" dirty="0"/>
                <a:t>improve magnetic efficiency</a:t>
              </a:r>
            </a:p>
          </p:txBody>
        </p:sp>
        <p:pic>
          <p:nvPicPr>
            <p:cNvPr id="19" name="Picture 18">
              <a:extLst>
                <a:ext uri="{FF2B5EF4-FFF2-40B4-BE49-F238E27FC236}">
                  <a16:creationId xmlns:a16="http://schemas.microsoft.com/office/drawing/2014/main" id="{2F024DD6-3317-B1B2-9AFD-C1E6F15D671F}"/>
                </a:ext>
              </a:extLst>
            </p:cNvPr>
            <p:cNvPicPr>
              <a:picLocks noChangeAspect="1"/>
            </p:cNvPicPr>
            <p:nvPr/>
          </p:nvPicPr>
          <p:blipFill>
            <a:blip r:embed="rId6">
              <a:extLst>
                <a:ext uri="{28A0092B-C50C-407E-A947-70E740481C1C}">
                  <a14:useLocalDpi xmlns:a14="http://schemas.microsoft.com/office/drawing/2010/main" val="0"/>
                </a:ext>
              </a:extLst>
            </a:blip>
            <a:srcRect l="12916" t="34722" r="13125" b="31237"/>
            <a:stretch>
              <a:fillRect/>
            </a:stretch>
          </p:blipFill>
          <p:spPr>
            <a:xfrm rot="2126484">
              <a:off x="6538489" y="4513264"/>
              <a:ext cx="1014427" cy="537675"/>
            </a:xfrm>
            <a:prstGeom prst="rect">
              <a:avLst/>
            </a:prstGeom>
          </p:spPr>
        </p:pic>
      </p:grpSp>
      <p:grpSp>
        <p:nvGrpSpPr>
          <p:cNvPr id="23" name="Group 22">
            <a:extLst>
              <a:ext uri="{FF2B5EF4-FFF2-40B4-BE49-F238E27FC236}">
                <a16:creationId xmlns:a16="http://schemas.microsoft.com/office/drawing/2014/main" id="{A8F8D72E-4C3F-A8E3-C0F8-723D2138E229}"/>
              </a:ext>
            </a:extLst>
          </p:cNvPr>
          <p:cNvGrpSpPr/>
          <p:nvPr/>
        </p:nvGrpSpPr>
        <p:grpSpPr>
          <a:xfrm>
            <a:off x="6610286" y="2673972"/>
            <a:ext cx="4605565" cy="1518830"/>
            <a:chOff x="6912185" y="2631151"/>
            <a:chExt cx="4605565" cy="1518830"/>
          </a:xfrm>
        </p:grpSpPr>
        <p:sp>
          <p:nvSpPr>
            <p:cNvPr id="10" name="TextBox 9">
              <a:extLst>
                <a:ext uri="{FF2B5EF4-FFF2-40B4-BE49-F238E27FC236}">
                  <a16:creationId xmlns:a16="http://schemas.microsoft.com/office/drawing/2014/main" id="{4AA26FF9-6C85-9D93-CF20-02850485B550}"/>
                </a:ext>
              </a:extLst>
            </p:cNvPr>
            <p:cNvSpPr txBox="1"/>
            <p:nvPr/>
          </p:nvSpPr>
          <p:spPr>
            <a:xfrm>
              <a:off x="7511746" y="2750129"/>
              <a:ext cx="4006004" cy="1246495"/>
            </a:xfrm>
            <a:prstGeom prst="rect">
              <a:avLst/>
            </a:prstGeom>
            <a:noFill/>
          </p:spPr>
          <p:txBody>
            <a:bodyPr wrap="square">
              <a:spAutoFit/>
            </a:bodyPr>
            <a:lstStyle/>
            <a:p>
              <a:r>
                <a:rPr lang="en-US" sz="2500" b="1" dirty="0"/>
                <a:t>More coil </a:t>
              </a:r>
              <a:r>
                <a:rPr lang="en-US" sz="2500" dirty="0"/>
                <a:t>turns (Loops) creates a more concentrated magnetic field</a:t>
              </a:r>
            </a:p>
          </p:txBody>
        </p:sp>
        <p:sp>
          <p:nvSpPr>
            <p:cNvPr id="20" name="Right Brace 19">
              <a:extLst>
                <a:ext uri="{FF2B5EF4-FFF2-40B4-BE49-F238E27FC236}">
                  <a16:creationId xmlns:a16="http://schemas.microsoft.com/office/drawing/2014/main" id="{D5978AC8-48C6-C1D9-4817-9CCBF47BAEB5}"/>
                </a:ext>
              </a:extLst>
            </p:cNvPr>
            <p:cNvSpPr/>
            <p:nvPr/>
          </p:nvSpPr>
          <p:spPr>
            <a:xfrm>
              <a:off x="6912185" y="2631151"/>
              <a:ext cx="599561" cy="1518830"/>
            </a:xfrm>
            <a:prstGeom prst="rightBrace">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30191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BE313-5A1D-99BE-EEB8-62287E87438B}"/>
              </a:ext>
            </a:extLst>
          </p:cNvPr>
          <p:cNvSpPr>
            <a:spLocks noGrp="1"/>
          </p:cNvSpPr>
          <p:nvPr>
            <p:ph type="title"/>
          </p:nvPr>
        </p:nvSpPr>
        <p:spPr>
          <a:xfrm>
            <a:off x="838201" y="175487"/>
            <a:ext cx="9509757" cy="523195"/>
          </a:xfrm>
        </p:spPr>
        <p:txBody>
          <a:bodyPr/>
          <a:lstStyle/>
          <a:p>
            <a:r>
              <a:rPr lang="en-US" dirty="0"/>
              <a:t>Demo: Electromagnets and Relays</a:t>
            </a:r>
          </a:p>
        </p:txBody>
      </p:sp>
      <p:sp>
        <p:nvSpPr>
          <p:cNvPr id="5" name="Content Placeholder 4">
            <a:extLst>
              <a:ext uri="{FF2B5EF4-FFF2-40B4-BE49-F238E27FC236}">
                <a16:creationId xmlns:a16="http://schemas.microsoft.com/office/drawing/2014/main" id="{B8F1D0C7-C9E0-018E-7467-0A38284A4A95}"/>
              </a:ext>
            </a:extLst>
          </p:cNvPr>
          <p:cNvSpPr>
            <a:spLocks noGrp="1"/>
          </p:cNvSpPr>
          <p:nvPr>
            <p:ph idx="1"/>
          </p:nvPr>
        </p:nvSpPr>
        <p:spPr>
          <a:xfrm>
            <a:off x="838201" y="1458742"/>
            <a:ext cx="6610349" cy="4849155"/>
          </a:xfrm>
        </p:spPr>
        <p:txBody>
          <a:bodyPr>
            <a:normAutofit/>
          </a:bodyPr>
          <a:lstStyle/>
          <a:p>
            <a:r>
              <a:rPr lang="en-US" sz="2600" b="1" dirty="0"/>
              <a:t>Goal</a:t>
            </a:r>
            <a:r>
              <a:rPr lang="en-US" sz="2600" dirty="0"/>
              <a:t>: Demonstrate how an electromagnet activates a relay. </a:t>
            </a:r>
          </a:p>
          <a:p>
            <a:endParaRPr lang="en-US" sz="900" dirty="0"/>
          </a:p>
          <a:p>
            <a:r>
              <a:rPr lang="en-US" sz="2600" b="1" dirty="0"/>
              <a:t>Demonstration Steps</a:t>
            </a:r>
          </a:p>
          <a:p>
            <a:pPr marL="514350" indent="-514350">
              <a:buFont typeface="+mj-lt"/>
              <a:buAutoNum type="arabicPeriod"/>
            </a:pPr>
            <a:r>
              <a:rPr lang="en-US" sz="2600" dirty="0"/>
              <a:t>Connect wires to relay terminals 85 and 86.</a:t>
            </a:r>
          </a:p>
          <a:p>
            <a:pPr marL="514350" indent="-514350">
              <a:buFont typeface="+mj-lt"/>
              <a:buAutoNum type="arabicPeriod"/>
            </a:pPr>
            <a:r>
              <a:rPr lang="en-US" sz="2600" dirty="0"/>
              <a:t>Connect one wire to the battery.</a:t>
            </a:r>
          </a:p>
          <a:p>
            <a:pPr marL="514350" indent="-514350">
              <a:buFont typeface="+mj-lt"/>
              <a:buAutoNum type="arabicPeriod"/>
            </a:pPr>
            <a:r>
              <a:rPr lang="en-US" sz="2600" dirty="0"/>
              <a:t>Tap the second wire to the other battery terminal to make and break the circuit.</a:t>
            </a:r>
          </a:p>
          <a:p>
            <a:pPr marL="514350" indent="-514350">
              <a:buFont typeface="+mj-lt"/>
              <a:buAutoNum type="arabicPeriod"/>
            </a:pPr>
            <a:r>
              <a:rPr lang="en-US" sz="2600" dirty="0"/>
              <a:t>Observe the relay armature:</a:t>
            </a:r>
          </a:p>
          <a:p>
            <a:pPr marL="971550" lvl="1" indent="-514350">
              <a:buFont typeface="Arial" panose="020B0604020202020204" pitchFamily="34" charset="0"/>
              <a:buChar char="•"/>
            </a:pPr>
            <a:r>
              <a:rPr lang="en-US" sz="2600" dirty="0"/>
              <a:t>Energized → Armature pulls down</a:t>
            </a:r>
          </a:p>
          <a:p>
            <a:pPr marL="971550" lvl="1" indent="-514350">
              <a:buFont typeface="Arial" panose="020B0604020202020204" pitchFamily="34" charset="0"/>
              <a:buChar char="•"/>
            </a:pPr>
            <a:r>
              <a:rPr lang="en-US" sz="2600" dirty="0"/>
              <a:t>De-energized → Armature springs back</a:t>
            </a:r>
          </a:p>
        </p:txBody>
      </p:sp>
      <p:pic>
        <p:nvPicPr>
          <p:cNvPr id="6" name="Content Placeholder 10">
            <a:extLst>
              <a:ext uri="{FF2B5EF4-FFF2-40B4-BE49-F238E27FC236}">
                <a16:creationId xmlns:a16="http://schemas.microsoft.com/office/drawing/2014/main" id="{2C03DD2C-F321-83F3-209B-67883D62195D}"/>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347958" y="11249"/>
            <a:ext cx="1005840" cy="851672"/>
          </a:xfrm>
          <a:prstGeom prst="rect">
            <a:avLst/>
          </a:prstGeom>
        </p:spPr>
      </p:pic>
      <p:pic>
        <p:nvPicPr>
          <p:cNvPr id="8" name="Picture 7">
            <a:extLst>
              <a:ext uri="{FF2B5EF4-FFF2-40B4-BE49-F238E27FC236}">
                <a16:creationId xmlns:a16="http://schemas.microsoft.com/office/drawing/2014/main" id="{C2528B85-BAD2-3704-8A28-E84DF2CF5D8C}"/>
              </a:ext>
            </a:extLst>
          </p:cNvPr>
          <p:cNvPicPr>
            <a:picLocks noChangeAspect="1"/>
          </p:cNvPicPr>
          <p:nvPr/>
        </p:nvPicPr>
        <p:blipFill>
          <a:blip r:embed="rId5"/>
          <a:stretch>
            <a:fillRect/>
          </a:stretch>
        </p:blipFill>
        <p:spPr>
          <a:xfrm>
            <a:off x="7858956" y="2180810"/>
            <a:ext cx="3494842" cy="3405021"/>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33845358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CAC43-AF29-01BB-5FC3-6F050AC1E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249799" y="1751097"/>
            <a:ext cx="7692401" cy="404563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47D09B2-658E-4776-0457-D7BB79A20022}"/>
              </a:ext>
            </a:extLst>
          </p:cNvPr>
          <p:cNvSpPr>
            <a:spLocks noGrp="1"/>
          </p:cNvSpPr>
          <p:nvPr>
            <p:ph type="title"/>
          </p:nvPr>
        </p:nvSpPr>
        <p:spPr>
          <a:xfrm>
            <a:off x="834390" y="257855"/>
            <a:ext cx="10523219" cy="523195"/>
          </a:xfrm>
        </p:spPr>
        <p:txBody>
          <a:bodyPr/>
          <a:lstStyle/>
          <a:p>
            <a:r>
              <a:rPr lang="en-US" dirty="0"/>
              <a:t>Demo: Electromagnets and Relays</a:t>
            </a:r>
          </a:p>
        </p:txBody>
      </p:sp>
    </p:spTree>
    <p:custDataLst>
      <p:tags r:id="rId1"/>
    </p:custDataLst>
    <p:extLst>
      <p:ext uri="{BB962C8B-B14F-4D97-AF65-F5344CB8AC3E}">
        <p14:creationId xmlns:p14="http://schemas.microsoft.com/office/powerpoint/2010/main" val="6344723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668E72-9EF8-4738-2314-C445A0BEF663}"/>
              </a:ext>
            </a:extLst>
          </p:cNvPr>
          <p:cNvSpPr>
            <a:spLocks noGrp="1"/>
          </p:cNvSpPr>
          <p:nvPr>
            <p:ph type="title"/>
          </p:nvPr>
        </p:nvSpPr>
        <p:spPr>
          <a:xfrm>
            <a:off x="0" y="457200"/>
            <a:ext cx="12192000" cy="495300"/>
          </a:xfrm>
        </p:spPr>
        <p:txBody>
          <a:bodyPr/>
          <a:lstStyle/>
          <a:p>
            <a:r>
              <a:rPr lang="en-US" dirty="0">
                <a:solidFill>
                  <a:schemeClr val="accent1"/>
                </a:solidFill>
              </a:rPr>
              <a:t>Electromagnets and Motors</a:t>
            </a:r>
          </a:p>
        </p:txBody>
      </p:sp>
      <p:pic>
        <p:nvPicPr>
          <p:cNvPr id="7" name="Picture 6">
            <a:hlinkClick r:id="rId4"/>
            <a:extLst>
              <a:ext uri="{FF2B5EF4-FFF2-40B4-BE49-F238E27FC236}">
                <a16:creationId xmlns:a16="http://schemas.microsoft.com/office/drawing/2014/main" id="{1CCF9CC4-9173-98CF-680C-89A69A08B9B5}"/>
              </a:ext>
            </a:extLst>
          </p:cNvPr>
          <p:cNvPicPr>
            <a:picLocks noChangeAspect="1"/>
          </p:cNvPicPr>
          <p:nvPr/>
        </p:nvPicPr>
        <p:blipFill>
          <a:blip r:embed="rId5"/>
          <a:stretch>
            <a:fillRect/>
          </a:stretch>
        </p:blipFill>
        <p:spPr>
          <a:xfrm>
            <a:off x="2438400" y="1362073"/>
            <a:ext cx="7372350" cy="4219577"/>
          </a:xfrm>
          <a:prstGeom prst="rect">
            <a:avLst/>
          </a:prstGeom>
        </p:spPr>
      </p:pic>
    </p:spTree>
    <p:custDataLst>
      <p:tags r:id="rId1"/>
    </p:custDataLst>
    <p:extLst>
      <p:ext uri="{BB962C8B-B14F-4D97-AF65-F5344CB8AC3E}">
        <p14:creationId xmlns:p14="http://schemas.microsoft.com/office/powerpoint/2010/main" val="6283868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B0EF90-EF2F-AF3E-128B-FDDC9CEB2D65}"/>
              </a:ext>
            </a:extLst>
          </p:cNvPr>
          <p:cNvSpPr>
            <a:spLocks noGrp="1"/>
          </p:cNvSpPr>
          <p:nvPr>
            <p:ph type="title"/>
          </p:nvPr>
        </p:nvSpPr>
        <p:spPr>
          <a:xfrm>
            <a:off x="838199" y="231185"/>
            <a:ext cx="9639301" cy="523195"/>
          </a:xfrm>
        </p:spPr>
        <p:txBody>
          <a:bodyPr/>
          <a:lstStyle/>
          <a:p>
            <a:r>
              <a:rPr lang="en-US" dirty="0"/>
              <a:t>Activity: Build a Simple Motor</a:t>
            </a:r>
          </a:p>
        </p:txBody>
      </p:sp>
      <p:sp>
        <p:nvSpPr>
          <p:cNvPr id="4" name="Content Placeholder 3">
            <a:extLst>
              <a:ext uri="{FF2B5EF4-FFF2-40B4-BE49-F238E27FC236}">
                <a16:creationId xmlns:a16="http://schemas.microsoft.com/office/drawing/2014/main" id="{91ACC877-C5EE-C7CD-4798-ABB10493D721}"/>
              </a:ext>
            </a:extLst>
          </p:cNvPr>
          <p:cNvSpPr>
            <a:spLocks noGrp="1"/>
          </p:cNvSpPr>
          <p:nvPr>
            <p:ph idx="1"/>
          </p:nvPr>
        </p:nvSpPr>
        <p:spPr>
          <a:xfrm>
            <a:off x="838199" y="1436556"/>
            <a:ext cx="6438901" cy="4840419"/>
          </a:xfrm>
        </p:spPr>
        <p:txBody>
          <a:bodyPr>
            <a:normAutofit fontScale="47500" lnSpcReduction="20000"/>
          </a:bodyPr>
          <a:lstStyle/>
          <a:p>
            <a:pPr>
              <a:lnSpc>
                <a:spcPct val="99643"/>
              </a:lnSpc>
            </a:pPr>
            <a:r>
              <a:rPr lang="en-US" sz="5300" b="1" dirty="0"/>
              <a:t>Directions</a:t>
            </a:r>
            <a:r>
              <a:rPr lang="en-US" sz="5300" dirty="0"/>
              <a:t>: Create a simple motor that shows how electricity and magnetism interact. When you are finished building your motor, answer the following questions on pg. 2. </a:t>
            </a:r>
          </a:p>
          <a:p>
            <a:endParaRPr lang="en-US" sz="5300" b="1" dirty="0"/>
          </a:p>
          <a:p>
            <a:r>
              <a:rPr lang="en-US" sz="5300" b="1" dirty="0"/>
              <a:t>Materials</a:t>
            </a:r>
            <a:r>
              <a:rPr lang="en-US" sz="5300" dirty="0"/>
              <a:t>: </a:t>
            </a:r>
          </a:p>
          <a:p>
            <a:pPr marL="457200" indent="-457200">
              <a:buFont typeface="Arial" panose="020B0604020202020204" pitchFamily="34" charset="0"/>
              <a:buChar char="•"/>
            </a:pPr>
            <a:r>
              <a:rPr lang="en-US" sz="5300" dirty="0"/>
              <a:t>1 C-cell battery</a:t>
            </a:r>
          </a:p>
          <a:p>
            <a:pPr marL="457200" indent="-457200">
              <a:buFont typeface="Arial" panose="020B0604020202020204" pitchFamily="34" charset="0"/>
              <a:buChar char="•"/>
            </a:pPr>
            <a:r>
              <a:rPr lang="en-US" sz="5300" dirty="0"/>
              <a:t>Insulated copper wire </a:t>
            </a:r>
          </a:p>
          <a:p>
            <a:pPr marL="457200" indent="-457200">
              <a:buFont typeface="Arial" panose="020B0604020202020204" pitchFamily="34" charset="0"/>
              <a:buChar char="•"/>
            </a:pPr>
            <a:r>
              <a:rPr lang="en-US" sz="5300" dirty="0"/>
              <a:t>2 paper clips</a:t>
            </a:r>
          </a:p>
          <a:p>
            <a:pPr marL="457200" indent="-457200">
              <a:buFont typeface="Arial" panose="020B0604020202020204" pitchFamily="34" charset="0"/>
              <a:buChar char="•"/>
            </a:pPr>
            <a:r>
              <a:rPr lang="en-US" sz="5300" dirty="0"/>
              <a:t>Sandpaper</a:t>
            </a:r>
          </a:p>
          <a:p>
            <a:pPr marL="457200" indent="-457200">
              <a:buFont typeface="Arial" panose="020B0604020202020204" pitchFamily="34" charset="0"/>
              <a:buChar char="•"/>
            </a:pPr>
            <a:r>
              <a:rPr lang="en-US" sz="5300" dirty="0"/>
              <a:t>2 small neodymium magnets</a:t>
            </a:r>
          </a:p>
          <a:p>
            <a:pPr marL="457200" indent="-457200">
              <a:buFont typeface="Arial" panose="020B0604020202020204" pitchFamily="34" charset="0"/>
              <a:buChar char="•"/>
            </a:pPr>
            <a:r>
              <a:rPr lang="en-US" sz="5300" dirty="0"/>
              <a:t>Pencil or marker for wrapping wire</a:t>
            </a:r>
          </a:p>
          <a:p>
            <a:pPr marL="457200" indent="-457200">
              <a:buFont typeface="Arial" panose="020B0604020202020204" pitchFamily="34" charset="0"/>
              <a:buChar char="•"/>
            </a:pPr>
            <a:r>
              <a:rPr lang="en-US" sz="5300" dirty="0"/>
              <a:t>Electrical tape </a:t>
            </a:r>
            <a:endParaRPr lang="en-US" dirty="0"/>
          </a:p>
        </p:txBody>
      </p:sp>
      <p:pic>
        <p:nvPicPr>
          <p:cNvPr id="5" name="Picture 4" descr="Running man icon indicating the slide has an ACTIVITY.">
            <a:extLst>
              <a:ext uri="{FF2B5EF4-FFF2-40B4-BE49-F238E27FC236}">
                <a16:creationId xmlns:a16="http://schemas.microsoft.com/office/drawing/2014/main" id="{55CF63B9-7B8D-E11B-F6A6-4B9CEF094EF5}"/>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0717527" y="146326"/>
            <a:ext cx="731520" cy="756422"/>
          </a:xfrm>
          <a:prstGeom prst="rect">
            <a:avLst/>
          </a:prstGeom>
        </p:spPr>
      </p:pic>
      <p:pic>
        <p:nvPicPr>
          <p:cNvPr id="6" name="Picture 5">
            <a:extLst>
              <a:ext uri="{FF2B5EF4-FFF2-40B4-BE49-F238E27FC236}">
                <a16:creationId xmlns:a16="http://schemas.microsoft.com/office/drawing/2014/main" id="{D7831382-6DB6-3922-E97F-B56A17F8A7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57" t="3040" r="27970" b="7552"/>
          <a:stretch>
            <a:fillRect/>
          </a:stretch>
        </p:blipFill>
        <p:spPr bwMode="auto">
          <a:xfrm>
            <a:off x="7469294" y="1436556"/>
            <a:ext cx="3884507" cy="4697544"/>
          </a:xfrm>
          <a:prstGeom prst="rect">
            <a:avLst/>
          </a:prstGeom>
          <a:noFill/>
          <a:ln>
            <a:solidFill>
              <a:schemeClr val="bg1">
                <a:lumMod val="50000"/>
              </a:schemeClr>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94421576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94E2-9917-4DC8-A7A4-A9C281B64654}"/>
              </a:ext>
            </a:extLst>
          </p:cNvPr>
          <p:cNvSpPr>
            <a:spLocks noGrp="1"/>
          </p:cNvSpPr>
          <p:nvPr>
            <p:ph type="title"/>
          </p:nvPr>
        </p:nvSpPr>
        <p:spPr/>
        <p:txBody>
          <a:bodyPr/>
          <a:lstStyle/>
          <a:p>
            <a:r>
              <a:rPr lang="en-US" dirty="0"/>
              <a:t>Applications of Electromagnetism</a:t>
            </a:r>
          </a:p>
        </p:txBody>
      </p:sp>
      <p:sp>
        <p:nvSpPr>
          <p:cNvPr id="3" name="Content Placeholder 2">
            <a:extLst>
              <a:ext uri="{FF2B5EF4-FFF2-40B4-BE49-F238E27FC236}">
                <a16:creationId xmlns:a16="http://schemas.microsoft.com/office/drawing/2014/main" id="{D352C06F-8DCF-41F8-A355-2FDE157DCC03}"/>
              </a:ext>
            </a:extLst>
          </p:cNvPr>
          <p:cNvSpPr>
            <a:spLocks noGrp="1"/>
          </p:cNvSpPr>
          <p:nvPr>
            <p:ph idx="1"/>
          </p:nvPr>
        </p:nvSpPr>
        <p:spPr>
          <a:xfrm>
            <a:off x="898398" y="2209148"/>
            <a:ext cx="4494839" cy="3325243"/>
          </a:xfrm>
        </p:spPr>
        <p:txBody>
          <a:bodyPr/>
          <a:lstStyle/>
          <a:p>
            <a:pPr marL="342900" indent="-342900">
              <a:buFont typeface="Arial" panose="020B0604020202020204" pitchFamily="34" charset="0"/>
              <a:buChar char="•"/>
            </a:pPr>
            <a:r>
              <a:rPr lang="en-US" sz="2800" dirty="0">
                <a:solidFill>
                  <a:schemeClr val="tx1"/>
                </a:solidFill>
              </a:rPr>
              <a:t>Electric motors </a:t>
            </a:r>
          </a:p>
          <a:p>
            <a:pPr marL="342900" indent="-342900">
              <a:buFont typeface="Arial" panose="020B0604020202020204" pitchFamily="34" charset="0"/>
              <a:buChar char="•"/>
            </a:pPr>
            <a:r>
              <a:rPr lang="en-US" sz="2800" dirty="0">
                <a:solidFill>
                  <a:schemeClr val="tx1"/>
                </a:solidFill>
              </a:rPr>
              <a:t>Relays </a:t>
            </a:r>
          </a:p>
          <a:p>
            <a:pPr marL="342900" indent="-342900">
              <a:buFont typeface="Arial" panose="020B0604020202020204" pitchFamily="34" charset="0"/>
              <a:buChar char="•"/>
            </a:pPr>
            <a:r>
              <a:rPr lang="en-US" sz="2800" dirty="0">
                <a:solidFill>
                  <a:schemeClr val="tx1"/>
                </a:solidFill>
              </a:rPr>
              <a:t>Magnetic locks</a:t>
            </a:r>
          </a:p>
          <a:p>
            <a:pPr marL="342900" indent="-342900">
              <a:buFont typeface="Arial" panose="020B0604020202020204" pitchFamily="34" charset="0"/>
              <a:buChar char="•"/>
            </a:pPr>
            <a:r>
              <a:rPr lang="en-US" sz="2800" dirty="0">
                <a:solidFill>
                  <a:schemeClr val="tx1"/>
                </a:solidFill>
              </a:rPr>
              <a:t>Speakers and microphones</a:t>
            </a:r>
          </a:p>
          <a:p>
            <a:endParaRPr lang="en-US" dirty="0"/>
          </a:p>
        </p:txBody>
      </p:sp>
      <p:sp>
        <p:nvSpPr>
          <p:cNvPr id="4" name="Rectangle 3">
            <a:extLst>
              <a:ext uri="{FF2B5EF4-FFF2-40B4-BE49-F238E27FC236}">
                <a16:creationId xmlns:a16="http://schemas.microsoft.com/office/drawing/2014/main" id="{94546C08-2806-46EE-97DB-013E091E28DF}"/>
              </a:ext>
            </a:extLst>
          </p:cNvPr>
          <p:cNvSpPr/>
          <p:nvPr/>
        </p:nvSpPr>
        <p:spPr>
          <a:xfrm>
            <a:off x="898398" y="1643315"/>
            <a:ext cx="4494839" cy="5239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General </a:t>
            </a:r>
          </a:p>
        </p:txBody>
      </p:sp>
      <p:sp>
        <p:nvSpPr>
          <p:cNvPr id="5" name="Content Placeholder 2">
            <a:extLst>
              <a:ext uri="{FF2B5EF4-FFF2-40B4-BE49-F238E27FC236}">
                <a16:creationId xmlns:a16="http://schemas.microsoft.com/office/drawing/2014/main" id="{2A36E3EF-ABCB-4E7C-959D-16DFA8BCB20B}"/>
              </a:ext>
            </a:extLst>
          </p:cNvPr>
          <p:cNvSpPr txBox="1">
            <a:spLocks/>
          </p:cNvSpPr>
          <p:nvPr/>
        </p:nvSpPr>
        <p:spPr>
          <a:xfrm>
            <a:off x="6096000" y="2167238"/>
            <a:ext cx="4494839" cy="332524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solidFill>
                  <a:schemeClr val="tx1"/>
                </a:solidFill>
              </a:rPr>
              <a:t>Electric vehicle motors</a:t>
            </a:r>
          </a:p>
          <a:p>
            <a:pPr marL="342900" indent="-342900">
              <a:buFont typeface="Arial" panose="020B0604020202020204" pitchFamily="34" charset="0"/>
              <a:buChar char="•"/>
            </a:pPr>
            <a:r>
              <a:rPr lang="en-US" sz="2800" dirty="0">
                <a:solidFill>
                  <a:schemeClr val="tx1"/>
                </a:solidFill>
              </a:rPr>
              <a:t>Magnetic levitation trains</a:t>
            </a:r>
          </a:p>
          <a:p>
            <a:pPr marL="342900" indent="-342900">
              <a:buFont typeface="Arial" panose="020B0604020202020204" pitchFamily="34" charset="0"/>
              <a:buChar char="•"/>
            </a:pPr>
            <a:r>
              <a:rPr lang="en-US" sz="2800" dirty="0">
                <a:solidFill>
                  <a:schemeClr val="tx1"/>
                </a:solidFill>
              </a:rPr>
              <a:t>Regenerative braking systems</a:t>
            </a:r>
          </a:p>
          <a:p>
            <a:endParaRPr lang="en-US" dirty="0"/>
          </a:p>
        </p:txBody>
      </p:sp>
      <p:sp>
        <p:nvSpPr>
          <p:cNvPr id="6" name="Rectangle 5">
            <a:extLst>
              <a:ext uri="{FF2B5EF4-FFF2-40B4-BE49-F238E27FC236}">
                <a16:creationId xmlns:a16="http://schemas.microsoft.com/office/drawing/2014/main" id="{22897095-59D4-4218-9935-8FA3C0950FFF}"/>
              </a:ext>
            </a:extLst>
          </p:cNvPr>
          <p:cNvSpPr/>
          <p:nvPr/>
        </p:nvSpPr>
        <p:spPr>
          <a:xfrm>
            <a:off x="6140717" y="1643315"/>
            <a:ext cx="4494839" cy="5239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Transportation  </a:t>
            </a:r>
          </a:p>
        </p:txBody>
      </p:sp>
      <p:pic>
        <p:nvPicPr>
          <p:cNvPr id="7" name="Picture 6">
            <a:extLst>
              <a:ext uri="{FF2B5EF4-FFF2-40B4-BE49-F238E27FC236}">
                <a16:creationId xmlns:a16="http://schemas.microsoft.com/office/drawing/2014/main" id="{99174768-4D6F-426B-B912-8EC88E241520}"/>
              </a:ext>
            </a:extLst>
          </p:cNvPr>
          <p:cNvPicPr>
            <a:picLocks noChangeAspect="1"/>
          </p:cNvPicPr>
          <p:nvPr/>
        </p:nvPicPr>
        <p:blipFill>
          <a:blip r:embed="rId4"/>
          <a:stretch>
            <a:fillRect/>
          </a:stretch>
        </p:blipFill>
        <p:spPr>
          <a:xfrm>
            <a:off x="7006045" y="4425966"/>
            <a:ext cx="2764181" cy="184278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074" name="Picture 2" descr="Electric Strike VS. Magnetic Lock - What's the difference | Wynns">
            <a:extLst>
              <a:ext uri="{FF2B5EF4-FFF2-40B4-BE49-F238E27FC236}">
                <a16:creationId xmlns:a16="http://schemas.microsoft.com/office/drawing/2014/main" id="{A55279FC-8C21-42AE-8F87-7ADBAA308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26" y="4425966"/>
            <a:ext cx="2764182" cy="184278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98230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BB443-53E1-AA6E-BCDD-57B52BAC53B5}"/>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6721A6CF-D326-BBE5-9C22-C9F0464B9F7D}"/>
              </a:ext>
            </a:extLst>
          </p:cNvPr>
          <p:cNvSpPr>
            <a:spLocks noGrp="1"/>
          </p:cNvSpPr>
          <p:nvPr>
            <p:ph idx="1"/>
          </p:nvPr>
        </p:nvSpPr>
        <p:spPr>
          <a:xfrm>
            <a:off x="838199" y="1381991"/>
            <a:ext cx="10515599" cy="523195"/>
          </a:xfrm>
        </p:spPr>
        <p:txBody>
          <a:bodyPr>
            <a:normAutofit/>
          </a:bodyPr>
          <a:lstStyle/>
          <a:p>
            <a:r>
              <a:rPr lang="en-US" sz="3600" b="1" dirty="0"/>
              <a:t>What creates a magnetic field in an electromagnet?</a:t>
            </a:r>
          </a:p>
        </p:txBody>
      </p:sp>
      <p:sp>
        <p:nvSpPr>
          <p:cNvPr id="8" name="Title 7">
            <a:extLst>
              <a:ext uri="{FF2B5EF4-FFF2-40B4-BE49-F238E27FC236}">
                <a16:creationId xmlns:a16="http://schemas.microsoft.com/office/drawing/2014/main" id="{8D1BBEF9-3C71-E106-E5B4-D9CA8FC43334}"/>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2E23BC3A-8474-EE4A-59DC-0EBE1A5D1C51}"/>
              </a:ext>
            </a:extLst>
          </p:cNvPr>
          <p:cNvSpPr/>
          <p:nvPr/>
        </p:nvSpPr>
        <p:spPr>
          <a:xfrm>
            <a:off x="838200" y="2571255"/>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A. The type of metal used on the coil</a:t>
            </a:r>
          </a:p>
        </p:txBody>
      </p:sp>
      <p:pic>
        <p:nvPicPr>
          <p:cNvPr id="2" name="Graphic 1" descr="Lights On with solid fill">
            <a:extLst>
              <a:ext uri="{FF2B5EF4-FFF2-40B4-BE49-F238E27FC236}">
                <a16:creationId xmlns:a16="http://schemas.microsoft.com/office/drawing/2014/main" id="{550493B3-0843-1637-EA5A-3F3F0AE0FC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0" name="Rectangle 9">
            <a:extLst>
              <a:ext uri="{FF2B5EF4-FFF2-40B4-BE49-F238E27FC236}">
                <a16:creationId xmlns:a16="http://schemas.microsoft.com/office/drawing/2014/main" id="{6C30C3A7-BFC5-E142-419C-30DF32024A0E}"/>
              </a:ext>
            </a:extLst>
          </p:cNvPr>
          <p:cNvSpPr/>
          <p:nvPr/>
        </p:nvSpPr>
        <p:spPr>
          <a:xfrm>
            <a:off x="838199" y="4382012"/>
            <a:ext cx="4706203" cy="1419273"/>
          </a:xfrm>
          <a:prstGeom prst="rect">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Electric current flowing through a coiled wire</a:t>
            </a:r>
          </a:p>
        </p:txBody>
      </p:sp>
      <p:sp>
        <p:nvSpPr>
          <p:cNvPr id="11" name="Rectangle 10">
            <a:extLst>
              <a:ext uri="{FF2B5EF4-FFF2-40B4-BE49-F238E27FC236}">
                <a16:creationId xmlns:a16="http://schemas.microsoft.com/office/drawing/2014/main" id="{98C86AD0-F333-9E89-45A3-3BBC68C48E28}"/>
              </a:ext>
            </a:extLst>
          </p:cNvPr>
          <p:cNvSpPr/>
          <p:nvPr/>
        </p:nvSpPr>
        <p:spPr>
          <a:xfrm>
            <a:off x="6647595" y="2571254"/>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Heat from the wire</a:t>
            </a:r>
          </a:p>
        </p:txBody>
      </p:sp>
      <p:sp>
        <p:nvSpPr>
          <p:cNvPr id="6" name="Rectangle 5">
            <a:extLst>
              <a:ext uri="{FF2B5EF4-FFF2-40B4-BE49-F238E27FC236}">
                <a16:creationId xmlns:a16="http://schemas.microsoft.com/office/drawing/2014/main" id="{D38A8928-C262-B30F-0F2E-C774D4385E08}"/>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D. The color of the wire insulation</a:t>
            </a:r>
            <a:endParaRPr lang="en-US" sz="2800" dirty="0"/>
          </a:p>
        </p:txBody>
      </p:sp>
      <p:sp>
        <p:nvSpPr>
          <p:cNvPr id="5" name="Rectangle 4">
            <a:extLst>
              <a:ext uri="{FF2B5EF4-FFF2-40B4-BE49-F238E27FC236}">
                <a16:creationId xmlns:a16="http://schemas.microsoft.com/office/drawing/2014/main" id="{8FC18846-19BD-7A37-1FE6-C2994A069ADB}"/>
              </a:ext>
            </a:extLst>
          </p:cNvPr>
          <p:cNvSpPr/>
          <p:nvPr/>
        </p:nvSpPr>
        <p:spPr>
          <a:xfrm>
            <a:off x="838199"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Electric current flowing through a coiled wire</a:t>
            </a:r>
          </a:p>
        </p:txBody>
      </p:sp>
    </p:spTree>
    <p:custDataLst>
      <p:tags r:id="rId1"/>
    </p:custDataLst>
    <p:extLst>
      <p:ext uri="{BB962C8B-B14F-4D97-AF65-F5344CB8AC3E}">
        <p14:creationId xmlns:p14="http://schemas.microsoft.com/office/powerpoint/2010/main" val="1420611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1693782-B0D1-E0AA-E5DA-4C7942903329}"/>
              </a:ext>
            </a:extLst>
          </p:cNvPr>
          <p:cNvSpPr txBox="1">
            <a:spLocks/>
          </p:cNvSpPr>
          <p:nvPr/>
        </p:nvSpPr>
        <p:spPr>
          <a:xfrm>
            <a:off x="1936376" y="2291089"/>
            <a:ext cx="8787954" cy="134937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Module 5- Magnetism and Electromagnetism </a:t>
            </a:r>
          </a:p>
        </p:txBody>
      </p:sp>
      <p:sp>
        <p:nvSpPr>
          <p:cNvPr id="3" name="Content Placeholder 4">
            <a:extLst>
              <a:ext uri="{FF2B5EF4-FFF2-40B4-BE49-F238E27FC236}">
                <a16:creationId xmlns:a16="http://schemas.microsoft.com/office/drawing/2014/main" id="{C485242B-C7EC-B99A-CB2F-6052C93DE137}"/>
              </a:ext>
            </a:extLst>
          </p:cNvPr>
          <p:cNvSpPr txBox="1">
            <a:spLocks/>
          </p:cNvSpPr>
          <p:nvPr/>
        </p:nvSpPr>
        <p:spPr>
          <a:xfrm>
            <a:off x="1936376" y="3793366"/>
            <a:ext cx="8787954" cy="9144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1" i="1"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Transit Core Competencies Curriculum (TC3)  </a:t>
            </a: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Electrical Foundations</a:t>
            </a:r>
          </a:p>
        </p:txBody>
      </p:sp>
    </p:spTree>
    <p:extLst>
      <p:ext uri="{BB962C8B-B14F-4D97-AF65-F5344CB8AC3E}">
        <p14:creationId xmlns:p14="http://schemas.microsoft.com/office/powerpoint/2010/main" val="3844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8B2A-4958-B6DC-BB59-3BBE28EB047D}"/>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687C9090-F741-8A37-6C1B-940CB45D63B9}"/>
              </a:ext>
            </a:extLst>
          </p:cNvPr>
          <p:cNvSpPr>
            <a:spLocks noGrp="1"/>
          </p:cNvSpPr>
          <p:nvPr>
            <p:ph idx="1"/>
          </p:nvPr>
        </p:nvSpPr>
        <p:spPr>
          <a:xfrm>
            <a:off x="838199" y="1381991"/>
            <a:ext cx="10515599" cy="523195"/>
          </a:xfrm>
        </p:spPr>
        <p:txBody>
          <a:bodyPr>
            <a:normAutofit/>
          </a:bodyPr>
          <a:lstStyle/>
          <a:p>
            <a:r>
              <a:rPr lang="en-US" sz="3600" b="1" dirty="0"/>
              <a:t>Which action will make the electromagnet stronger?</a:t>
            </a:r>
          </a:p>
        </p:txBody>
      </p:sp>
      <p:sp>
        <p:nvSpPr>
          <p:cNvPr id="8" name="Title 7">
            <a:extLst>
              <a:ext uri="{FF2B5EF4-FFF2-40B4-BE49-F238E27FC236}">
                <a16:creationId xmlns:a16="http://schemas.microsoft.com/office/drawing/2014/main" id="{1CC5A54A-FA67-76EB-B80E-241863644F9D}"/>
              </a:ext>
            </a:extLst>
          </p:cNvPr>
          <p:cNvSpPr>
            <a:spLocks noGrp="1"/>
          </p:cNvSpPr>
          <p:nvPr>
            <p:ph type="title"/>
          </p:nvPr>
        </p:nvSpPr>
        <p:spPr/>
        <p:txBody>
          <a:bodyPr/>
          <a:lstStyle/>
          <a:p>
            <a:r>
              <a:rPr lang="en-US" dirty="0"/>
              <a:t>Knowledge Check </a:t>
            </a:r>
          </a:p>
        </p:txBody>
      </p:sp>
      <p:sp>
        <p:nvSpPr>
          <p:cNvPr id="4" name="Rectangle 3">
            <a:extLst>
              <a:ext uri="{FF2B5EF4-FFF2-40B4-BE49-F238E27FC236}">
                <a16:creationId xmlns:a16="http://schemas.microsoft.com/office/drawing/2014/main" id="{521AC547-5F24-9399-C414-BB690E5EE4EF}"/>
              </a:ext>
            </a:extLst>
          </p:cNvPr>
          <p:cNvSpPr/>
          <p:nvPr/>
        </p:nvSpPr>
        <p:spPr>
          <a:xfrm>
            <a:off x="838200" y="2571255"/>
            <a:ext cx="4706203" cy="1398895"/>
          </a:xfrm>
          <a:prstGeom prst="rect">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A. Increasing the electric current</a:t>
            </a:r>
            <a:endParaRPr lang="en-US" sz="2800" dirty="0"/>
          </a:p>
        </p:txBody>
      </p:sp>
      <p:pic>
        <p:nvPicPr>
          <p:cNvPr id="2" name="Graphic 1" descr="Lights On with solid fill">
            <a:extLst>
              <a:ext uri="{FF2B5EF4-FFF2-40B4-BE49-F238E27FC236}">
                <a16:creationId xmlns:a16="http://schemas.microsoft.com/office/drawing/2014/main" id="{D803BFCF-A2B3-F188-ED2C-53207620A4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1" name="Rectangle 10">
            <a:extLst>
              <a:ext uri="{FF2B5EF4-FFF2-40B4-BE49-F238E27FC236}">
                <a16:creationId xmlns:a16="http://schemas.microsoft.com/office/drawing/2014/main" id="{6FBF93B3-7062-956A-5AEA-6CB4381B143F}"/>
              </a:ext>
            </a:extLst>
          </p:cNvPr>
          <p:cNvSpPr/>
          <p:nvPr/>
        </p:nvSpPr>
        <p:spPr>
          <a:xfrm>
            <a:off x="6647595" y="2571254"/>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B. Reducing the number of wire loops</a:t>
            </a:r>
            <a:endParaRPr lang="en-US" sz="2800" dirty="0"/>
          </a:p>
        </p:txBody>
      </p:sp>
      <p:sp>
        <p:nvSpPr>
          <p:cNvPr id="6" name="Rectangle 5">
            <a:extLst>
              <a:ext uri="{FF2B5EF4-FFF2-40B4-BE49-F238E27FC236}">
                <a16:creationId xmlns:a16="http://schemas.microsoft.com/office/drawing/2014/main" id="{93946992-9EA8-DB86-CE2E-CC753F598D0C}"/>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D. Spreading the loops farther apart</a:t>
            </a:r>
            <a:endParaRPr lang="en-US" sz="2800" dirty="0"/>
          </a:p>
        </p:txBody>
      </p:sp>
      <p:sp>
        <p:nvSpPr>
          <p:cNvPr id="5" name="Rectangle 4">
            <a:extLst>
              <a:ext uri="{FF2B5EF4-FFF2-40B4-BE49-F238E27FC236}">
                <a16:creationId xmlns:a16="http://schemas.microsoft.com/office/drawing/2014/main" id="{390A53D8-FE1D-0468-D053-7978534B4C43}"/>
              </a:ext>
            </a:extLst>
          </p:cNvPr>
          <p:cNvSpPr/>
          <p:nvPr/>
        </p:nvSpPr>
        <p:spPr>
          <a:xfrm>
            <a:off x="830581"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C. Using a wooden core</a:t>
            </a:r>
            <a:endParaRPr lang="en-US" sz="2800" dirty="0"/>
          </a:p>
        </p:txBody>
      </p:sp>
      <p:sp>
        <p:nvSpPr>
          <p:cNvPr id="7" name="Rectangle 6">
            <a:extLst>
              <a:ext uri="{FF2B5EF4-FFF2-40B4-BE49-F238E27FC236}">
                <a16:creationId xmlns:a16="http://schemas.microsoft.com/office/drawing/2014/main" id="{AEBC82EB-96E9-9707-C5A7-04755E16A8BE}"/>
              </a:ext>
            </a:extLst>
          </p:cNvPr>
          <p:cNvSpPr/>
          <p:nvPr/>
        </p:nvSpPr>
        <p:spPr>
          <a:xfrm>
            <a:off x="838200" y="2569444"/>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A. Increasing the electric current</a:t>
            </a:r>
            <a:endParaRPr lang="en-US" sz="2800" dirty="0"/>
          </a:p>
        </p:txBody>
      </p:sp>
    </p:spTree>
    <p:custDataLst>
      <p:tags r:id="rId1"/>
    </p:custDataLst>
    <p:extLst>
      <p:ext uri="{BB962C8B-B14F-4D97-AF65-F5344CB8AC3E}">
        <p14:creationId xmlns:p14="http://schemas.microsoft.com/office/powerpoint/2010/main" val="3895511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E58C5-98D6-A815-77A6-C62A08B0974E}"/>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F82D1522-D444-06BA-2954-6EAEEE72F04E}"/>
              </a:ext>
            </a:extLst>
          </p:cNvPr>
          <p:cNvSpPr>
            <a:spLocks noGrp="1"/>
          </p:cNvSpPr>
          <p:nvPr>
            <p:ph idx="1"/>
          </p:nvPr>
        </p:nvSpPr>
        <p:spPr>
          <a:xfrm>
            <a:off x="838199" y="1381991"/>
            <a:ext cx="10515599" cy="523195"/>
          </a:xfrm>
        </p:spPr>
        <p:txBody>
          <a:bodyPr>
            <a:normAutofit fontScale="85000" lnSpcReduction="10000"/>
          </a:bodyPr>
          <a:lstStyle/>
          <a:p>
            <a:r>
              <a:rPr lang="en-US" sz="3600" b="1" dirty="0"/>
              <a:t>Which of the following is a real-world use of electromagnetism?</a:t>
            </a:r>
          </a:p>
        </p:txBody>
      </p:sp>
      <p:sp>
        <p:nvSpPr>
          <p:cNvPr id="8" name="Title 7">
            <a:extLst>
              <a:ext uri="{FF2B5EF4-FFF2-40B4-BE49-F238E27FC236}">
                <a16:creationId xmlns:a16="http://schemas.microsoft.com/office/drawing/2014/main" id="{74802D0A-7432-4414-6BCB-4BAB571522A3}"/>
              </a:ext>
            </a:extLst>
          </p:cNvPr>
          <p:cNvSpPr>
            <a:spLocks noGrp="1"/>
          </p:cNvSpPr>
          <p:nvPr>
            <p:ph type="title"/>
          </p:nvPr>
        </p:nvSpPr>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E4C63DAD-0599-9867-75D6-E469CB1152A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1" name="Rectangle 10">
            <a:extLst>
              <a:ext uri="{FF2B5EF4-FFF2-40B4-BE49-F238E27FC236}">
                <a16:creationId xmlns:a16="http://schemas.microsoft.com/office/drawing/2014/main" id="{18A777D9-504C-2465-E627-01F1C4A4B6E9}"/>
              </a:ext>
            </a:extLst>
          </p:cNvPr>
          <p:cNvSpPr/>
          <p:nvPr/>
        </p:nvSpPr>
        <p:spPr>
          <a:xfrm>
            <a:off x="6647595" y="2571254"/>
            <a:ext cx="4706203" cy="139889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B. Magnetic locks</a:t>
            </a:r>
            <a:endParaRPr lang="en-US" sz="2800" dirty="0"/>
          </a:p>
        </p:txBody>
      </p:sp>
      <p:sp>
        <p:nvSpPr>
          <p:cNvPr id="6" name="Rectangle 5">
            <a:extLst>
              <a:ext uri="{FF2B5EF4-FFF2-40B4-BE49-F238E27FC236}">
                <a16:creationId xmlns:a16="http://schemas.microsoft.com/office/drawing/2014/main" id="{12BC1E20-0EED-5AEA-AAD5-B7ECE2931F3E}"/>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D. Incandescent light bulbs</a:t>
            </a:r>
            <a:endParaRPr lang="en-US" sz="2800" dirty="0"/>
          </a:p>
        </p:txBody>
      </p:sp>
      <p:sp>
        <p:nvSpPr>
          <p:cNvPr id="5" name="Rectangle 4">
            <a:extLst>
              <a:ext uri="{FF2B5EF4-FFF2-40B4-BE49-F238E27FC236}">
                <a16:creationId xmlns:a16="http://schemas.microsoft.com/office/drawing/2014/main" id="{71CF2D07-08BD-B9AE-DEA7-C8089EA35CB1}"/>
              </a:ext>
            </a:extLst>
          </p:cNvPr>
          <p:cNvSpPr/>
          <p:nvPr/>
        </p:nvSpPr>
        <p:spPr>
          <a:xfrm>
            <a:off x="830581"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C. Diesel engines</a:t>
            </a:r>
            <a:endParaRPr lang="en-US" sz="2800" dirty="0"/>
          </a:p>
        </p:txBody>
      </p:sp>
      <p:sp>
        <p:nvSpPr>
          <p:cNvPr id="7" name="Rectangle 6">
            <a:extLst>
              <a:ext uri="{FF2B5EF4-FFF2-40B4-BE49-F238E27FC236}">
                <a16:creationId xmlns:a16="http://schemas.microsoft.com/office/drawing/2014/main" id="{B946BD40-9C86-0054-5CD1-49B3AE569591}"/>
              </a:ext>
            </a:extLst>
          </p:cNvPr>
          <p:cNvSpPr/>
          <p:nvPr/>
        </p:nvSpPr>
        <p:spPr>
          <a:xfrm>
            <a:off x="838203"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A. Solar panels</a:t>
            </a:r>
            <a:endParaRPr lang="en-US" sz="2800" dirty="0"/>
          </a:p>
        </p:txBody>
      </p:sp>
      <p:sp>
        <p:nvSpPr>
          <p:cNvPr id="4" name="Rectangle 3">
            <a:extLst>
              <a:ext uri="{FF2B5EF4-FFF2-40B4-BE49-F238E27FC236}">
                <a16:creationId xmlns:a16="http://schemas.microsoft.com/office/drawing/2014/main" id="{02492221-557B-6564-5AA4-CFBF1BBB3BA6}"/>
              </a:ext>
            </a:extLst>
          </p:cNvPr>
          <p:cNvSpPr/>
          <p:nvPr/>
        </p:nvSpPr>
        <p:spPr>
          <a:xfrm>
            <a:off x="6640468" y="2571254"/>
            <a:ext cx="4713329" cy="140342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a:t>B. Magnetic locks</a:t>
            </a:r>
            <a:endParaRPr lang="en-US" sz="2800" dirty="0"/>
          </a:p>
        </p:txBody>
      </p:sp>
    </p:spTree>
    <p:custDataLst>
      <p:tags r:id="rId1"/>
    </p:custDataLst>
    <p:extLst>
      <p:ext uri="{BB962C8B-B14F-4D97-AF65-F5344CB8AC3E}">
        <p14:creationId xmlns:p14="http://schemas.microsoft.com/office/powerpoint/2010/main" val="3979770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4EEE-DB43-5B89-4DB7-F24E9C4CF9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C7F256-B5D5-C545-5CAE-E805ED33FA89}"/>
              </a:ext>
            </a:extLst>
          </p:cNvPr>
          <p:cNvSpPr>
            <a:spLocks noGrp="1"/>
          </p:cNvSpPr>
          <p:nvPr>
            <p:ph type="title"/>
          </p:nvPr>
        </p:nvSpPr>
        <p:spPr>
          <a:xfrm>
            <a:off x="2028092" y="646396"/>
            <a:ext cx="9328756" cy="664797"/>
          </a:xfrm>
        </p:spPr>
        <p:txBody>
          <a:bodyPr/>
          <a:lstStyle/>
          <a:p>
            <a:r>
              <a:rPr lang="en-US" dirty="0">
                <a:solidFill>
                  <a:schemeClr val="tx1"/>
                </a:solidFill>
              </a:rPr>
              <a:t>Summary and What’s Next</a:t>
            </a:r>
          </a:p>
        </p:txBody>
      </p:sp>
      <p:pic>
        <p:nvPicPr>
          <p:cNvPr id="12" name="Picture 11">
            <a:extLst>
              <a:ext uri="{FF2B5EF4-FFF2-40B4-BE49-F238E27FC236}">
                <a16:creationId xmlns:a16="http://schemas.microsoft.com/office/drawing/2014/main" id="{6CFF6C94-CF0F-EDE8-5771-344041D15E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152" y="384056"/>
            <a:ext cx="720693" cy="927138"/>
          </a:xfrm>
          <a:prstGeom prst="rect">
            <a:avLst/>
          </a:prstGeom>
        </p:spPr>
      </p:pic>
      <p:sp>
        <p:nvSpPr>
          <p:cNvPr id="2" name="TextBox 1">
            <a:extLst>
              <a:ext uri="{FF2B5EF4-FFF2-40B4-BE49-F238E27FC236}">
                <a16:creationId xmlns:a16="http://schemas.microsoft.com/office/drawing/2014/main" id="{9FA3BFEA-911D-4DD5-2010-E15F422E7D93}"/>
              </a:ext>
            </a:extLst>
          </p:cNvPr>
          <p:cNvSpPr txBox="1"/>
          <p:nvPr/>
        </p:nvSpPr>
        <p:spPr>
          <a:xfrm>
            <a:off x="835152" y="1641852"/>
            <a:ext cx="10521696" cy="4832092"/>
          </a:xfrm>
          <a:prstGeom prst="rect">
            <a:avLst/>
          </a:prstGeom>
          <a:noFill/>
        </p:spPr>
        <p:txBody>
          <a:bodyPr wrap="square" rtlCol="0">
            <a:spAutoFit/>
          </a:bodyPr>
          <a:lstStyle/>
          <a:p>
            <a:pPr marL="457200" indent="-457200">
              <a:buClr>
                <a:schemeClr val="tx1"/>
              </a:buClr>
              <a:buFont typeface="Wingdings" panose="05000000000000000000" pitchFamily="2" charset="2"/>
              <a:buChar char="ü"/>
            </a:pPr>
            <a:r>
              <a:rPr lang="en-US" sz="2500" b="1" dirty="0">
                <a:solidFill>
                  <a:schemeClr val="accent1"/>
                </a:solidFill>
              </a:rPr>
              <a:t>Electromagnetism:</a:t>
            </a:r>
            <a:r>
              <a:rPr lang="en-US" sz="2500" dirty="0"/>
              <a:t> Electricity flowing through a wire creates a magnetic field around the wire or coil.</a:t>
            </a:r>
          </a:p>
          <a:p>
            <a:pPr marL="457200" indent="-457200">
              <a:buClr>
                <a:schemeClr val="tx1"/>
              </a:buClr>
              <a:buFont typeface="Wingdings" panose="05000000000000000000" pitchFamily="2" charset="2"/>
              <a:buChar char="ü"/>
            </a:pPr>
            <a:endParaRPr lang="en-US" sz="1100" b="1" dirty="0">
              <a:solidFill>
                <a:schemeClr val="accent1"/>
              </a:solidFill>
            </a:endParaRPr>
          </a:p>
          <a:p>
            <a:pPr marL="457200" indent="-457200">
              <a:buClr>
                <a:schemeClr val="tx1"/>
              </a:buClr>
              <a:buFont typeface="Wingdings" panose="05000000000000000000" pitchFamily="2" charset="2"/>
              <a:buChar char="ü"/>
            </a:pPr>
            <a:r>
              <a:rPr lang="en-US" sz="2500" b="1" dirty="0">
                <a:solidFill>
                  <a:schemeClr val="accent1"/>
                </a:solidFill>
              </a:rPr>
              <a:t>Electromagnets:</a:t>
            </a:r>
            <a:r>
              <a:rPr lang="en-US" sz="2500" dirty="0">
                <a:solidFill>
                  <a:schemeClr val="accent1"/>
                </a:solidFill>
              </a:rPr>
              <a:t> </a:t>
            </a:r>
            <a:r>
              <a:rPr lang="en-US" sz="2500" dirty="0"/>
              <a:t>Coiling wire around a core and adding current creates a controllable magnet.</a:t>
            </a:r>
          </a:p>
          <a:p>
            <a:pPr marL="457200" indent="-457200">
              <a:buClr>
                <a:schemeClr val="tx1"/>
              </a:buClr>
              <a:buFont typeface="Wingdings" panose="05000000000000000000" pitchFamily="2" charset="2"/>
              <a:buChar char="ü"/>
            </a:pPr>
            <a:endParaRPr lang="en-US" sz="1100" b="1" dirty="0">
              <a:solidFill>
                <a:schemeClr val="accent1"/>
              </a:solidFill>
            </a:endParaRPr>
          </a:p>
          <a:p>
            <a:pPr marL="457200" indent="-457200">
              <a:buClr>
                <a:schemeClr val="tx1"/>
              </a:buClr>
              <a:buFont typeface="Wingdings" panose="05000000000000000000" pitchFamily="2" charset="2"/>
              <a:buChar char="ü"/>
            </a:pPr>
            <a:r>
              <a:rPr lang="en-US" sz="2500" b="1" dirty="0">
                <a:solidFill>
                  <a:schemeClr val="accent1"/>
                </a:solidFill>
              </a:rPr>
              <a:t>Magnet</a:t>
            </a:r>
            <a:r>
              <a:rPr lang="en-US" sz="2500" dirty="0"/>
              <a:t> </a:t>
            </a:r>
            <a:r>
              <a:rPr lang="en-US" sz="2500" b="1" dirty="0">
                <a:solidFill>
                  <a:schemeClr val="accent1"/>
                </a:solidFill>
              </a:rPr>
              <a:t>Strength:</a:t>
            </a:r>
            <a:r>
              <a:rPr lang="en-US" sz="2500" dirty="0">
                <a:solidFill>
                  <a:schemeClr val="accent1"/>
                </a:solidFill>
              </a:rPr>
              <a:t> </a:t>
            </a:r>
            <a:r>
              <a:rPr lang="en-US" sz="2500" dirty="0"/>
              <a:t>More current, more coil turns, an iron core, and tighter coils make the magnet stronger.</a:t>
            </a:r>
          </a:p>
          <a:p>
            <a:pPr marL="457200" indent="-457200">
              <a:buClr>
                <a:schemeClr val="tx1"/>
              </a:buClr>
              <a:buFont typeface="Wingdings" panose="05000000000000000000" pitchFamily="2" charset="2"/>
              <a:buChar char="ü"/>
            </a:pPr>
            <a:endParaRPr lang="en-US" sz="1100" b="1" dirty="0">
              <a:solidFill>
                <a:schemeClr val="accent1"/>
              </a:solidFill>
            </a:endParaRPr>
          </a:p>
          <a:p>
            <a:pPr marL="457200" indent="-457200">
              <a:buClr>
                <a:schemeClr val="tx1"/>
              </a:buClr>
              <a:buFont typeface="Wingdings" panose="05000000000000000000" pitchFamily="2" charset="2"/>
              <a:buChar char="ü"/>
            </a:pPr>
            <a:r>
              <a:rPr lang="en-US" sz="2500" b="1" dirty="0">
                <a:solidFill>
                  <a:schemeClr val="accent1"/>
                </a:solidFill>
              </a:rPr>
              <a:t>Applications:</a:t>
            </a:r>
            <a:r>
              <a:rPr lang="en-US" sz="2500" dirty="0">
                <a:solidFill>
                  <a:schemeClr val="accent1"/>
                </a:solidFill>
              </a:rPr>
              <a:t> </a:t>
            </a:r>
            <a:r>
              <a:rPr lang="en-US" sz="2500" dirty="0"/>
              <a:t>Motors, relays, magnetic locks, speakers, EV motors, maglev trains, regenerative braking.</a:t>
            </a:r>
          </a:p>
          <a:p>
            <a:endParaRPr lang="en-US" sz="2500" b="1" dirty="0"/>
          </a:p>
          <a:p>
            <a:pPr algn="ctr"/>
            <a:r>
              <a:rPr lang="en-US" sz="2500" b="1" dirty="0"/>
              <a:t>Now that we understand electromagnetism, next we’ll explore how these principles create electricity.</a:t>
            </a:r>
            <a:endParaRPr lang="en-US" sz="2500" dirty="0"/>
          </a:p>
        </p:txBody>
      </p:sp>
    </p:spTree>
    <p:custDataLst>
      <p:tags r:id="rId1"/>
    </p:custDataLst>
    <p:extLst>
      <p:ext uri="{BB962C8B-B14F-4D97-AF65-F5344CB8AC3E}">
        <p14:creationId xmlns:p14="http://schemas.microsoft.com/office/powerpoint/2010/main" val="34071406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C56ADD-6915-AB21-D134-8FF7C51DAB0F}"/>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418F537E-AFF8-C34F-9B3D-0F2F0D277D50}"/>
              </a:ext>
            </a:extLst>
          </p:cNvPr>
          <p:cNvSpPr>
            <a:spLocks noGrp="1"/>
          </p:cNvSpPr>
          <p:nvPr>
            <p:ph type="title"/>
          </p:nvPr>
        </p:nvSpPr>
        <p:spPr>
          <a:xfrm>
            <a:off x="1615386" y="1602788"/>
            <a:ext cx="4861614" cy="1388062"/>
          </a:xfrm>
        </p:spPr>
        <p:txBody>
          <a:bodyPr/>
          <a:lstStyle/>
          <a:p>
            <a:r>
              <a:rPr lang="en-US" dirty="0"/>
              <a:t>5.3 – How Magnetism Creates Electricity</a:t>
            </a:r>
          </a:p>
        </p:txBody>
      </p:sp>
      <p:sp>
        <p:nvSpPr>
          <p:cNvPr id="5" name="Text Placeholder 4">
            <a:extLst>
              <a:ext uri="{FF2B5EF4-FFF2-40B4-BE49-F238E27FC236}">
                <a16:creationId xmlns:a16="http://schemas.microsoft.com/office/drawing/2014/main" id="{49C67589-7D2F-BA6F-6E5E-B6FB17562FF4}"/>
              </a:ext>
            </a:extLst>
          </p:cNvPr>
          <p:cNvSpPr>
            <a:spLocks noGrp="1"/>
          </p:cNvSpPr>
          <p:nvPr>
            <p:ph type="body" sz="quarter" idx="10"/>
          </p:nvPr>
        </p:nvSpPr>
        <p:spPr>
          <a:xfrm>
            <a:off x="1616075" y="3423017"/>
            <a:ext cx="4860925" cy="2438399"/>
          </a:xfrm>
        </p:spPr>
        <p:txBody>
          <a:bodyPr/>
          <a:lstStyle/>
          <a:p>
            <a:pPr marL="0" indent="0">
              <a:buNone/>
            </a:pPr>
            <a:r>
              <a:rPr lang="en-US" dirty="0"/>
              <a:t>We’ve seen how electricity can create magnetism, but it also works the other way around. Moving a magnet can create electricity. Let’s see how that happens.</a:t>
            </a:r>
          </a:p>
          <a:p>
            <a:endParaRPr lang="en-US" dirty="0"/>
          </a:p>
        </p:txBody>
      </p:sp>
      <p:pic>
        <p:nvPicPr>
          <p:cNvPr id="7" name="Picture 2" descr="Faraday's Law of Induction">
            <a:extLst>
              <a:ext uri="{FF2B5EF4-FFF2-40B4-BE49-F238E27FC236}">
                <a16:creationId xmlns:a16="http://schemas.microsoft.com/office/drawing/2014/main" id="{36BF70A5-9854-AC2F-DBC3-74C65B19DE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7" t="22785" r="5076" b="1773"/>
          <a:stretch/>
        </p:blipFill>
        <p:spPr bwMode="auto">
          <a:xfrm>
            <a:off x="7303635" y="-5983"/>
            <a:ext cx="4864608"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69562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62EA3E-9C45-E109-2540-C403124ABC70}"/>
              </a:ext>
            </a:extLst>
          </p:cNvPr>
          <p:cNvSpPr>
            <a:spLocks noGrp="1"/>
          </p:cNvSpPr>
          <p:nvPr>
            <p:ph type="title"/>
          </p:nvPr>
        </p:nvSpPr>
        <p:spPr/>
        <p:txBody>
          <a:bodyPr/>
          <a:lstStyle/>
          <a:p>
            <a:r>
              <a:rPr lang="en-US" dirty="0"/>
              <a:t>Magnetism and Electricity </a:t>
            </a:r>
          </a:p>
        </p:txBody>
      </p:sp>
      <p:sp>
        <p:nvSpPr>
          <p:cNvPr id="6" name="Content Placeholder 5">
            <a:extLst>
              <a:ext uri="{FF2B5EF4-FFF2-40B4-BE49-F238E27FC236}">
                <a16:creationId xmlns:a16="http://schemas.microsoft.com/office/drawing/2014/main" id="{0106CD08-424E-2D38-4AAA-2B9E2C4254D8}"/>
              </a:ext>
            </a:extLst>
          </p:cNvPr>
          <p:cNvSpPr>
            <a:spLocks noGrp="1"/>
          </p:cNvSpPr>
          <p:nvPr>
            <p:ph idx="1"/>
          </p:nvPr>
        </p:nvSpPr>
        <p:spPr>
          <a:xfrm>
            <a:off x="838200" y="1645920"/>
            <a:ext cx="5619750" cy="4572000"/>
          </a:xfrm>
        </p:spPr>
        <p:txBody>
          <a:bodyPr>
            <a:normAutofit fontScale="92500" lnSpcReduction="10000"/>
          </a:bodyPr>
          <a:lstStyle/>
          <a:p>
            <a:pPr marL="457200" indent="-457200">
              <a:buFont typeface="Arial" panose="020B0604020202020204" pitchFamily="34" charset="0"/>
              <a:buChar char="•"/>
            </a:pPr>
            <a:r>
              <a:rPr lang="en-US" dirty="0"/>
              <a:t>At a power plant, energy moves through a system: </a:t>
            </a:r>
            <a:r>
              <a:rPr lang="en-US" i="1" dirty="0"/>
              <a:t>Boiler → Steam Turbine → Generator → Power Lines</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dirty="0"/>
              <a:t>The steam spins the turbine, and the turbine spins the generator.</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Inside the generator, a </a:t>
            </a:r>
            <a:r>
              <a:rPr lang="en-US" b="1" dirty="0">
                <a:solidFill>
                  <a:schemeClr val="accent4"/>
                </a:solidFill>
              </a:rPr>
              <a:t>spinning magnet changes the magnetic field </a:t>
            </a:r>
            <a:r>
              <a:rPr lang="en-US" dirty="0"/>
              <a:t>around coils of wire. </a:t>
            </a:r>
          </a:p>
          <a:p>
            <a:pPr marL="457200" indent="-457200">
              <a:buFont typeface="Arial" panose="020B0604020202020204" pitchFamily="34" charset="0"/>
              <a:buChar char="•"/>
            </a:pPr>
            <a:endParaRPr lang="en-US" sz="1300" dirty="0"/>
          </a:p>
          <a:p>
            <a:pPr marL="457200" indent="-457200">
              <a:buFont typeface="Arial" panose="020B0604020202020204" pitchFamily="34" charset="0"/>
              <a:buChar char="•"/>
            </a:pPr>
            <a:r>
              <a:rPr lang="en-US" dirty="0"/>
              <a:t>That change creates </a:t>
            </a:r>
            <a:r>
              <a:rPr lang="en-US" b="1" dirty="0">
                <a:solidFill>
                  <a:schemeClr val="accent1"/>
                </a:solidFill>
              </a:rPr>
              <a:t>voltage</a:t>
            </a:r>
            <a:r>
              <a:rPr lang="en-US" dirty="0"/>
              <a:t> and produces </a:t>
            </a:r>
            <a:r>
              <a:rPr lang="en-US" b="1" dirty="0">
                <a:solidFill>
                  <a:schemeClr val="accent1"/>
                </a:solidFill>
              </a:rPr>
              <a:t>electricity</a:t>
            </a:r>
            <a:r>
              <a:rPr lang="en-US" dirty="0"/>
              <a:t>.</a:t>
            </a:r>
          </a:p>
        </p:txBody>
      </p:sp>
      <p:pic>
        <p:nvPicPr>
          <p:cNvPr id="8" name="Picture 7">
            <a:extLst>
              <a:ext uri="{FF2B5EF4-FFF2-40B4-BE49-F238E27FC236}">
                <a16:creationId xmlns:a16="http://schemas.microsoft.com/office/drawing/2014/main" id="{892D3A36-B7A0-0592-D032-E76B13854F6D}"/>
              </a:ext>
            </a:extLst>
          </p:cNvPr>
          <p:cNvPicPr>
            <a:picLocks noChangeAspect="1"/>
          </p:cNvPicPr>
          <p:nvPr/>
        </p:nvPicPr>
        <p:blipFill>
          <a:blip r:embed="rId4"/>
          <a:stretch>
            <a:fillRect/>
          </a:stretch>
        </p:blipFill>
        <p:spPr>
          <a:xfrm>
            <a:off x="6686550" y="1943730"/>
            <a:ext cx="5276850" cy="3648198"/>
          </a:xfrm>
          <a:prstGeom prst="rect">
            <a:avLst/>
          </a:prstGeom>
        </p:spPr>
      </p:pic>
    </p:spTree>
    <p:custDataLst>
      <p:tags r:id="rId1"/>
    </p:custDataLst>
    <p:extLst>
      <p:ext uri="{BB962C8B-B14F-4D97-AF65-F5344CB8AC3E}">
        <p14:creationId xmlns:p14="http://schemas.microsoft.com/office/powerpoint/2010/main" val="222006050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AE7A8-D5F0-F9BF-150C-927B6130465A}"/>
              </a:ext>
            </a:extLst>
          </p:cNvPr>
          <p:cNvSpPr>
            <a:spLocks noGrp="1"/>
          </p:cNvSpPr>
          <p:nvPr>
            <p:ph type="title"/>
          </p:nvPr>
        </p:nvSpPr>
        <p:spPr/>
        <p:txBody>
          <a:bodyPr/>
          <a:lstStyle/>
          <a:p>
            <a:r>
              <a:rPr lang="en-US" dirty="0"/>
              <a:t>Faraday’s Law of Induction</a:t>
            </a:r>
          </a:p>
        </p:txBody>
      </p:sp>
      <p:sp>
        <p:nvSpPr>
          <p:cNvPr id="3" name="Content Placeholder 2">
            <a:extLst>
              <a:ext uri="{FF2B5EF4-FFF2-40B4-BE49-F238E27FC236}">
                <a16:creationId xmlns:a16="http://schemas.microsoft.com/office/drawing/2014/main" id="{86666514-1E8B-4B71-5F32-22E515D4D209}"/>
              </a:ext>
            </a:extLst>
          </p:cNvPr>
          <p:cNvSpPr>
            <a:spLocks noGrp="1"/>
          </p:cNvSpPr>
          <p:nvPr>
            <p:ph idx="1"/>
          </p:nvPr>
        </p:nvSpPr>
        <p:spPr>
          <a:xfrm>
            <a:off x="838200" y="1645920"/>
            <a:ext cx="5618712" cy="4572000"/>
          </a:xfrm>
        </p:spPr>
        <p:txBody>
          <a:bodyPr>
            <a:normAutofit fontScale="92500"/>
          </a:bodyPr>
          <a:lstStyle/>
          <a:p>
            <a:r>
              <a:rPr lang="en-US" b="1" dirty="0">
                <a:solidFill>
                  <a:schemeClr val="accent1"/>
                </a:solidFill>
              </a:rPr>
              <a:t>A changing magnetic field can induce an electric current in a conductor.</a:t>
            </a:r>
          </a:p>
          <a:p>
            <a:pPr marL="457200" indent="-457200">
              <a:buFont typeface="Arial" panose="020B0604020202020204" pitchFamily="34" charset="0"/>
              <a:buChar char="•"/>
            </a:pPr>
            <a:endParaRPr lang="en-US" sz="1600" dirty="0"/>
          </a:p>
          <a:p>
            <a:pPr marL="457200" indent="-457200">
              <a:buFont typeface="Arial" panose="020B0604020202020204" pitchFamily="34" charset="0"/>
              <a:buChar char="•"/>
            </a:pPr>
            <a:r>
              <a:rPr lang="en-US" dirty="0"/>
              <a:t>A magnet moves near a coil of wire</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The magnetic field through the coil changes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Causes electrons to move in the wire</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dirty="0"/>
              <a:t>Electron movement creates electric current</a:t>
            </a:r>
          </a:p>
        </p:txBody>
      </p:sp>
      <p:pic>
        <p:nvPicPr>
          <p:cNvPr id="5" name="Picture 2" descr="Faraday's law of electromagnetic induction">
            <a:extLst>
              <a:ext uri="{FF2B5EF4-FFF2-40B4-BE49-F238E27FC236}">
                <a16:creationId xmlns:a16="http://schemas.microsoft.com/office/drawing/2014/main" id="{075E5D2B-BB77-3817-83AD-CE745C0522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56912" y="2467185"/>
            <a:ext cx="5735088" cy="29294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65713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B63A-AC6C-2275-2C80-B0729D0A9A02}"/>
              </a:ext>
            </a:extLst>
          </p:cNvPr>
          <p:cNvSpPr>
            <a:spLocks noGrp="1"/>
          </p:cNvSpPr>
          <p:nvPr>
            <p:ph type="title"/>
          </p:nvPr>
        </p:nvSpPr>
        <p:spPr/>
        <p:txBody>
          <a:bodyPr/>
          <a:lstStyle/>
          <a:p>
            <a:r>
              <a:rPr lang="en-US" dirty="0"/>
              <a:t>Faraday’s Law of Induction</a:t>
            </a:r>
          </a:p>
        </p:txBody>
      </p:sp>
      <p:sp>
        <p:nvSpPr>
          <p:cNvPr id="3" name="Content Placeholder 2">
            <a:extLst>
              <a:ext uri="{FF2B5EF4-FFF2-40B4-BE49-F238E27FC236}">
                <a16:creationId xmlns:a16="http://schemas.microsoft.com/office/drawing/2014/main" id="{0580F950-B97A-4267-85C2-0814F95303ED}"/>
              </a:ext>
            </a:extLst>
          </p:cNvPr>
          <p:cNvSpPr>
            <a:spLocks noGrp="1"/>
          </p:cNvSpPr>
          <p:nvPr>
            <p:ph idx="1"/>
          </p:nvPr>
        </p:nvSpPr>
        <p:spPr>
          <a:xfrm>
            <a:off x="841248" y="1592316"/>
            <a:ext cx="5909441" cy="4444299"/>
          </a:xfrm>
        </p:spPr>
        <p:txBody>
          <a:bodyPr/>
          <a:lstStyle/>
          <a:p>
            <a:pPr marL="457200" indent="-457200">
              <a:buFont typeface="Arial" panose="020B0604020202020204" pitchFamily="34" charset="0"/>
              <a:buChar char="•"/>
            </a:pPr>
            <a:r>
              <a:rPr lang="en-US" dirty="0"/>
              <a:t>The faster the magnet moves, the more current is produced.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Faster change = more voltage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Generators and motors move quickly because more movement means more electricity </a:t>
            </a:r>
          </a:p>
          <a:p>
            <a:endParaRPr lang="en-US" dirty="0"/>
          </a:p>
        </p:txBody>
      </p:sp>
      <p:pic>
        <p:nvPicPr>
          <p:cNvPr id="1026" name="Picture 2" descr="What is Electromagnetic Induction and Alternating currents- Definitions,  Notes, Formulas and More">
            <a:extLst>
              <a:ext uri="{FF2B5EF4-FFF2-40B4-BE49-F238E27FC236}">
                <a16:creationId xmlns:a16="http://schemas.microsoft.com/office/drawing/2014/main" id="{8820F320-1C95-34B2-8277-746768DEA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955" y="1592316"/>
            <a:ext cx="3787768" cy="49346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716786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47A1-5D9C-7EBB-EC98-29431E1C3D9E}"/>
              </a:ext>
            </a:extLst>
          </p:cNvPr>
          <p:cNvSpPr>
            <a:spLocks noGrp="1"/>
          </p:cNvSpPr>
          <p:nvPr>
            <p:ph type="title"/>
          </p:nvPr>
        </p:nvSpPr>
        <p:spPr/>
        <p:txBody>
          <a:bodyPr/>
          <a:lstStyle/>
          <a:p>
            <a:r>
              <a:rPr lang="en-US" dirty="0"/>
              <a:t>Analogy: Magnetic Flux </a:t>
            </a:r>
          </a:p>
        </p:txBody>
      </p:sp>
      <p:sp>
        <p:nvSpPr>
          <p:cNvPr id="3" name="Content Placeholder 2">
            <a:extLst>
              <a:ext uri="{FF2B5EF4-FFF2-40B4-BE49-F238E27FC236}">
                <a16:creationId xmlns:a16="http://schemas.microsoft.com/office/drawing/2014/main" id="{1866B577-8226-AAAB-DB92-B6F0B425AA5C}"/>
              </a:ext>
            </a:extLst>
          </p:cNvPr>
          <p:cNvSpPr>
            <a:spLocks noGrp="1"/>
          </p:cNvSpPr>
          <p:nvPr>
            <p:ph idx="1"/>
          </p:nvPr>
        </p:nvSpPr>
        <p:spPr>
          <a:xfrm>
            <a:off x="838199" y="1645920"/>
            <a:ext cx="3826060" cy="4572000"/>
          </a:xfrm>
        </p:spPr>
        <p:txBody>
          <a:bodyPr/>
          <a:lstStyle/>
          <a:p>
            <a:r>
              <a:rPr lang="en-US" dirty="0"/>
              <a:t>Magnetic Flux is the amount of magnetic field passing through an area.</a:t>
            </a:r>
          </a:p>
          <a:p>
            <a:endParaRPr lang="en-US" dirty="0"/>
          </a:p>
          <a:p>
            <a:r>
              <a:rPr lang="en-US" dirty="0"/>
              <a:t>Straight hoop = more flux</a:t>
            </a:r>
          </a:p>
          <a:p>
            <a:endParaRPr lang="en-US" dirty="0"/>
          </a:p>
          <a:p>
            <a:r>
              <a:rPr lang="en-US" dirty="0"/>
              <a:t>Tilted hoop = less flux</a:t>
            </a:r>
          </a:p>
          <a:p>
            <a:endParaRPr lang="en-US" dirty="0"/>
          </a:p>
        </p:txBody>
      </p:sp>
      <p:grpSp>
        <p:nvGrpSpPr>
          <p:cNvPr id="14" name="Group 13">
            <a:extLst>
              <a:ext uri="{FF2B5EF4-FFF2-40B4-BE49-F238E27FC236}">
                <a16:creationId xmlns:a16="http://schemas.microsoft.com/office/drawing/2014/main" id="{D235AC24-1D73-86A7-3FAC-F8646F5D1246}"/>
              </a:ext>
            </a:extLst>
          </p:cNvPr>
          <p:cNvGrpSpPr/>
          <p:nvPr/>
        </p:nvGrpSpPr>
        <p:grpSpPr>
          <a:xfrm>
            <a:off x="5591796" y="1645920"/>
            <a:ext cx="5762005" cy="4720943"/>
            <a:chOff x="5691352" y="1645920"/>
            <a:chExt cx="5662449" cy="4720943"/>
          </a:xfrm>
        </p:grpSpPr>
        <p:sp>
          <p:nvSpPr>
            <p:cNvPr id="10" name="Rectangle 9">
              <a:extLst>
                <a:ext uri="{FF2B5EF4-FFF2-40B4-BE49-F238E27FC236}">
                  <a16:creationId xmlns:a16="http://schemas.microsoft.com/office/drawing/2014/main" id="{82EA0D42-1428-C225-60FB-4CCF1D0B735A}"/>
                </a:ext>
              </a:extLst>
            </p:cNvPr>
            <p:cNvSpPr/>
            <p:nvPr/>
          </p:nvSpPr>
          <p:spPr>
            <a:xfrm>
              <a:off x="5691352" y="1645920"/>
              <a:ext cx="5662449" cy="3667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754586-659C-4608-A081-862214665485}"/>
                </a:ext>
              </a:extLst>
            </p:cNvPr>
            <p:cNvPicPr>
              <a:picLocks noChangeAspect="1"/>
            </p:cNvPicPr>
            <p:nvPr/>
          </p:nvPicPr>
          <p:blipFill>
            <a:blip r:embed="rId4">
              <a:extLst>
                <a:ext uri="{28A0092B-C50C-407E-A947-70E740481C1C}">
                  <a14:useLocalDpi xmlns:a14="http://schemas.microsoft.com/office/drawing/2010/main" val="0"/>
                </a:ext>
              </a:extLst>
            </a:blip>
            <a:srcRect l="40760" t="37203" r="40427" b="5403"/>
            <a:stretch>
              <a:fillRect/>
            </a:stretch>
          </p:blipFill>
          <p:spPr>
            <a:xfrm>
              <a:off x="9615652" y="3384042"/>
              <a:ext cx="1738149" cy="2982821"/>
            </a:xfrm>
            <a:prstGeom prst="rect">
              <a:avLst/>
            </a:prstGeom>
          </p:spPr>
        </p:pic>
        <p:pic>
          <p:nvPicPr>
            <p:cNvPr id="12" name="Picture 11">
              <a:extLst>
                <a:ext uri="{FF2B5EF4-FFF2-40B4-BE49-F238E27FC236}">
                  <a16:creationId xmlns:a16="http://schemas.microsoft.com/office/drawing/2014/main" id="{D011273A-7508-3568-6CDB-7B3339C21DC9}"/>
                </a:ext>
              </a:extLst>
            </p:cNvPr>
            <p:cNvPicPr>
              <a:picLocks noChangeAspect="1"/>
            </p:cNvPicPr>
            <p:nvPr/>
          </p:nvPicPr>
          <p:blipFill>
            <a:blip r:embed="rId4">
              <a:extLst>
                <a:ext uri="{28A0092B-C50C-407E-A947-70E740481C1C}">
                  <a14:useLocalDpi xmlns:a14="http://schemas.microsoft.com/office/drawing/2010/main" val="0"/>
                </a:ext>
              </a:extLst>
            </a:blip>
            <a:srcRect l="63209" r="6971" b="47847"/>
            <a:stretch>
              <a:fillRect/>
            </a:stretch>
          </p:blipFill>
          <p:spPr>
            <a:xfrm>
              <a:off x="7676934" y="1764162"/>
              <a:ext cx="2585104" cy="2543176"/>
            </a:xfrm>
            <a:prstGeom prst="rect">
              <a:avLst/>
            </a:prstGeom>
          </p:spPr>
        </p:pic>
      </p:grpSp>
      <p:pic>
        <p:nvPicPr>
          <p:cNvPr id="13" name="Picture 12">
            <a:extLst>
              <a:ext uri="{FF2B5EF4-FFF2-40B4-BE49-F238E27FC236}">
                <a16:creationId xmlns:a16="http://schemas.microsoft.com/office/drawing/2014/main" id="{AEF5EB1E-23F9-CC82-72DF-C4429C627F5A}"/>
              </a:ext>
            </a:extLst>
          </p:cNvPr>
          <p:cNvPicPr>
            <a:picLocks noChangeAspect="1"/>
          </p:cNvPicPr>
          <p:nvPr/>
        </p:nvPicPr>
        <p:blipFill>
          <a:blip r:embed="rId4">
            <a:extLst>
              <a:ext uri="{28A0092B-C50C-407E-A947-70E740481C1C}">
                <a14:useLocalDpi xmlns:a14="http://schemas.microsoft.com/office/drawing/2010/main" val="0"/>
              </a:ext>
            </a:extLst>
          </a:blip>
          <a:srcRect r="57705" b="59232"/>
          <a:stretch>
            <a:fillRect/>
          </a:stretch>
        </p:blipFill>
        <p:spPr>
          <a:xfrm>
            <a:off x="4798653" y="2165336"/>
            <a:ext cx="2795095" cy="1665685"/>
          </a:xfrm>
          <a:prstGeom prst="rect">
            <a:avLst/>
          </a:prstGeom>
        </p:spPr>
      </p:pic>
      <p:grpSp>
        <p:nvGrpSpPr>
          <p:cNvPr id="18" name="Group 17">
            <a:extLst>
              <a:ext uri="{FF2B5EF4-FFF2-40B4-BE49-F238E27FC236}">
                <a16:creationId xmlns:a16="http://schemas.microsoft.com/office/drawing/2014/main" id="{3B9A1680-D1A8-4BF1-59DC-08E2861ACF09}"/>
              </a:ext>
            </a:extLst>
          </p:cNvPr>
          <p:cNvGrpSpPr/>
          <p:nvPr/>
        </p:nvGrpSpPr>
        <p:grpSpPr>
          <a:xfrm>
            <a:off x="7593748" y="1764162"/>
            <a:ext cx="3760053" cy="4720943"/>
            <a:chOff x="7587812" y="1764162"/>
            <a:chExt cx="3760053" cy="4720943"/>
          </a:xfrm>
        </p:grpSpPr>
        <p:sp>
          <p:nvSpPr>
            <p:cNvPr id="15" name="Rectangle 14">
              <a:extLst>
                <a:ext uri="{FF2B5EF4-FFF2-40B4-BE49-F238E27FC236}">
                  <a16:creationId xmlns:a16="http://schemas.microsoft.com/office/drawing/2014/main" id="{7EA3F5FD-4913-0817-3CE1-96CC5AFBE8B5}"/>
                </a:ext>
              </a:extLst>
            </p:cNvPr>
            <p:cNvSpPr/>
            <p:nvPr/>
          </p:nvSpPr>
          <p:spPr>
            <a:xfrm>
              <a:off x="7587812" y="1764162"/>
              <a:ext cx="3639207" cy="4720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C4E99D4-7CB8-EF71-B4B5-21520120A2BB}"/>
                </a:ext>
              </a:extLst>
            </p:cNvPr>
            <p:cNvPicPr>
              <a:picLocks noChangeAspect="1"/>
            </p:cNvPicPr>
            <p:nvPr/>
          </p:nvPicPr>
          <p:blipFill>
            <a:blip r:embed="rId4">
              <a:extLst>
                <a:ext uri="{28A0092B-C50C-407E-A947-70E740481C1C}">
                  <a14:useLocalDpi xmlns:a14="http://schemas.microsoft.com/office/drawing/2010/main" val="0"/>
                </a:ext>
              </a:extLst>
            </a:blip>
            <a:srcRect l="40760" t="37203" r="40427" b="5403"/>
            <a:stretch>
              <a:fillRect/>
            </a:stretch>
          </p:blipFill>
          <p:spPr>
            <a:xfrm>
              <a:off x="9609716" y="3384042"/>
              <a:ext cx="1738149" cy="2982821"/>
            </a:xfrm>
            <a:prstGeom prst="rect">
              <a:avLst/>
            </a:prstGeom>
          </p:spPr>
        </p:pic>
        <p:pic>
          <p:nvPicPr>
            <p:cNvPr id="17" name="Picture 16">
              <a:extLst>
                <a:ext uri="{FF2B5EF4-FFF2-40B4-BE49-F238E27FC236}">
                  <a16:creationId xmlns:a16="http://schemas.microsoft.com/office/drawing/2014/main" id="{113E610F-BA8F-9752-D6C7-16372FC7BAE7}"/>
                </a:ext>
              </a:extLst>
            </p:cNvPr>
            <p:cNvPicPr>
              <a:picLocks noChangeAspect="1"/>
            </p:cNvPicPr>
            <p:nvPr/>
          </p:nvPicPr>
          <p:blipFill>
            <a:blip r:embed="rId4">
              <a:extLst>
                <a:ext uri="{28A0092B-C50C-407E-A947-70E740481C1C}">
                  <a14:useLocalDpi xmlns:a14="http://schemas.microsoft.com/office/drawing/2010/main" val="0"/>
                </a:ext>
              </a:extLst>
            </a:blip>
            <a:srcRect l="65430" t="53427"/>
            <a:stretch>
              <a:fillRect/>
            </a:stretch>
          </p:blipFill>
          <p:spPr>
            <a:xfrm>
              <a:off x="7654373" y="2298142"/>
              <a:ext cx="3044239" cy="2306906"/>
            </a:xfrm>
            <a:prstGeom prst="rect">
              <a:avLst/>
            </a:prstGeom>
          </p:spPr>
        </p:pic>
      </p:grpSp>
      <p:sp>
        <p:nvSpPr>
          <p:cNvPr id="25" name="Rectangle 24">
            <a:extLst>
              <a:ext uri="{FF2B5EF4-FFF2-40B4-BE49-F238E27FC236}">
                <a16:creationId xmlns:a16="http://schemas.microsoft.com/office/drawing/2014/main" id="{DCBDC1BF-8A8B-9EBC-A37A-BCFB3BED2022}"/>
              </a:ext>
            </a:extLst>
          </p:cNvPr>
          <p:cNvSpPr/>
          <p:nvPr/>
        </p:nvSpPr>
        <p:spPr>
          <a:xfrm rot="21096560">
            <a:off x="4975305" y="2103316"/>
            <a:ext cx="2441788" cy="758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69F090-5496-21FD-7085-CDCDF498AA49}"/>
              </a:ext>
            </a:extLst>
          </p:cNvPr>
          <p:cNvSpPr/>
          <p:nvPr/>
        </p:nvSpPr>
        <p:spPr>
          <a:xfrm rot="503440" flipH="1">
            <a:off x="5163227" y="3172933"/>
            <a:ext cx="2441788" cy="63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D292334-462A-2A58-BF19-1135EDB3F9F5}"/>
              </a:ext>
            </a:extLst>
          </p:cNvPr>
          <p:cNvSpPr/>
          <p:nvPr/>
        </p:nvSpPr>
        <p:spPr>
          <a:xfrm>
            <a:off x="5794651" y="3922633"/>
            <a:ext cx="1793162" cy="589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8ADF9"/>
                </a:solidFill>
              </a:rPr>
              <a:t>Magnetic Flux</a:t>
            </a:r>
          </a:p>
        </p:txBody>
      </p:sp>
    </p:spTree>
    <p:custDataLst>
      <p:tags r:id="rId1"/>
    </p:custDataLst>
    <p:extLst>
      <p:ext uri="{BB962C8B-B14F-4D97-AF65-F5344CB8AC3E}">
        <p14:creationId xmlns:p14="http://schemas.microsoft.com/office/powerpoint/2010/main" val="1973012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43DD-A31F-6657-A6B1-C2468C4A1922}"/>
              </a:ext>
            </a:extLst>
          </p:cNvPr>
          <p:cNvSpPr>
            <a:spLocks noGrp="1"/>
          </p:cNvSpPr>
          <p:nvPr>
            <p:ph type="title"/>
          </p:nvPr>
        </p:nvSpPr>
        <p:spPr/>
        <p:txBody>
          <a:bodyPr/>
          <a:lstStyle/>
          <a:p>
            <a:r>
              <a:rPr lang="en-US" dirty="0"/>
              <a:t>Magnetic Flux</a:t>
            </a:r>
          </a:p>
        </p:txBody>
      </p:sp>
      <p:sp>
        <p:nvSpPr>
          <p:cNvPr id="3" name="Content Placeholder 2">
            <a:extLst>
              <a:ext uri="{FF2B5EF4-FFF2-40B4-BE49-F238E27FC236}">
                <a16:creationId xmlns:a16="http://schemas.microsoft.com/office/drawing/2014/main" id="{60CFBB6F-2B35-74B4-EE32-DB06A94E4A60}"/>
              </a:ext>
            </a:extLst>
          </p:cNvPr>
          <p:cNvSpPr>
            <a:spLocks noGrp="1"/>
          </p:cNvSpPr>
          <p:nvPr>
            <p:ph idx="1"/>
          </p:nvPr>
        </p:nvSpPr>
        <p:spPr>
          <a:xfrm>
            <a:off x="838201" y="1645920"/>
            <a:ext cx="6565918" cy="4572000"/>
          </a:xfrm>
        </p:spPr>
        <p:txBody>
          <a:bodyPr>
            <a:normAutofit/>
          </a:bodyPr>
          <a:lstStyle/>
          <a:p>
            <a:pPr>
              <a:lnSpc>
                <a:spcPct val="100000"/>
              </a:lnSpc>
            </a:pPr>
            <a:r>
              <a:rPr lang="en-US" sz="2400" b="1" dirty="0">
                <a:latin typeface="Arial" panose="020B0604020202020204" pitchFamily="34" charset="0"/>
              </a:rPr>
              <a:t>Perpendicular vs. Parallel </a:t>
            </a:r>
          </a:p>
          <a:p>
            <a:pPr marL="457200" indent="-457200">
              <a:lnSpc>
                <a:spcPct val="100000"/>
              </a:lnSpc>
              <a:buFont typeface="Arial" panose="020B0604020202020204" pitchFamily="34" charset="0"/>
              <a:buChar char="•"/>
            </a:pPr>
            <a:r>
              <a:rPr lang="en-US" sz="2400" dirty="0">
                <a:latin typeface="Arial" panose="020B0604020202020204" pitchFamily="34" charset="0"/>
              </a:rPr>
              <a:t>Perpendicular magnetic field = maximum flux</a:t>
            </a:r>
          </a:p>
          <a:p>
            <a:pPr marL="457200" indent="-457200">
              <a:lnSpc>
                <a:spcPct val="100000"/>
              </a:lnSpc>
              <a:buFont typeface="Arial" panose="020B0604020202020204" pitchFamily="34" charset="0"/>
              <a:buChar char="•"/>
            </a:pPr>
            <a:r>
              <a:rPr lang="en-US" sz="2400" dirty="0">
                <a:latin typeface="Arial" panose="020B0604020202020204" pitchFamily="34" charset="0"/>
              </a:rPr>
              <a:t>Parallel magnetic field = zero flux</a:t>
            </a:r>
          </a:p>
          <a:p>
            <a:pPr marL="457200" indent="-457200">
              <a:lnSpc>
                <a:spcPct val="100000"/>
              </a:lnSpc>
              <a:buFont typeface="Arial" panose="020B0604020202020204" pitchFamily="34" charset="0"/>
              <a:buChar char="•"/>
            </a:pPr>
            <a:endParaRPr lang="en-US" sz="2400" dirty="0">
              <a:latin typeface="Arial" panose="020B0604020202020204" pitchFamily="34" charset="0"/>
            </a:endParaRPr>
          </a:p>
          <a:p>
            <a:pPr>
              <a:lnSpc>
                <a:spcPct val="100000"/>
              </a:lnSpc>
            </a:pPr>
            <a:r>
              <a:rPr lang="en-US" sz="2400" b="1" dirty="0">
                <a:latin typeface="Arial" panose="020B0604020202020204" pitchFamily="34" charset="0"/>
              </a:rPr>
              <a:t>Constant vs. Changing </a:t>
            </a:r>
          </a:p>
          <a:p>
            <a:pPr marL="457200" indent="-457200">
              <a:lnSpc>
                <a:spcPct val="100000"/>
              </a:lnSpc>
              <a:buFont typeface="Arial" panose="020B0604020202020204" pitchFamily="34" charset="0"/>
              <a:buChar char="•"/>
            </a:pPr>
            <a:r>
              <a:rPr lang="en-US" sz="2400" dirty="0">
                <a:latin typeface="Arial" panose="020B0604020202020204" pitchFamily="34" charset="0"/>
              </a:rPr>
              <a:t>Contant = No electron movement, no current </a:t>
            </a:r>
          </a:p>
          <a:p>
            <a:pPr marL="457200" indent="-457200">
              <a:lnSpc>
                <a:spcPct val="100000"/>
              </a:lnSpc>
              <a:buFont typeface="Arial" panose="020B0604020202020204" pitchFamily="34" charset="0"/>
              <a:buChar char="•"/>
            </a:pPr>
            <a:r>
              <a:rPr lang="en-US" sz="2400" dirty="0">
                <a:latin typeface="Arial" panose="020B0604020202020204" pitchFamily="34" charset="0"/>
              </a:rPr>
              <a:t>Changing = Electron movement, current flows, electricity created </a:t>
            </a:r>
          </a:p>
          <a:p>
            <a:endParaRPr lang="en-US" dirty="0"/>
          </a:p>
        </p:txBody>
      </p:sp>
      <p:pic>
        <p:nvPicPr>
          <p:cNvPr id="8" name="Picture 7">
            <a:extLst>
              <a:ext uri="{FF2B5EF4-FFF2-40B4-BE49-F238E27FC236}">
                <a16:creationId xmlns:a16="http://schemas.microsoft.com/office/drawing/2014/main" id="{1FD545CA-50BA-7779-EAB7-1089FA81309D}"/>
              </a:ext>
            </a:extLst>
          </p:cNvPr>
          <p:cNvPicPr>
            <a:picLocks noChangeAspect="1"/>
          </p:cNvPicPr>
          <p:nvPr/>
        </p:nvPicPr>
        <p:blipFill>
          <a:blip r:embed="rId4"/>
          <a:srcRect r="67195" b="2937"/>
          <a:stretch>
            <a:fillRect/>
          </a:stretch>
        </p:blipFill>
        <p:spPr>
          <a:xfrm>
            <a:off x="8118584" y="1645920"/>
            <a:ext cx="2837793" cy="2413562"/>
          </a:xfrm>
          <a:prstGeom prst="rect">
            <a:avLst/>
          </a:prstGeom>
          <a:ln>
            <a:solidFill>
              <a:schemeClr val="bg1">
                <a:lumMod val="50000"/>
              </a:schemeClr>
            </a:solidFill>
          </a:ln>
        </p:spPr>
      </p:pic>
      <p:grpSp>
        <p:nvGrpSpPr>
          <p:cNvPr id="11" name="Group 10">
            <a:extLst>
              <a:ext uri="{FF2B5EF4-FFF2-40B4-BE49-F238E27FC236}">
                <a16:creationId xmlns:a16="http://schemas.microsoft.com/office/drawing/2014/main" id="{274DF8E4-2F93-1BA4-23F0-B182839C099A}"/>
              </a:ext>
            </a:extLst>
          </p:cNvPr>
          <p:cNvGrpSpPr/>
          <p:nvPr/>
        </p:nvGrpSpPr>
        <p:grpSpPr>
          <a:xfrm>
            <a:off x="8118584" y="4352409"/>
            <a:ext cx="2837793" cy="1967827"/>
            <a:chOff x="7255061" y="3799491"/>
            <a:chExt cx="3271701" cy="2585544"/>
          </a:xfrm>
        </p:grpSpPr>
        <p:pic>
          <p:nvPicPr>
            <p:cNvPr id="9" name="Picture 8">
              <a:extLst>
                <a:ext uri="{FF2B5EF4-FFF2-40B4-BE49-F238E27FC236}">
                  <a16:creationId xmlns:a16="http://schemas.microsoft.com/office/drawing/2014/main" id="{7AD82846-A068-3EAF-52C0-A786DC96D21F}"/>
                </a:ext>
              </a:extLst>
            </p:cNvPr>
            <p:cNvPicPr>
              <a:picLocks noChangeAspect="1"/>
            </p:cNvPicPr>
            <p:nvPr/>
          </p:nvPicPr>
          <p:blipFill>
            <a:blip r:embed="rId4"/>
            <a:srcRect l="29380" t="4125" r="37815" b="5687"/>
            <a:stretch>
              <a:fillRect/>
            </a:stretch>
          </p:blipFill>
          <p:spPr>
            <a:xfrm>
              <a:off x="7255061" y="3799491"/>
              <a:ext cx="3271701" cy="2585544"/>
            </a:xfrm>
            <a:prstGeom prst="rect">
              <a:avLst/>
            </a:prstGeom>
            <a:ln>
              <a:solidFill>
                <a:schemeClr val="bg1">
                  <a:lumMod val="50000"/>
                </a:schemeClr>
              </a:solidFill>
            </a:ln>
          </p:spPr>
        </p:pic>
        <p:sp>
          <p:nvSpPr>
            <p:cNvPr id="10" name="Rectangle 9">
              <a:extLst>
                <a:ext uri="{FF2B5EF4-FFF2-40B4-BE49-F238E27FC236}">
                  <a16:creationId xmlns:a16="http://schemas.microsoft.com/office/drawing/2014/main" id="{D87003D5-0B33-9EDC-4E73-15E673C6BB61}"/>
                </a:ext>
              </a:extLst>
            </p:cNvPr>
            <p:cNvSpPr/>
            <p:nvPr/>
          </p:nvSpPr>
          <p:spPr>
            <a:xfrm>
              <a:off x="7255061" y="3972910"/>
              <a:ext cx="422746" cy="167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22D51DE-8F86-B384-CF09-B4B5301C4B73}"/>
              </a:ext>
            </a:extLst>
          </p:cNvPr>
          <p:cNvGrpSpPr/>
          <p:nvPr/>
        </p:nvGrpSpPr>
        <p:grpSpPr>
          <a:xfrm>
            <a:off x="7289819" y="1311193"/>
            <a:ext cx="4787881" cy="5215731"/>
            <a:chOff x="7583214" y="1311193"/>
            <a:chExt cx="4657243" cy="5215731"/>
          </a:xfrm>
        </p:grpSpPr>
        <p:sp>
          <p:nvSpPr>
            <p:cNvPr id="13" name="Rectangle 12">
              <a:extLst>
                <a:ext uri="{FF2B5EF4-FFF2-40B4-BE49-F238E27FC236}">
                  <a16:creationId xmlns:a16="http://schemas.microsoft.com/office/drawing/2014/main" id="{27351DC7-705B-CE1E-A921-27D4FFC7DA3B}"/>
                </a:ext>
              </a:extLst>
            </p:cNvPr>
            <p:cNvSpPr/>
            <p:nvPr/>
          </p:nvSpPr>
          <p:spPr>
            <a:xfrm>
              <a:off x="7583214" y="1311193"/>
              <a:ext cx="3594538" cy="5215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8F2849-3CD9-00D2-0445-87EA29166AE8}"/>
                </a:ext>
              </a:extLst>
            </p:cNvPr>
            <p:cNvPicPr>
              <a:picLocks noChangeAspect="1"/>
            </p:cNvPicPr>
            <p:nvPr/>
          </p:nvPicPr>
          <p:blipFill>
            <a:blip r:embed="rId5"/>
            <a:srcRect b="8802"/>
            <a:stretch>
              <a:fillRect/>
            </a:stretch>
          </p:blipFill>
          <p:spPr>
            <a:xfrm>
              <a:off x="7725103" y="1911161"/>
              <a:ext cx="4515354" cy="3265159"/>
            </a:xfrm>
            <a:prstGeom prst="rect">
              <a:avLst/>
            </a:prstGeom>
          </p:spPr>
        </p:pic>
      </p:grpSp>
    </p:spTree>
    <p:custDataLst>
      <p:tags r:id="rId1"/>
    </p:custDataLst>
    <p:extLst>
      <p:ext uri="{BB962C8B-B14F-4D97-AF65-F5344CB8AC3E}">
        <p14:creationId xmlns:p14="http://schemas.microsoft.com/office/powerpoint/2010/main" val="1324380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8D6B9-1EC1-6F18-02A9-887A51FC9F66}"/>
              </a:ext>
            </a:extLst>
          </p:cNvPr>
          <p:cNvSpPr>
            <a:spLocks noGrp="1"/>
          </p:cNvSpPr>
          <p:nvPr>
            <p:ph type="title"/>
          </p:nvPr>
        </p:nvSpPr>
        <p:spPr/>
        <p:txBody>
          <a:bodyPr/>
          <a:lstStyle/>
          <a:p>
            <a:r>
              <a:rPr lang="en-US" dirty="0"/>
              <a:t>Magnetic Fields </a:t>
            </a:r>
          </a:p>
        </p:txBody>
      </p:sp>
      <p:sp>
        <p:nvSpPr>
          <p:cNvPr id="5" name="Content Placeholder 4">
            <a:extLst>
              <a:ext uri="{FF2B5EF4-FFF2-40B4-BE49-F238E27FC236}">
                <a16:creationId xmlns:a16="http://schemas.microsoft.com/office/drawing/2014/main" id="{9B05D3D9-C935-9C9A-9781-A1E3BB997960}"/>
              </a:ext>
            </a:extLst>
          </p:cNvPr>
          <p:cNvSpPr>
            <a:spLocks noGrp="1"/>
          </p:cNvSpPr>
          <p:nvPr>
            <p:ph idx="1"/>
          </p:nvPr>
        </p:nvSpPr>
        <p:spPr>
          <a:xfrm>
            <a:off x="838199" y="1645920"/>
            <a:ext cx="6078795" cy="4439570"/>
          </a:xfrm>
        </p:spPr>
        <p:txBody>
          <a:bodyPr>
            <a:normAutofit/>
          </a:bodyPr>
          <a:lstStyle/>
          <a:p>
            <a:pPr marL="342900" indent="-342900">
              <a:buFont typeface="Arial" panose="020B0604020202020204" pitchFamily="34" charset="0"/>
              <a:buChar char="•"/>
            </a:pPr>
            <a:r>
              <a:rPr lang="en-US" sz="2400" dirty="0"/>
              <a:t>Changing </a:t>
            </a:r>
            <a:r>
              <a:rPr lang="en-US" sz="2400" b="1" dirty="0"/>
              <a:t>magnetic fields </a:t>
            </a:r>
            <a:r>
              <a:rPr lang="en-US" sz="2400" dirty="0"/>
              <a:t>create </a:t>
            </a:r>
            <a:r>
              <a:rPr lang="en-US" sz="2400" b="1" dirty="0"/>
              <a:t>electric fields </a:t>
            </a:r>
            <a:r>
              <a:rPr lang="en-US" sz="2400" dirty="0"/>
              <a:t>which moves electrons.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 </a:t>
            </a:r>
            <a:r>
              <a:rPr lang="en-US" sz="2400" b="1" dirty="0"/>
              <a:t>electric field </a:t>
            </a:r>
            <a:r>
              <a:rPr lang="en-US" sz="2400" dirty="0"/>
              <a:t>is the space around a charged object where other charges feel a force.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Electric fields are invisible but can be represented by arrows.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Direction: </a:t>
            </a:r>
            <a:r>
              <a:rPr lang="en-US" sz="2400" b="1" dirty="0">
                <a:solidFill>
                  <a:srgbClr val="E55437"/>
                </a:solidFill>
              </a:rPr>
              <a:t>Away</a:t>
            </a:r>
            <a:r>
              <a:rPr lang="en-US" sz="2400" dirty="0"/>
              <a:t> from </a:t>
            </a:r>
            <a:r>
              <a:rPr lang="en-US" sz="2400" b="1" dirty="0">
                <a:solidFill>
                  <a:srgbClr val="E55437"/>
                </a:solidFill>
              </a:rPr>
              <a:t>positive</a:t>
            </a:r>
            <a:r>
              <a:rPr lang="en-US" sz="2400" dirty="0"/>
              <a:t> charges, </a:t>
            </a:r>
            <a:r>
              <a:rPr lang="en-US" sz="2400" b="1" dirty="0">
                <a:solidFill>
                  <a:srgbClr val="3098BF"/>
                </a:solidFill>
              </a:rPr>
              <a:t>toward</a:t>
            </a:r>
            <a:r>
              <a:rPr lang="en-US" sz="2400" dirty="0"/>
              <a:t> </a:t>
            </a:r>
            <a:r>
              <a:rPr lang="en-US" sz="2400" b="1" dirty="0">
                <a:solidFill>
                  <a:srgbClr val="3098BF"/>
                </a:solidFill>
              </a:rPr>
              <a:t>negative</a:t>
            </a:r>
            <a:r>
              <a:rPr lang="en-US" sz="2400" dirty="0"/>
              <a:t> charges.</a:t>
            </a:r>
          </a:p>
          <a:p>
            <a:endParaRPr lang="en-US" sz="2400" dirty="0"/>
          </a:p>
          <a:p>
            <a:endParaRPr lang="en-US" sz="2400" dirty="0"/>
          </a:p>
        </p:txBody>
      </p:sp>
      <p:pic>
        <p:nvPicPr>
          <p:cNvPr id="9" name="Picture 8">
            <a:extLst>
              <a:ext uri="{FF2B5EF4-FFF2-40B4-BE49-F238E27FC236}">
                <a16:creationId xmlns:a16="http://schemas.microsoft.com/office/drawing/2014/main" id="{5BB5CEE1-18E7-879B-C3D4-C47108990FD4}"/>
              </a:ext>
            </a:extLst>
          </p:cNvPr>
          <p:cNvPicPr>
            <a:picLocks noChangeAspect="1"/>
          </p:cNvPicPr>
          <p:nvPr/>
        </p:nvPicPr>
        <p:blipFill>
          <a:blip r:embed="rId4"/>
          <a:srcRect t="21400" r="47385" b="7616"/>
          <a:stretch>
            <a:fillRect/>
          </a:stretch>
        </p:blipFill>
        <p:spPr>
          <a:xfrm>
            <a:off x="7218573" y="2251117"/>
            <a:ext cx="3872216" cy="2751321"/>
          </a:xfrm>
          <a:prstGeom prst="rect">
            <a:avLst/>
          </a:prstGeom>
        </p:spPr>
      </p:pic>
    </p:spTree>
    <p:custDataLst>
      <p:tags r:id="rId1"/>
    </p:custDataLst>
    <p:extLst>
      <p:ext uri="{BB962C8B-B14F-4D97-AF65-F5344CB8AC3E}">
        <p14:creationId xmlns:p14="http://schemas.microsoft.com/office/powerpoint/2010/main" val="8125082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Explain basic magnetism, including magnetic fields, poles, and magnetic materials.</a:t>
            </a:r>
          </a:p>
          <a:p>
            <a:pPr marL="342900" indent="-342900">
              <a:buFont typeface="Arial" panose="020B0604020202020204" pitchFamily="34" charset="0"/>
              <a:buChar char="•"/>
            </a:pPr>
            <a:r>
              <a:rPr lang="en-US" dirty="0"/>
              <a:t>Explain how electromagnetism works and describe how electricity and magnetism are related.</a:t>
            </a:r>
          </a:p>
          <a:p>
            <a:pPr marL="342900" indent="-342900">
              <a:buFont typeface="Arial" panose="020B0604020202020204" pitchFamily="34" charset="0"/>
              <a:buChar char="•"/>
            </a:pPr>
            <a:r>
              <a:rPr lang="en-US" dirty="0"/>
              <a:t>Describe how an electromagnet works and what affects its strength.</a:t>
            </a:r>
          </a:p>
          <a:p>
            <a:pPr marL="342900" indent="-342900">
              <a:buFont typeface="Arial" panose="020B0604020202020204" pitchFamily="34" charset="0"/>
              <a:buChar char="•"/>
            </a:pPr>
            <a:r>
              <a:rPr lang="en-US" dirty="0"/>
              <a:t>Explain how electromagnetism is used in transit systems such as relays, motors, and generators.</a:t>
            </a:r>
          </a:p>
          <a:p>
            <a:pPr marL="342900" indent="-342900">
              <a:buFont typeface="Arial" panose="020B0604020202020204" pitchFamily="34" charset="0"/>
              <a:buChar char="•"/>
            </a:pPr>
            <a:r>
              <a:rPr lang="en-US" dirty="0"/>
              <a:t>Explain Faraday’s Law of induction and how changing magnetic fields are used to generate electricity in real-world systems.</a:t>
            </a:r>
          </a:p>
          <a:p>
            <a:endParaRPr lang="en-US" sz="2400" dirty="0"/>
          </a:p>
        </p:txBody>
      </p:sp>
    </p:spTree>
    <p:custDataLst>
      <p:tags r:id="rId1"/>
    </p:custDataLst>
    <p:extLst>
      <p:ext uri="{BB962C8B-B14F-4D97-AF65-F5344CB8AC3E}">
        <p14:creationId xmlns:p14="http://schemas.microsoft.com/office/powerpoint/2010/main" val="39860995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or: Elbow 51">
            <a:extLst>
              <a:ext uri="{FF2B5EF4-FFF2-40B4-BE49-F238E27FC236}">
                <a16:creationId xmlns:a16="http://schemas.microsoft.com/office/drawing/2014/main" id="{90DF8362-9035-47F2-8B73-9BE4E37576EA}"/>
              </a:ext>
            </a:extLst>
          </p:cNvPr>
          <p:cNvCxnSpPr>
            <a:cxnSpLocks/>
          </p:cNvCxnSpPr>
          <p:nvPr>
            <p:custDataLst>
              <p:tags r:id="rId2"/>
            </p:custDataLst>
          </p:nvPr>
        </p:nvCxnSpPr>
        <p:spPr>
          <a:xfrm rot="16200000" flipH="1">
            <a:off x="8631710" y="738908"/>
            <a:ext cx="925666" cy="765062"/>
          </a:xfrm>
          <a:prstGeom prst="bentConnector2">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26DB02E2-932C-448A-9F52-961C8AD31444}"/>
              </a:ext>
            </a:extLst>
          </p:cNvPr>
          <p:cNvCxnSpPr>
            <a:cxnSpLocks/>
          </p:cNvCxnSpPr>
          <p:nvPr/>
        </p:nvCxnSpPr>
        <p:spPr>
          <a:xfrm rot="10800000" flipV="1">
            <a:off x="2725696" y="3941811"/>
            <a:ext cx="1654900" cy="1373134"/>
          </a:xfrm>
          <a:prstGeom prst="bentConnector3">
            <a:avLst>
              <a:gd name="adj1" fmla="val 985"/>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EDF6F9B4-BFE7-4C5F-8A2C-F6843995E417}"/>
              </a:ext>
            </a:extLst>
          </p:cNvPr>
          <p:cNvCxnSpPr>
            <a:cxnSpLocks/>
          </p:cNvCxnSpPr>
          <p:nvPr/>
        </p:nvCxnSpPr>
        <p:spPr>
          <a:xfrm rot="16200000" flipV="1">
            <a:off x="3140403" y="1378781"/>
            <a:ext cx="1392765" cy="932346"/>
          </a:xfrm>
          <a:prstGeom prst="bentConnector3">
            <a:avLst>
              <a:gd name="adj1" fmla="val 99049"/>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CB3B9-E291-45EA-ACBC-F97146423627}"/>
              </a:ext>
            </a:extLst>
          </p:cNvPr>
          <p:cNvSpPr/>
          <p:nvPr/>
        </p:nvSpPr>
        <p:spPr>
          <a:xfrm>
            <a:off x="8515350" y="473718"/>
            <a:ext cx="1028045" cy="163121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9" name="Connector: Elbow 58">
            <a:extLst>
              <a:ext uri="{FF2B5EF4-FFF2-40B4-BE49-F238E27FC236}">
                <a16:creationId xmlns:a16="http://schemas.microsoft.com/office/drawing/2014/main" id="{7D9A9A54-D06E-46FB-8499-9E6CC7D4C2F4}"/>
              </a:ext>
            </a:extLst>
          </p:cNvPr>
          <p:cNvCxnSpPr>
            <a:cxnSpLocks/>
            <a:endCxn id="35" idx="2"/>
          </p:cNvCxnSpPr>
          <p:nvPr/>
        </p:nvCxnSpPr>
        <p:spPr>
          <a:xfrm rot="5400000" flipH="1" flipV="1">
            <a:off x="8152916" y="1685266"/>
            <a:ext cx="1146848" cy="606787"/>
          </a:xfrm>
          <a:prstGeom prst="bentConnector2">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D23867-6D5A-487E-B7FE-5E1BBA94862D}"/>
              </a:ext>
            </a:extLst>
          </p:cNvPr>
          <p:cNvSpPr txBox="1"/>
          <p:nvPr/>
        </p:nvSpPr>
        <p:spPr>
          <a:xfrm>
            <a:off x="3780887" y="2526039"/>
            <a:ext cx="5305615" cy="141577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800" b="1" dirty="0">
                <a:latin typeface="Arial Black" panose="020B0A04020102020204" pitchFamily="34" charset="0"/>
              </a:rPr>
              <a:t>Applications of</a:t>
            </a:r>
          </a:p>
          <a:p>
            <a:pPr algn="ctr"/>
            <a:r>
              <a:rPr lang="en-US" sz="4800" b="1" dirty="0">
                <a:solidFill>
                  <a:schemeClr val="accent1"/>
                </a:solidFill>
                <a:latin typeface="Arial Black" panose="020B0A04020102020204" pitchFamily="34" charset="0"/>
              </a:rPr>
              <a:t>Faraday’s Law</a:t>
            </a:r>
            <a:endParaRPr lang="en-US" sz="3200" b="1" dirty="0">
              <a:solidFill>
                <a:schemeClr val="accent1"/>
              </a:solidFill>
              <a:latin typeface="Arial Black" panose="020B0A04020102020204" pitchFamily="34" charset="0"/>
            </a:endParaRPr>
          </a:p>
        </p:txBody>
      </p:sp>
      <p:cxnSp>
        <p:nvCxnSpPr>
          <p:cNvPr id="66" name="Connector: Elbow 65">
            <a:extLst>
              <a:ext uri="{FF2B5EF4-FFF2-40B4-BE49-F238E27FC236}">
                <a16:creationId xmlns:a16="http://schemas.microsoft.com/office/drawing/2014/main" id="{30A43BC2-07B2-4997-8553-A4B3F6CC69C0}"/>
              </a:ext>
            </a:extLst>
          </p:cNvPr>
          <p:cNvCxnSpPr>
            <a:cxnSpLocks/>
            <a:endCxn id="11" idx="6"/>
          </p:cNvCxnSpPr>
          <p:nvPr/>
        </p:nvCxnSpPr>
        <p:spPr>
          <a:xfrm rot="5400000">
            <a:off x="7090066" y="4663149"/>
            <a:ext cx="1765407" cy="322730"/>
          </a:xfrm>
          <a:prstGeom prst="bentConnector2">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03C8282F-E69C-4937-95EE-C0501DAD89D0}"/>
              </a:ext>
            </a:extLst>
          </p:cNvPr>
          <p:cNvCxnSpPr>
            <a:cxnSpLocks/>
            <a:endCxn id="54" idx="1"/>
          </p:cNvCxnSpPr>
          <p:nvPr/>
        </p:nvCxnSpPr>
        <p:spPr>
          <a:xfrm rot="5400000" flipH="1" flipV="1">
            <a:off x="4821464" y="1036313"/>
            <a:ext cx="2031001" cy="919535"/>
          </a:xfrm>
          <a:prstGeom prst="bentConnector3">
            <a:avLst>
              <a:gd name="adj1" fmla="val 100427"/>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A2772E15-4D59-4183-A21F-E2AA29EBA9BF}"/>
              </a:ext>
            </a:extLst>
          </p:cNvPr>
          <p:cNvCxnSpPr>
            <a:cxnSpLocks/>
            <a:stCxn id="7" idx="3"/>
            <a:endCxn id="62" idx="0"/>
          </p:cNvCxnSpPr>
          <p:nvPr/>
        </p:nvCxnSpPr>
        <p:spPr>
          <a:xfrm>
            <a:off x="9086502" y="3233925"/>
            <a:ext cx="1373398" cy="331317"/>
          </a:xfrm>
          <a:prstGeom prst="bentConnector2">
            <a:avLst/>
          </a:prstGeom>
          <a:ln w="38100">
            <a:tailEnd type="triangle"/>
          </a:ln>
          <a:effectLst>
            <a:outerShdw blurRad="76200" dist="63500" dir="2700000" algn="tl" rotWithShape="0">
              <a:prstClr val="black">
                <a:alpha val="43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B78F216-5923-F6F3-EAC9-A44D01E1D940}"/>
              </a:ext>
            </a:extLst>
          </p:cNvPr>
          <p:cNvGrpSpPr/>
          <p:nvPr/>
        </p:nvGrpSpPr>
        <p:grpSpPr>
          <a:xfrm>
            <a:off x="160720" y="-36303"/>
            <a:ext cx="3232530" cy="3241150"/>
            <a:chOff x="160720" y="-36303"/>
            <a:chExt cx="3232530" cy="3241150"/>
          </a:xfrm>
        </p:grpSpPr>
        <p:grpSp>
          <p:nvGrpSpPr>
            <p:cNvPr id="48" name="Group 47">
              <a:extLst>
                <a:ext uri="{FF2B5EF4-FFF2-40B4-BE49-F238E27FC236}">
                  <a16:creationId xmlns:a16="http://schemas.microsoft.com/office/drawing/2014/main" id="{EA60E9C3-808C-45AB-BB8E-A08C26E36066}"/>
                </a:ext>
              </a:extLst>
            </p:cNvPr>
            <p:cNvGrpSpPr/>
            <p:nvPr/>
          </p:nvGrpSpPr>
          <p:grpSpPr>
            <a:xfrm>
              <a:off x="160720" y="-36303"/>
              <a:ext cx="3232530" cy="3241150"/>
              <a:chOff x="1265186" y="-254056"/>
              <a:chExt cx="3232530" cy="3241150"/>
            </a:xfrm>
          </p:grpSpPr>
          <p:sp>
            <p:nvSpPr>
              <p:cNvPr id="8" name="Oval 7">
                <a:extLst>
                  <a:ext uri="{FF2B5EF4-FFF2-40B4-BE49-F238E27FC236}">
                    <a16:creationId xmlns:a16="http://schemas.microsoft.com/office/drawing/2014/main" id="{84CA732F-77F8-4A6B-B39E-04AC25A61D93}"/>
                  </a:ext>
                </a:extLst>
              </p:cNvPr>
              <p:cNvSpPr/>
              <p:nvPr/>
            </p:nvSpPr>
            <p:spPr>
              <a:xfrm>
                <a:off x="1265186" y="-254056"/>
                <a:ext cx="3232530" cy="3241150"/>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B2A8D61-0CB1-4040-BEE6-08373FBA1E18}"/>
                  </a:ext>
                </a:extLst>
              </p:cNvPr>
              <p:cNvSpPr/>
              <p:nvPr/>
            </p:nvSpPr>
            <p:spPr>
              <a:xfrm>
                <a:off x="1713137" y="183310"/>
                <a:ext cx="2336627" cy="730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Transformers</a:t>
                </a:r>
                <a:endParaRPr lang="en-US" sz="2000" b="1" dirty="0">
                  <a:solidFill>
                    <a:schemeClr val="tx1"/>
                  </a:solidFill>
                </a:endParaRPr>
              </a:p>
            </p:txBody>
          </p:sp>
        </p:grpSp>
        <p:pic>
          <p:nvPicPr>
            <p:cNvPr id="17" name="Picture 4" descr="Three Phase Transformer at ₹ 70000 | Three Phase Distribution Transformers  in Surat | ID: 19728226088">
              <a:extLst>
                <a:ext uri="{FF2B5EF4-FFF2-40B4-BE49-F238E27FC236}">
                  <a16:creationId xmlns:a16="http://schemas.microsoft.com/office/drawing/2014/main" id="{9DB4AA76-2A43-2AF8-4C10-CC16181111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57" r="15221"/>
            <a:stretch/>
          </p:blipFill>
          <p:spPr bwMode="auto">
            <a:xfrm>
              <a:off x="943837" y="999768"/>
              <a:ext cx="1588455" cy="182261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CA0D83CC-7751-3D38-EB34-E54F322014D4}"/>
              </a:ext>
            </a:extLst>
          </p:cNvPr>
          <p:cNvGrpSpPr/>
          <p:nvPr/>
        </p:nvGrpSpPr>
        <p:grpSpPr>
          <a:xfrm>
            <a:off x="9029734" y="-216568"/>
            <a:ext cx="3316794" cy="3263606"/>
            <a:chOff x="9029734" y="-216568"/>
            <a:chExt cx="3316794" cy="3263606"/>
          </a:xfrm>
        </p:grpSpPr>
        <p:grpSp>
          <p:nvGrpSpPr>
            <p:cNvPr id="3" name="Group 2">
              <a:extLst>
                <a:ext uri="{FF2B5EF4-FFF2-40B4-BE49-F238E27FC236}">
                  <a16:creationId xmlns:a16="http://schemas.microsoft.com/office/drawing/2014/main" id="{2D0C59E6-5207-4782-BF19-9EF5271F637E}"/>
                </a:ext>
              </a:extLst>
            </p:cNvPr>
            <p:cNvGrpSpPr/>
            <p:nvPr/>
          </p:nvGrpSpPr>
          <p:grpSpPr>
            <a:xfrm>
              <a:off x="9029734" y="-216568"/>
              <a:ext cx="3316794" cy="3263606"/>
              <a:chOff x="10289073" y="1296085"/>
              <a:chExt cx="3232530" cy="3241150"/>
            </a:xfrm>
          </p:grpSpPr>
          <p:sp>
            <p:nvSpPr>
              <p:cNvPr id="35" name="Oval 34">
                <a:extLst>
                  <a:ext uri="{FF2B5EF4-FFF2-40B4-BE49-F238E27FC236}">
                    <a16:creationId xmlns:a16="http://schemas.microsoft.com/office/drawing/2014/main" id="{160F020F-0989-45A9-B520-20DAF8952641}"/>
                  </a:ext>
                </a:extLst>
              </p:cNvPr>
              <p:cNvSpPr/>
              <p:nvPr/>
            </p:nvSpPr>
            <p:spPr>
              <a:xfrm>
                <a:off x="10289073" y="1296085"/>
                <a:ext cx="3232530" cy="3241150"/>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A37507F-BF05-48BF-B6A1-90B4300D5A27}"/>
                  </a:ext>
                </a:extLst>
              </p:cNvPr>
              <p:cNvSpPr/>
              <p:nvPr/>
            </p:nvSpPr>
            <p:spPr>
              <a:xfrm>
                <a:off x="10722199" y="1883575"/>
                <a:ext cx="2432607" cy="583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Electric Generators</a:t>
                </a:r>
              </a:p>
            </p:txBody>
          </p:sp>
        </p:grpSp>
        <p:pic>
          <p:nvPicPr>
            <p:cNvPr id="19" name="Picture 18">
              <a:extLst>
                <a:ext uri="{FF2B5EF4-FFF2-40B4-BE49-F238E27FC236}">
                  <a16:creationId xmlns:a16="http://schemas.microsoft.com/office/drawing/2014/main" id="{A0F89EB5-124B-61B4-C214-4CE4091FF7DB}"/>
                </a:ext>
              </a:extLst>
            </p:cNvPr>
            <p:cNvPicPr>
              <a:picLocks noChangeAspect="1"/>
            </p:cNvPicPr>
            <p:nvPr/>
          </p:nvPicPr>
          <p:blipFill>
            <a:blip r:embed="rId6"/>
            <a:stretch>
              <a:fillRect/>
            </a:stretch>
          </p:blipFill>
          <p:spPr>
            <a:xfrm>
              <a:off x="9716505" y="1231252"/>
              <a:ext cx="2216711" cy="1246900"/>
            </a:xfrm>
            <a:prstGeom prst="rect">
              <a:avLst/>
            </a:prstGeom>
            <a:ln>
              <a:noFill/>
            </a:ln>
          </p:spPr>
        </p:pic>
      </p:grpSp>
      <p:grpSp>
        <p:nvGrpSpPr>
          <p:cNvPr id="24" name="Group 23">
            <a:extLst>
              <a:ext uri="{FF2B5EF4-FFF2-40B4-BE49-F238E27FC236}">
                <a16:creationId xmlns:a16="http://schemas.microsoft.com/office/drawing/2014/main" id="{7D896BDD-D26E-34C3-7679-C848DBBFEB7E}"/>
              </a:ext>
            </a:extLst>
          </p:cNvPr>
          <p:cNvGrpSpPr/>
          <p:nvPr/>
        </p:nvGrpSpPr>
        <p:grpSpPr>
          <a:xfrm>
            <a:off x="9041132" y="3565242"/>
            <a:ext cx="2837536" cy="2791130"/>
            <a:chOff x="9201707" y="3862646"/>
            <a:chExt cx="2837536" cy="2791130"/>
          </a:xfrm>
        </p:grpSpPr>
        <p:grpSp>
          <p:nvGrpSpPr>
            <p:cNvPr id="61" name="Group 60">
              <a:extLst>
                <a:ext uri="{FF2B5EF4-FFF2-40B4-BE49-F238E27FC236}">
                  <a16:creationId xmlns:a16="http://schemas.microsoft.com/office/drawing/2014/main" id="{4A7DE84A-56C0-4740-B37B-E10FAD4472F1}"/>
                </a:ext>
              </a:extLst>
            </p:cNvPr>
            <p:cNvGrpSpPr/>
            <p:nvPr/>
          </p:nvGrpSpPr>
          <p:grpSpPr>
            <a:xfrm>
              <a:off x="9201707" y="3862646"/>
              <a:ext cx="2837536" cy="2791130"/>
              <a:chOff x="8807879" y="-128208"/>
              <a:chExt cx="2529004" cy="2443406"/>
            </a:xfrm>
          </p:grpSpPr>
          <p:sp>
            <p:nvSpPr>
              <p:cNvPr id="62" name="Oval 61">
                <a:extLst>
                  <a:ext uri="{FF2B5EF4-FFF2-40B4-BE49-F238E27FC236}">
                    <a16:creationId xmlns:a16="http://schemas.microsoft.com/office/drawing/2014/main" id="{BFCE92D4-DD9F-4DD2-BF4C-11385A323383}"/>
                  </a:ext>
                </a:extLst>
              </p:cNvPr>
              <p:cNvSpPr/>
              <p:nvPr/>
            </p:nvSpPr>
            <p:spPr>
              <a:xfrm>
                <a:off x="8807879" y="-128208"/>
                <a:ext cx="2529004" cy="2443406"/>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C78F21F-3F31-4598-848A-E895E5BAAE6F}"/>
                  </a:ext>
                </a:extLst>
              </p:cNvPr>
              <p:cNvSpPr/>
              <p:nvPr/>
            </p:nvSpPr>
            <p:spPr>
              <a:xfrm>
                <a:off x="9016244" y="-32393"/>
                <a:ext cx="2219803" cy="710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Metal Detectors</a:t>
                </a:r>
              </a:p>
            </p:txBody>
          </p:sp>
        </p:grpSp>
        <p:pic>
          <p:nvPicPr>
            <p:cNvPr id="22" name="Picture 21">
              <a:extLst>
                <a:ext uri="{FF2B5EF4-FFF2-40B4-BE49-F238E27FC236}">
                  <a16:creationId xmlns:a16="http://schemas.microsoft.com/office/drawing/2014/main" id="{66F46D28-D2E6-AA08-DB6A-DEFC54BD2BE3}"/>
                </a:ext>
              </a:extLst>
            </p:cNvPr>
            <p:cNvPicPr>
              <a:picLocks noChangeAspect="1"/>
            </p:cNvPicPr>
            <p:nvPr/>
          </p:nvPicPr>
          <p:blipFill>
            <a:blip r:embed="rId7"/>
            <a:stretch>
              <a:fillRect/>
            </a:stretch>
          </p:blipFill>
          <p:spPr>
            <a:xfrm>
              <a:off x="10175249" y="4856802"/>
              <a:ext cx="1011098" cy="1584464"/>
            </a:xfrm>
            <a:prstGeom prst="rect">
              <a:avLst/>
            </a:prstGeom>
            <a:ln>
              <a:solidFill>
                <a:schemeClr val="accent1"/>
              </a:solidFill>
            </a:ln>
          </p:spPr>
        </p:pic>
      </p:grpSp>
      <p:grpSp>
        <p:nvGrpSpPr>
          <p:cNvPr id="26" name="Group 25">
            <a:extLst>
              <a:ext uri="{FF2B5EF4-FFF2-40B4-BE49-F238E27FC236}">
                <a16:creationId xmlns:a16="http://schemas.microsoft.com/office/drawing/2014/main" id="{4E7A3CD8-18CA-0DFD-E461-484D795B8E3E}"/>
              </a:ext>
            </a:extLst>
          </p:cNvPr>
          <p:cNvGrpSpPr/>
          <p:nvPr/>
        </p:nvGrpSpPr>
        <p:grpSpPr>
          <a:xfrm>
            <a:off x="-31184" y="3715637"/>
            <a:ext cx="2756878" cy="2764230"/>
            <a:chOff x="-31184" y="3715637"/>
            <a:chExt cx="2756878" cy="2764230"/>
          </a:xfrm>
        </p:grpSpPr>
        <p:grpSp>
          <p:nvGrpSpPr>
            <p:cNvPr id="40" name="Group 39">
              <a:extLst>
                <a:ext uri="{FF2B5EF4-FFF2-40B4-BE49-F238E27FC236}">
                  <a16:creationId xmlns:a16="http://schemas.microsoft.com/office/drawing/2014/main" id="{FDC09AAD-C80A-48A7-AFED-D1A8AF908F78}"/>
                </a:ext>
              </a:extLst>
            </p:cNvPr>
            <p:cNvGrpSpPr/>
            <p:nvPr/>
          </p:nvGrpSpPr>
          <p:grpSpPr>
            <a:xfrm>
              <a:off x="-31184" y="3715637"/>
              <a:ext cx="2756878" cy="2764230"/>
              <a:chOff x="565064" y="3476132"/>
              <a:chExt cx="2756878" cy="2764230"/>
            </a:xfrm>
          </p:grpSpPr>
          <p:sp>
            <p:nvSpPr>
              <p:cNvPr id="12" name="Oval 11">
                <a:extLst>
                  <a:ext uri="{FF2B5EF4-FFF2-40B4-BE49-F238E27FC236}">
                    <a16:creationId xmlns:a16="http://schemas.microsoft.com/office/drawing/2014/main" id="{F01044D9-FE61-4B6B-BDFF-E2C826F5E945}"/>
                  </a:ext>
                </a:extLst>
              </p:cNvPr>
              <p:cNvSpPr/>
              <p:nvPr/>
            </p:nvSpPr>
            <p:spPr>
              <a:xfrm>
                <a:off x="565064" y="3476132"/>
                <a:ext cx="2756878" cy="2764230"/>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56F6124-1410-43FD-935A-C96E2DED0906}"/>
                  </a:ext>
                </a:extLst>
              </p:cNvPr>
              <p:cNvSpPr/>
              <p:nvPr/>
            </p:nvSpPr>
            <p:spPr>
              <a:xfrm>
                <a:off x="1071418" y="3486386"/>
                <a:ext cx="1867286" cy="1234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Inductive Charging</a:t>
                </a:r>
              </a:p>
            </p:txBody>
          </p:sp>
        </p:grpSp>
        <p:pic>
          <p:nvPicPr>
            <p:cNvPr id="25" name="Picture 24">
              <a:extLst>
                <a:ext uri="{FF2B5EF4-FFF2-40B4-BE49-F238E27FC236}">
                  <a16:creationId xmlns:a16="http://schemas.microsoft.com/office/drawing/2014/main" id="{58F7F4F1-3FB0-6127-1B0B-FADE42C0BA36}"/>
                </a:ext>
              </a:extLst>
            </p:cNvPr>
            <p:cNvPicPr>
              <a:picLocks noChangeAspect="1"/>
            </p:cNvPicPr>
            <p:nvPr/>
          </p:nvPicPr>
          <p:blipFill>
            <a:blip r:embed="rId8"/>
            <a:stretch>
              <a:fillRect/>
            </a:stretch>
          </p:blipFill>
          <p:spPr>
            <a:xfrm>
              <a:off x="713662" y="4885891"/>
              <a:ext cx="1316881" cy="1316881"/>
            </a:xfrm>
            <a:prstGeom prst="rect">
              <a:avLst/>
            </a:prstGeom>
            <a:ln>
              <a:noFill/>
            </a:ln>
          </p:spPr>
        </p:pic>
      </p:grpSp>
      <p:grpSp>
        <p:nvGrpSpPr>
          <p:cNvPr id="30" name="Group 29">
            <a:extLst>
              <a:ext uri="{FF2B5EF4-FFF2-40B4-BE49-F238E27FC236}">
                <a16:creationId xmlns:a16="http://schemas.microsoft.com/office/drawing/2014/main" id="{585647B9-4239-FDC5-8DA8-AC0B3F6A4414}"/>
              </a:ext>
            </a:extLst>
          </p:cNvPr>
          <p:cNvGrpSpPr/>
          <p:nvPr/>
        </p:nvGrpSpPr>
        <p:grpSpPr>
          <a:xfrm>
            <a:off x="5981484" y="167103"/>
            <a:ext cx="2152650" cy="2140548"/>
            <a:chOff x="5981484" y="167103"/>
            <a:chExt cx="2152650" cy="2140548"/>
          </a:xfrm>
        </p:grpSpPr>
        <p:grpSp>
          <p:nvGrpSpPr>
            <p:cNvPr id="53" name="Group 52">
              <a:extLst>
                <a:ext uri="{FF2B5EF4-FFF2-40B4-BE49-F238E27FC236}">
                  <a16:creationId xmlns:a16="http://schemas.microsoft.com/office/drawing/2014/main" id="{233EDF14-11F1-4558-A4AC-82A8CA82284A}"/>
                </a:ext>
              </a:extLst>
            </p:cNvPr>
            <p:cNvGrpSpPr/>
            <p:nvPr/>
          </p:nvGrpSpPr>
          <p:grpSpPr>
            <a:xfrm>
              <a:off x="5981484" y="167103"/>
              <a:ext cx="2152650" cy="2140548"/>
              <a:chOff x="4926129" y="4165855"/>
              <a:chExt cx="2183336" cy="2279403"/>
            </a:xfrm>
          </p:grpSpPr>
          <p:sp>
            <p:nvSpPr>
              <p:cNvPr id="54" name="Oval 53">
                <a:extLst>
                  <a:ext uri="{FF2B5EF4-FFF2-40B4-BE49-F238E27FC236}">
                    <a16:creationId xmlns:a16="http://schemas.microsoft.com/office/drawing/2014/main" id="{96870912-DF8A-4A41-AAF8-BA9007A48CD5}"/>
                  </a:ext>
                </a:extLst>
              </p:cNvPr>
              <p:cNvSpPr/>
              <p:nvPr/>
            </p:nvSpPr>
            <p:spPr>
              <a:xfrm>
                <a:off x="4926129" y="4165855"/>
                <a:ext cx="2183336" cy="2279403"/>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37EA265-4F44-4C39-9A3C-14DE4F46B707}"/>
                  </a:ext>
                </a:extLst>
              </p:cNvPr>
              <p:cNvSpPr/>
              <p:nvPr/>
            </p:nvSpPr>
            <p:spPr>
              <a:xfrm>
                <a:off x="5072943" y="4374569"/>
                <a:ext cx="1967281" cy="84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Alternators</a:t>
                </a:r>
                <a:endParaRPr lang="en-US" sz="2400" b="1" dirty="0">
                  <a:solidFill>
                    <a:schemeClr val="tx1"/>
                  </a:solidFill>
                </a:endParaRPr>
              </a:p>
            </p:txBody>
          </p:sp>
        </p:grpSp>
        <p:pic>
          <p:nvPicPr>
            <p:cNvPr id="27" name="Picture 26">
              <a:extLst>
                <a:ext uri="{FF2B5EF4-FFF2-40B4-BE49-F238E27FC236}">
                  <a16:creationId xmlns:a16="http://schemas.microsoft.com/office/drawing/2014/main" id="{AF5D2E3A-50BD-B64A-CD98-1C476A184C4A}"/>
                </a:ext>
              </a:extLst>
            </p:cNvPr>
            <p:cNvPicPr>
              <a:picLocks noChangeAspect="1"/>
            </p:cNvPicPr>
            <p:nvPr/>
          </p:nvPicPr>
          <p:blipFill>
            <a:blip r:embed="rId9"/>
            <a:srcRect l="7071" t="5155" r="4799" b="9572"/>
            <a:stretch>
              <a:fillRect/>
            </a:stretch>
          </p:blipFill>
          <p:spPr>
            <a:xfrm>
              <a:off x="6475032" y="962729"/>
              <a:ext cx="1180506" cy="1142205"/>
            </a:xfrm>
            <a:prstGeom prst="rect">
              <a:avLst/>
            </a:prstGeom>
            <a:ln>
              <a:noFill/>
            </a:ln>
          </p:spPr>
        </p:pic>
      </p:grpSp>
      <p:grpSp>
        <p:nvGrpSpPr>
          <p:cNvPr id="31" name="Group 30">
            <a:extLst>
              <a:ext uri="{FF2B5EF4-FFF2-40B4-BE49-F238E27FC236}">
                <a16:creationId xmlns:a16="http://schemas.microsoft.com/office/drawing/2014/main" id="{66C9C27D-D1B3-28E6-A26F-1B5C39DC312D}"/>
              </a:ext>
            </a:extLst>
          </p:cNvPr>
          <p:cNvGrpSpPr/>
          <p:nvPr/>
        </p:nvGrpSpPr>
        <p:grpSpPr>
          <a:xfrm>
            <a:off x="5019238" y="4318984"/>
            <a:ext cx="2792166" cy="2776468"/>
            <a:chOff x="5019238" y="4318984"/>
            <a:chExt cx="2792166" cy="2776468"/>
          </a:xfrm>
        </p:grpSpPr>
        <p:grpSp>
          <p:nvGrpSpPr>
            <p:cNvPr id="37" name="Group 36">
              <a:extLst>
                <a:ext uri="{FF2B5EF4-FFF2-40B4-BE49-F238E27FC236}">
                  <a16:creationId xmlns:a16="http://schemas.microsoft.com/office/drawing/2014/main" id="{47F98227-42AE-4659-B2E5-6A6A9BFA5298}"/>
                </a:ext>
              </a:extLst>
            </p:cNvPr>
            <p:cNvGrpSpPr/>
            <p:nvPr/>
          </p:nvGrpSpPr>
          <p:grpSpPr>
            <a:xfrm>
              <a:off x="5019238" y="4318984"/>
              <a:ext cx="2792166" cy="2776468"/>
              <a:chOff x="4926129" y="4165855"/>
              <a:chExt cx="2183336" cy="2279403"/>
            </a:xfrm>
          </p:grpSpPr>
          <p:sp>
            <p:nvSpPr>
              <p:cNvPr id="11" name="Oval 10">
                <a:extLst>
                  <a:ext uri="{FF2B5EF4-FFF2-40B4-BE49-F238E27FC236}">
                    <a16:creationId xmlns:a16="http://schemas.microsoft.com/office/drawing/2014/main" id="{86204974-9818-488A-B106-8387DCEDCDAD}"/>
                  </a:ext>
                </a:extLst>
              </p:cNvPr>
              <p:cNvSpPr/>
              <p:nvPr/>
            </p:nvSpPr>
            <p:spPr>
              <a:xfrm>
                <a:off x="4926129" y="4165855"/>
                <a:ext cx="2183336" cy="2279403"/>
              </a:xfrm>
              <a:prstGeom prst="ellipse">
                <a:avLst/>
              </a:prstGeom>
              <a:solidFill>
                <a:schemeClr val="bg1"/>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962AC4-02E0-4336-B239-4D467ED16F78}"/>
                  </a:ext>
                </a:extLst>
              </p:cNvPr>
              <p:cNvSpPr/>
              <p:nvPr/>
            </p:nvSpPr>
            <p:spPr>
              <a:xfrm>
                <a:off x="5273097" y="4361250"/>
                <a:ext cx="1518134" cy="593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Proximity Sensor</a:t>
                </a:r>
                <a:endParaRPr lang="en-US" sz="2400" b="1" dirty="0">
                  <a:solidFill>
                    <a:schemeClr val="tx1"/>
                  </a:solidFill>
                </a:endParaRPr>
              </a:p>
            </p:txBody>
          </p:sp>
        </p:grpSp>
        <p:pic>
          <p:nvPicPr>
            <p:cNvPr id="29" name="Picture 28">
              <a:extLst>
                <a:ext uri="{FF2B5EF4-FFF2-40B4-BE49-F238E27FC236}">
                  <a16:creationId xmlns:a16="http://schemas.microsoft.com/office/drawing/2014/main" id="{D8C79715-080D-8EC4-B003-6DAC6E0259A8}"/>
                </a:ext>
              </a:extLst>
            </p:cNvPr>
            <p:cNvPicPr>
              <a:picLocks noChangeAspect="1"/>
            </p:cNvPicPr>
            <p:nvPr/>
          </p:nvPicPr>
          <p:blipFill>
            <a:blip r:embed="rId10"/>
            <a:stretch>
              <a:fillRect/>
            </a:stretch>
          </p:blipFill>
          <p:spPr>
            <a:xfrm>
              <a:off x="5563359" y="5457384"/>
              <a:ext cx="1703923" cy="1277942"/>
            </a:xfrm>
            <a:prstGeom prst="rect">
              <a:avLst/>
            </a:prstGeom>
            <a:ln>
              <a:noFill/>
            </a:ln>
          </p:spPr>
        </p:pic>
      </p:grpSp>
    </p:spTree>
    <p:custDataLst>
      <p:tags r:id="rId1"/>
    </p:custDataLst>
    <p:extLst>
      <p:ext uri="{BB962C8B-B14F-4D97-AF65-F5344CB8AC3E}">
        <p14:creationId xmlns:p14="http://schemas.microsoft.com/office/powerpoint/2010/main" val="127825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1000"/>
                                        <p:tgtEl>
                                          <p:spTgt spid="57"/>
                                        </p:tgtEl>
                                      </p:cBhvr>
                                    </p:animEffect>
                                  </p:childTnLst>
                                </p:cTn>
                              </p:par>
                              <p:par>
                                <p:cTn id="8" presetID="22" presetClass="entr" presetSubtype="4"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down)">
                                      <p:cBhvr>
                                        <p:cTn id="10" dur="1000"/>
                                        <p:tgtEl>
                                          <p:spTgt spid="75"/>
                                        </p:tgtEl>
                                      </p:cBhvr>
                                    </p:animEffect>
                                  </p:childTnLst>
                                </p:cTn>
                              </p:par>
                              <p:par>
                                <p:cTn id="11" presetID="22" presetClass="entr" presetSubtype="4"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down)">
                                      <p:cBhvr>
                                        <p:cTn id="13" dur="1000"/>
                                        <p:tgtEl>
                                          <p:spTgt spid="59"/>
                                        </p:tgtEl>
                                      </p:cBhvr>
                                    </p:animEffect>
                                  </p:childTnLst>
                                </p:cTn>
                              </p:par>
                              <p:par>
                                <p:cTn id="14" presetID="22" presetClass="entr" presetSubtype="8"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left)">
                                      <p:cBhvr>
                                        <p:cTn id="16" dur="1000"/>
                                        <p:tgtEl>
                                          <p:spTgt spid="90"/>
                                        </p:tgtEl>
                                      </p:cBhvr>
                                    </p:animEffect>
                                  </p:childTnLst>
                                </p:cTn>
                              </p:par>
                              <p:par>
                                <p:cTn id="17" presetID="22" presetClass="entr" presetSubtype="1"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up)">
                                      <p:cBhvr>
                                        <p:cTn id="19" dur="1000"/>
                                        <p:tgtEl>
                                          <p:spTgt spid="66"/>
                                        </p:tgtEl>
                                      </p:cBhvr>
                                    </p:animEffect>
                                  </p:childTnLst>
                                </p:cTn>
                              </p:par>
                              <p:par>
                                <p:cTn id="20" presetID="22" presetClass="entr" presetSubtype="1"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up)">
                                      <p:cBhvr>
                                        <p:cTn id="22" dur="1000"/>
                                        <p:tgtEl>
                                          <p:spTgt spid="5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2C160-2C8D-14EF-00B7-D6ADBC363222}"/>
              </a:ext>
            </a:extLst>
          </p:cNvPr>
          <p:cNvSpPr>
            <a:spLocks noGrp="1"/>
          </p:cNvSpPr>
          <p:nvPr>
            <p:ph type="title"/>
          </p:nvPr>
        </p:nvSpPr>
        <p:spPr>
          <a:xfrm>
            <a:off x="838199" y="204986"/>
            <a:ext cx="9456175" cy="523195"/>
          </a:xfrm>
        </p:spPr>
        <p:txBody>
          <a:bodyPr/>
          <a:lstStyle/>
          <a:p>
            <a:r>
              <a:rPr lang="en-US" dirty="0"/>
              <a:t>Demo: Faraday’s Law</a:t>
            </a:r>
          </a:p>
        </p:txBody>
      </p:sp>
      <p:sp>
        <p:nvSpPr>
          <p:cNvPr id="5" name="Content Placeholder 4">
            <a:extLst>
              <a:ext uri="{FF2B5EF4-FFF2-40B4-BE49-F238E27FC236}">
                <a16:creationId xmlns:a16="http://schemas.microsoft.com/office/drawing/2014/main" id="{404614C2-6AA0-3F82-0F0A-B0DE2B2175F7}"/>
              </a:ext>
            </a:extLst>
          </p:cNvPr>
          <p:cNvSpPr>
            <a:spLocks noGrp="1"/>
          </p:cNvSpPr>
          <p:nvPr>
            <p:ph idx="1"/>
          </p:nvPr>
        </p:nvSpPr>
        <p:spPr>
          <a:xfrm>
            <a:off x="838199" y="1286741"/>
            <a:ext cx="6038851" cy="5095009"/>
          </a:xfrm>
        </p:spPr>
        <p:txBody>
          <a:bodyPr>
            <a:noAutofit/>
          </a:bodyPr>
          <a:lstStyle/>
          <a:p>
            <a:r>
              <a:rPr lang="en-US" sz="2500" b="1" dirty="0"/>
              <a:t>Goal</a:t>
            </a:r>
            <a:r>
              <a:rPr lang="en-US" sz="2500" dirty="0"/>
              <a:t>: Show that moving a magnet near a coil creates electricity, and that faster movement produces a bigger effect.</a:t>
            </a:r>
          </a:p>
          <a:p>
            <a:endParaRPr lang="en-US" sz="100" dirty="0"/>
          </a:p>
          <a:p>
            <a:r>
              <a:rPr lang="en-US" sz="2500" b="1" dirty="0"/>
              <a:t>Steps</a:t>
            </a:r>
            <a:r>
              <a:rPr lang="en-US" sz="2500" dirty="0"/>
              <a:t>:</a:t>
            </a:r>
          </a:p>
          <a:p>
            <a:pPr marL="514350" indent="-514350">
              <a:buFont typeface="+mj-lt"/>
              <a:buAutoNum type="arabicPeriod"/>
            </a:pPr>
            <a:r>
              <a:rPr lang="en-US" sz="2500" dirty="0"/>
              <a:t>Connect coil ends to the LED or multimeter.</a:t>
            </a:r>
          </a:p>
          <a:p>
            <a:pPr marL="514350" indent="-514350">
              <a:buFont typeface="+mj-lt"/>
              <a:buAutoNum type="arabicPeriod"/>
            </a:pPr>
            <a:r>
              <a:rPr lang="en-US" sz="2500" dirty="0"/>
              <a:t>Move the magnet slowly through the coil.</a:t>
            </a:r>
          </a:p>
          <a:p>
            <a:pPr marL="514350" indent="-514350">
              <a:buFont typeface="+mj-lt"/>
              <a:buAutoNum type="arabicPeriod"/>
            </a:pPr>
            <a:r>
              <a:rPr lang="en-US" sz="2500" dirty="0"/>
              <a:t>Observe a small flicker/needle jump </a:t>
            </a:r>
          </a:p>
          <a:p>
            <a:pPr marL="514350" indent="-514350">
              <a:buFont typeface="+mj-lt"/>
              <a:buAutoNum type="arabicPeriod"/>
            </a:pPr>
            <a:r>
              <a:rPr lang="en-US" sz="2500" dirty="0"/>
              <a:t>Move the magnet faster. Compare the difference.</a:t>
            </a:r>
          </a:p>
          <a:p>
            <a:pPr marL="514350" indent="-514350">
              <a:buFont typeface="+mj-lt"/>
              <a:buAutoNum type="arabicPeriod"/>
            </a:pPr>
            <a:r>
              <a:rPr lang="en-US" sz="2500" dirty="0"/>
              <a:t>Try different magnet orientations or multiple passes.</a:t>
            </a:r>
          </a:p>
          <a:p>
            <a:endParaRPr lang="en-US" sz="2500" dirty="0"/>
          </a:p>
        </p:txBody>
      </p:sp>
      <p:pic>
        <p:nvPicPr>
          <p:cNvPr id="6" name="Content Placeholder 10">
            <a:extLst>
              <a:ext uri="{FF2B5EF4-FFF2-40B4-BE49-F238E27FC236}">
                <a16:creationId xmlns:a16="http://schemas.microsoft.com/office/drawing/2014/main" id="{C6620EA1-AC2F-DE63-06FD-636800BF1EF5}"/>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347958" y="11249"/>
            <a:ext cx="1005840" cy="851672"/>
          </a:xfrm>
          <a:prstGeom prst="rect">
            <a:avLst/>
          </a:prstGeom>
        </p:spPr>
      </p:pic>
      <p:pic>
        <p:nvPicPr>
          <p:cNvPr id="7" name="Picture 6">
            <a:extLst>
              <a:ext uri="{FF2B5EF4-FFF2-40B4-BE49-F238E27FC236}">
                <a16:creationId xmlns:a16="http://schemas.microsoft.com/office/drawing/2014/main" id="{061C9B9D-9924-E64C-E91F-5EE31E4B7513}"/>
              </a:ext>
            </a:extLst>
          </p:cNvPr>
          <p:cNvPicPr>
            <a:picLocks noChangeAspect="1"/>
          </p:cNvPicPr>
          <p:nvPr/>
        </p:nvPicPr>
        <p:blipFill>
          <a:blip r:embed="rId5"/>
          <a:srcRect l="15500" t="5957" r="14250" b="50000"/>
          <a:stretch>
            <a:fillRect/>
          </a:stretch>
        </p:blipFill>
        <p:spPr>
          <a:xfrm>
            <a:off x="7029450" y="2726833"/>
            <a:ext cx="4800600" cy="2214823"/>
          </a:xfrm>
          <a:prstGeom prst="rect">
            <a:avLst/>
          </a:prstGeom>
        </p:spPr>
      </p:pic>
    </p:spTree>
    <p:custDataLst>
      <p:tags r:id="rId1"/>
    </p:custDataLst>
    <p:extLst>
      <p:ext uri="{BB962C8B-B14F-4D97-AF65-F5344CB8AC3E}">
        <p14:creationId xmlns:p14="http://schemas.microsoft.com/office/powerpoint/2010/main" val="167743921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D1F85-54EA-F30E-6040-0B2D116190B8}"/>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73FAE47F-3F8A-DA8D-D0AD-31A414684B47}"/>
              </a:ext>
            </a:extLst>
          </p:cNvPr>
          <p:cNvSpPr>
            <a:spLocks noGrp="1"/>
          </p:cNvSpPr>
          <p:nvPr>
            <p:ph idx="1"/>
          </p:nvPr>
        </p:nvSpPr>
        <p:spPr>
          <a:xfrm>
            <a:off x="838199" y="1381991"/>
            <a:ext cx="10515599" cy="523195"/>
          </a:xfrm>
        </p:spPr>
        <p:txBody>
          <a:bodyPr>
            <a:normAutofit fontScale="92500"/>
          </a:bodyPr>
          <a:lstStyle/>
          <a:p>
            <a:r>
              <a:rPr lang="en-US" sz="3600" b="1" dirty="0">
                <a:solidFill>
                  <a:schemeClr val="tx1"/>
                </a:solidFill>
              </a:rPr>
              <a:t>What key action causes electricity to flow in a coil of wire?</a:t>
            </a:r>
          </a:p>
        </p:txBody>
      </p:sp>
      <p:sp>
        <p:nvSpPr>
          <p:cNvPr id="8" name="Title 7">
            <a:extLst>
              <a:ext uri="{FF2B5EF4-FFF2-40B4-BE49-F238E27FC236}">
                <a16:creationId xmlns:a16="http://schemas.microsoft.com/office/drawing/2014/main" id="{6A4DA27C-1A72-335A-6331-886525AD418F}"/>
              </a:ext>
            </a:extLst>
          </p:cNvPr>
          <p:cNvSpPr>
            <a:spLocks noGrp="1"/>
          </p:cNvSpPr>
          <p:nvPr>
            <p:ph type="title"/>
          </p:nvPr>
        </p:nvSpPr>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4AA1BB3E-5E6F-E9AE-9AAC-129D8636AE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11" name="Rectangle 10">
            <a:extLst>
              <a:ext uri="{FF2B5EF4-FFF2-40B4-BE49-F238E27FC236}">
                <a16:creationId xmlns:a16="http://schemas.microsoft.com/office/drawing/2014/main" id="{059C4F88-0EC2-8C82-D8CE-EA6327EB1D93}"/>
              </a:ext>
            </a:extLst>
          </p:cNvPr>
          <p:cNvSpPr/>
          <p:nvPr/>
        </p:nvSpPr>
        <p:spPr>
          <a:xfrm>
            <a:off x="6647595" y="2571254"/>
            <a:ext cx="4706203" cy="139889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Moving a magnet near the coil</a:t>
            </a:r>
          </a:p>
        </p:txBody>
      </p:sp>
      <p:sp>
        <p:nvSpPr>
          <p:cNvPr id="6" name="Rectangle 5">
            <a:extLst>
              <a:ext uri="{FF2B5EF4-FFF2-40B4-BE49-F238E27FC236}">
                <a16:creationId xmlns:a16="http://schemas.microsoft.com/office/drawing/2014/main" id="{4D8AABF8-4CDB-BC43-6DB8-D140C17C858D}"/>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D. Adding more wire to the coil</a:t>
            </a:r>
          </a:p>
        </p:txBody>
      </p:sp>
      <p:sp>
        <p:nvSpPr>
          <p:cNvPr id="5" name="Rectangle 4">
            <a:extLst>
              <a:ext uri="{FF2B5EF4-FFF2-40B4-BE49-F238E27FC236}">
                <a16:creationId xmlns:a16="http://schemas.microsoft.com/office/drawing/2014/main" id="{019D26C3-0778-6C78-225E-1741D4AE21FB}"/>
              </a:ext>
            </a:extLst>
          </p:cNvPr>
          <p:cNvSpPr/>
          <p:nvPr/>
        </p:nvSpPr>
        <p:spPr>
          <a:xfrm>
            <a:off x="830581"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C. Heating the coil</a:t>
            </a:r>
          </a:p>
        </p:txBody>
      </p:sp>
      <p:sp>
        <p:nvSpPr>
          <p:cNvPr id="7" name="Rectangle 6">
            <a:extLst>
              <a:ext uri="{FF2B5EF4-FFF2-40B4-BE49-F238E27FC236}">
                <a16:creationId xmlns:a16="http://schemas.microsoft.com/office/drawing/2014/main" id="{A32DC145-9745-124B-4E57-B6A34E0D35B6}"/>
              </a:ext>
            </a:extLst>
          </p:cNvPr>
          <p:cNvSpPr/>
          <p:nvPr/>
        </p:nvSpPr>
        <p:spPr>
          <a:xfrm>
            <a:off x="838203"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A. Keeping a magnet still beside the coil</a:t>
            </a:r>
          </a:p>
        </p:txBody>
      </p:sp>
      <p:sp>
        <p:nvSpPr>
          <p:cNvPr id="4" name="Rectangle 3">
            <a:extLst>
              <a:ext uri="{FF2B5EF4-FFF2-40B4-BE49-F238E27FC236}">
                <a16:creationId xmlns:a16="http://schemas.microsoft.com/office/drawing/2014/main" id="{F0481F00-53AC-3981-325A-E4F81BFC9505}"/>
              </a:ext>
            </a:extLst>
          </p:cNvPr>
          <p:cNvSpPr/>
          <p:nvPr/>
        </p:nvSpPr>
        <p:spPr>
          <a:xfrm>
            <a:off x="6647595" y="2546289"/>
            <a:ext cx="4706203" cy="143269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t>B. Moving a magnet near the coil</a:t>
            </a:r>
          </a:p>
        </p:txBody>
      </p:sp>
    </p:spTree>
    <p:custDataLst>
      <p:tags r:id="rId1"/>
    </p:custDataLst>
    <p:extLst>
      <p:ext uri="{BB962C8B-B14F-4D97-AF65-F5344CB8AC3E}">
        <p14:creationId xmlns:p14="http://schemas.microsoft.com/office/powerpoint/2010/main" val="1895811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766A6-5AA0-E9AA-FBC9-B4B4EEB9B82E}"/>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392DBAA2-2945-43A2-88A0-2A44FB4B85E7}"/>
              </a:ext>
            </a:extLst>
          </p:cNvPr>
          <p:cNvSpPr>
            <a:spLocks noGrp="1"/>
          </p:cNvSpPr>
          <p:nvPr>
            <p:ph idx="1"/>
          </p:nvPr>
        </p:nvSpPr>
        <p:spPr>
          <a:xfrm>
            <a:off x="838199" y="1293785"/>
            <a:ext cx="10515599" cy="1025074"/>
          </a:xfrm>
        </p:spPr>
        <p:txBody>
          <a:bodyPr>
            <a:normAutofit/>
          </a:bodyPr>
          <a:lstStyle/>
          <a:p>
            <a:r>
              <a:rPr lang="en-US" sz="3600" b="1" dirty="0">
                <a:solidFill>
                  <a:schemeClr val="tx1"/>
                </a:solidFill>
              </a:rPr>
              <a:t>According to Faraday’s Law, what increases the amount of current or voltage produced?</a:t>
            </a:r>
            <a:endParaRPr lang="en-US" sz="4000" b="1" dirty="0">
              <a:solidFill>
                <a:schemeClr val="tx1"/>
              </a:solidFill>
            </a:endParaRPr>
          </a:p>
        </p:txBody>
      </p:sp>
      <p:sp>
        <p:nvSpPr>
          <p:cNvPr id="8" name="Title 7">
            <a:extLst>
              <a:ext uri="{FF2B5EF4-FFF2-40B4-BE49-F238E27FC236}">
                <a16:creationId xmlns:a16="http://schemas.microsoft.com/office/drawing/2014/main" id="{1235259E-DEF9-CC52-5342-234F2870D387}"/>
              </a:ext>
            </a:extLst>
          </p:cNvPr>
          <p:cNvSpPr>
            <a:spLocks noGrp="1"/>
          </p:cNvSpPr>
          <p:nvPr>
            <p:ph type="title"/>
          </p:nvPr>
        </p:nvSpPr>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85ADD725-0087-4626-79B7-31BFC7425D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6" name="Rectangle 5">
            <a:extLst>
              <a:ext uri="{FF2B5EF4-FFF2-40B4-BE49-F238E27FC236}">
                <a16:creationId xmlns:a16="http://schemas.microsoft.com/office/drawing/2014/main" id="{99B769EF-4232-AC52-12A1-1BF37E7D6919}"/>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D. Adding more insulation</a:t>
            </a:r>
            <a:endParaRPr lang="en-US" sz="2800" dirty="0"/>
          </a:p>
        </p:txBody>
      </p:sp>
      <p:sp>
        <p:nvSpPr>
          <p:cNvPr id="5" name="Rectangle 4">
            <a:extLst>
              <a:ext uri="{FF2B5EF4-FFF2-40B4-BE49-F238E27FC236}">
                <a16:creationId xmlns:a16="http://schemas.microsoft.com/office/drawing/2014/main" id="{D417F6C8-136C-E5DD-6EA1-F8A8418F22A1}"/>
              </a:ext>
            </a:extLst>
          </p:cNvPr>
          <p:cNvSpPr/>
          <p:nvPr/>
        </p:nvSpPr>
        <p:spPr>
          <a:xfrm>
            <a:off x="830581" y="4382012"/>
            <a:ext cx="4706203" cy="1419273"/>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C. Moving the magnet faster</a:t>
            </a:r>
            <a:endParaRPr lang="en-US" sz="2800" dirty="0"/>
          </a:p>
        </p:txBody>
      </p:sp>
      <p:sp>
        <p:nvSpPr>
          <p:cNvPr id="7" name="Rectangle 6">
            <a:extLst>
              <a:ext uri="{FF2B5EF4-FFF2-40B4-BE49-F238E27FC236}">
                <a16:creationId xmlns:a16="http://schemas.microsoft.com/office/drawing/2014/main" id="{B42BD341-2E99-7676-F0A4-D0A43541601E}"/>
              </a:ext>
            </a:extLst>
          </p:cNvPr>
          <p:cNvSpPr/>
          <p:nvPr/>
        </p:nvSpPr>
        <p:spPr>
          <a:xfrm>
            <a:off x="838203"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A. Using a stronger battery</a:t>
            </a:r>
          </a:p>
        </p:txBody>
      </p:sp>
      <p:sp>
        <p:nvSpPr>
          <p:cNvPr id="4" name="Rectangle 3">
            <a:extLst>
              <a:ext uri="{FF2B5EF4-FFF2-40B4-BE49-F238E27FC236}">
                <a16:creationId xmlns:a16="http://schemas.microsoft.com/office/drawing/2014/main" id="{67D46814-57D7-C380-7B32-1DD1247FE333}"/>
              </a:ext>
            </a:extLst>
          </p:cNvPr>
          <p:cNvSpPr/>
          <p:nvPr/>
        </p:nvSpPr>
        <p:spPr>
          <a:xfrm>
            <a:off x="6647594"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B. Reversing the coil direction</a:t>
            </a:r>
            <a:endParaRPr lang="en-US" sz="2800" dirty="0"/>
          </a:p>
        </p:txBody>
      </p:sp>
      <p:sp>
        <p:nvSpPr>
          <p:cNvPr id="10" name="Rectangle 9">
            <a:extLst>
              <a:ext uri="{FF2B5EF4-FFF2-40B4-BE49-F238E27FC236}">
                <a16:creationId xmlns:a16="http://schemas.microsoft.com/office/drawing/2014/main" id="{CADA9B7E-5762-7E39-C299-9F56B9AADCAA}"/>
              </a:ext>
            </a:extLst>
          </p:cNvPr>
          <p:cNvSpPr/>
          <p:nvPr/>
        </p:nvSpPr>
        <p:spPr>
          <a:xfrm>
            <a:off x="830581" y="4382012"/>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C. Moving the magnet faster</a:t>
            </a:r>
            <a:endParaRPr lang="en-US" sz="2800" dirty="0"/>
          </a:p>
        </p:txBody>
      </p:sp>
    </p:spTree>
    <p:custDataLst>
      <p:tags r:id="rId1"/>
    </p:custDataLst>
    <p:extLst>
      <p:ext uri="{BB962C8B-B14F-4D97-AF65-F5344CB8AC3E}">
        <p14:creationId xmlns:p14="http://schemas.microsoft.com/office/powerpoint/2010/main" val="2328518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F389-60DD-E402-B873-89757F4B0030}"/>
            </a:ext>
          </a:extLst>
        </p:cNvPr>
        <p:cNvGrpSpPr/>
        <p:nvPr/>
      </p:nvGrpSpPr>
      <p:grpSpPr>
        <a:xfrm>
          <a:off x="0" y="0"/>
          <a:ext cx="0" cy="0"/>
          <a:chOff x="0" y="0"/>
          <a:chExt cx="0" cy="0"/>
        </a:xfrm>
      </p:grpSpPr>
      <p:sp>
        <p:nvSpPr>
          <p:cNvPr id="3" name="Content Placeholder 6">
            <a:extLst>
              <a:ext uri="{FF2B5EF4-FFF2-40B4-BE49-F238E27FC236}">
                <a16:creationId xmlns:a16="http://schemas.microsoft.com/office/drawing/2014/main" id="{3E327DF9-BAC4-54C6-3E9D-A7EE01DB6453}"/>
              </a:ext>
            </a:extLst>
          </p:cNvPr>
          <p:cNvSpPr>
            <a:spLocks noGrp="1"/>
          </p:cNvSpPr>
          <p:nvPr>
            <p:ph idx="1"/>
          </p:nvPr>
        </p:nvSpPr>
        <p:spPr>
          <a:xfrm>
            <a:off x="838199" y="1293785"/>
            <a:ext cx="10515599" cy="1025074"/>
          </a:xfrm>
        </p:spPr>
        <p:txBody>
          <a:bodyPr>
            <a:normAutofit/>
          </a:bodyPr>
          <a:lstStyle/>
          <a:p>
            <a:r>
              <a:rPr lang="en-US" sz="3600" b="1" dirty="0">
                <a:solidFill>
                  <a:schemeClr val="tx1"/>
                </a:solidFill>
              </a:rPr>
              <a:t>Why does moving a magnet past a coil make electricity?</a:t>
            </a:r>
          </a:p>
        </p:txBody>
      </p:sp>
      <p:sp>
        <p:nvSpPr>
          <p:cNvPr id="8" name="Title 7">
            <a:extLst>
              <a:ext uri="{FF2B5EF4-FFF2-40B4-BE49-F238E27FC236}">
                <a16:creationId xmlns:a16="http://schemas.microsoft.com/office/drawing/2014/main" id="{004672A8-F388-5E11-BF6B-1BEB014D770C}"/>
              </a:ext>
            </a:extLst>
          </p:cNvPr>
          <p:cNvSpPr>
            <a:spLocks noGrp="1"/>
          </p:cNvSpPr>
          <p:nvPr>
            <p:ph type="title"/>
          </p:nvPr>
        </p:nvSpPr>
        <p:spPr/>
        <p:txBody>
          <a:bodyPr/>
          <a:lstStyle/>
          <a:p>
            <a:r>
              <a:rPr lang="en-US" dirty="0"/>
              <a:t>Knowledge Check </a:t>
            </a:r>
          </a:p>
        </p:txBody>
      </p:sp>
      <p:pic>
        <p:nvPicPr>
          <p:cNvPr id="2" name="Graphic 1" descr="Lights On with solid fill">
            <a:extLst>
              <a:ext uri="{FF2B5EF4-FFF2-40B4-BE49-F238E27FC236}">
                <a16:creationId xmlns:a16="http://schemas.microsoft.com/office/drawing/2014/main" id="{E7D0E13A-2BB1-0007-7718-B5C70DC46E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35583" y="5285"/>
            <a:ext cx="851672" cy="851672"/>
          </a:xfrm>
          <a:prstGeom prst="rect">
            <a:avLst/>
          </a:prstGeom>
        </p:spPr>
      </p:pic>
      <p:sp>
        <p:nvSpPr>
          <p:cNvPr id="6" name="Rectangle 5">
            <a:extLst>
              <a:ext uri="{FF2B5EF4-FFF2-40B4-BE49-F238E27FC236}">
                <a16:creationId xmlns:a16="http://schemas.microsoft.com/office/drawing/2014/main" id="{D29EB2AA-E769-F683-2325-CB61E04B1987}"/>
              </a:ext>
            </a:extLst>
          </p:cNvPr>
          <p:cNvSpPr/>
          <p:nvPr/>
        </p:nvSpPr>
        <p:spPr>
          <a:xfrm>
            <a:off x="6655216" y="4382012"/>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D. The wire becomes permanently magnetized</a:t>
            </a:r>
            <a:endParaRPr lang="en-US" sz="2800" dirty="0"/>
          </a:p>
        </p:txBody>
      </p:sp>
      <p:sp>
        <p:nvSpPr>
          <p:cNvPr id="7" name="Rectangle 6">
            <a:extLst>
              <a:ext uri="{FF2B5EF4-FFF2-40B4-BE49-F238E27FC236}">
                <a16:creationId xmlns:a16="http://schemas.microsoft.com/office/drawing/2014/main" id="{970E405A-E803-4D26-1609-3416F207697B}"/>
              </a:ext>
            </a:extLst>
          </p:cNvPr>
          <p:cNvSpPr/>
          <p:nvPr/>
        </p:nvSpPr>
        <p:spPr>
          <a:xfrm>
            <a:off x="838203"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A. The coil stores energy like a battery</a:t>
            </a:r>
          </a:p>
        </p:txBody>
      </p:sp>
      <p:sp>
        <p:nvSpPr>
          <p:cNvPr id="4" name="Rectangle 3">
            <a:extLst>
              <a:ext uri="{FF2B5EF4-FFF2-40B4-BE49-F238E27FC236}">
                <a16:creationId xmlns:a16="http://schemas.microsoft.com/office/drawing/2014/main" id="{AAE6DB5F-5DEE-A870-7175-2AA1CE92E359}"/>
              </a:ext>
            </a:extLst>
          </p:cNvPr>
          <p:cNvSpPr/>
          <p:nvPr/>
        </p:nvSpPr>
        <p:spPr>
          <a:xfrm>
            <a:off x="6647594" y="2546289"/>
            <a:ext cx="4706203" cy="139889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B. The movement creates and electric field that pushes electrons</a:t>
            </a:r>
            <a:endParaRPr lang="en-US" sz="2800" dirty="0"/>
          </a:p>
        </p:txBody>
      </p:sp>
      <p:sp>
        <p:nvSpPr>
          <p:cNvPr id="10" name="Rectangle 9">
            <a:extLst>
              <a:ext uri="{FF2B5EF4-FFF2-40B4-BE49-F238E27FC236}">
                <a16:creationId xmlns:a16="http://schemas.microsoft.com/office/drawing/2014/main" id="{54DEDC57-EC59-5147-7FDA-4BCD8F7D9455}"/>
              </a:ext>
            </a:extLst>
          </p:cNvPr>
          <p:cNvSpPr/>
          <p:nvPr/>
        </p:nvSpPr>
        <p:spPr>
          <a:xfrm>
            <a:off x="838203" y="4409825"/>
            <a:ext cx="4706203" cy="1419273"/>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C. The magnet rubs electrons off the wire</a:t>
            </a:r>
            <a:endParaRPr lang="en-US" sz="2800" dirty="0"/>
          </a:p>
        </p:txBody>
      </p:sp>
      <p:sp>
        <p:nvSpPr>
          <p:cNvPr id="9" name="Rectangle 8">
            <a:extLst>
              <a:ext uri="{FF2B5EF4-FFF2-40B4-BE49-F238E27FC236}">
                <a16:creationId xmlns:a16="http://schemas.microsoft.com/office/drawing/2014/main" id="{719D8CD4-A9D5-54AD-0445-87F8F307BA5D}"/>
              </a:ext>
            </a:extLst>
          </p:cNvPr>
          <p:cNvSpPr/>
          <p:nvPr/>
        </p:nvSpPr>
        <p:spPr>
          <a:xfrm>
            <a:off x="6647593" y="2546289"/>
            <a:ext cx="4706203" cy="1398895"/>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800" dirty="0">
                <a:solidFill>
                  <a:schemeClr val="tx1"/>
                </a:solidFill>
              </a:rPr>
              <a:t>B. The movement creates and electric field that pushes electrons</a:t>
            </a:r>
            <a:endParaRPr lang="en-US" sz="2800" dirty="0"/>
          </a:p>
        </p:txBody>
      </p:sp>
    </p:spTree>
    <p:custDataLst>
      <p:tags r:id="rId1"/>
    </p:custDataLst>
    <p:extLst>
      <p:ext uri="{BB962C8B-B14F-4D97-AF65-F5344CB8AC3E}">
        <p14:creationId xmlns:p14="http://schemas.microsoft.com/office/powerpoint/2010/main" val="3746577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5575-4A99-8F2A-668D-2BD018FE84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1FA87D-B677-126A-A83F-D919B0C95A9C}"/>
              </a:ext>
            </a:extLst>
          </p:cNvPr>
          <p:cNvSpPr>
            <a:spLocks noGrp="1"/>
          </p:cNvSpPr>
          <p:nvPr>
            <p:ph type="title"/>
          </p:nvPr>
        </p:nvSpPr>
        <p:spPr>
          <a:xfrm>
            <a:off x="2028092" y="646396"/>
            <a:ext cx="9328756" cy="664797"/>
          </a:xfrm>
        </p:spPr>
        <p:txBody>
          <a:bodyPr/>
          <a:lstStyle/>
          <a:p>
            <a:r>
              <a:rPr lang="en-US" dirty="0">
                <a:solidFill>
                  <a:schemeClr val="tx1"/>
                </a:solidFill>
              </a:rPr>
              <a:t>Summary and On the Job</a:t>
            </a:r>
          </a:p>
        </p:txBody>
      </p:sp>
      <p:pic>
        <p:nvPicPr>
          <p:cNvPr id="12" name="Picture 11">
            <a:extLst>
              <a:ext uri="{FF2B5EF4-FFF2-40B4-BE49-F238E27FC236}">
                <a16:creationId xmlns:a16="http://schemas.microsoft.com/office/drawing/2014/main" id="{60CF3EEA-7FB8-23D9-6E17-C0D1A8DA2F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152" y="384056"/>
            <a:ext cx="720693" cy="927138"/>
          </a:xfrm>
          <a:prstGeom prst="rect">
            <a:avLst/>
          </a:prstGeom>
        </p:spPr>
      </p:pic>
      <p:sp>
        <p:nvSpPr>
          <p:cNvPr id="2" name="TextBox 1">
            <a:extLst>
              <a:ext uri="{FF2B5EF4-FFF2-40B4-BE49-F238E27FC236}">
                <a16:creationId xmlns:a16="http://schemas.microsoft.com/office/drawing/2014/main" id="{7C8E9F51-28B9-9C67-2E04-7F0AAFE95A83}"/>
              </a:ext>
            </a:extLst>
          </p:cNvPr>
          <p:cNvSpPr txBox="1"/>
          <p:nvPr/>
        </p:nvSpPr>
        <p:spPr>
          <a:xfrm>
            <a:off x="1009650" y="1863968"/>
            <a:ext cx="10526821" cy="3939540"/>
          </a:xfrm>
          <a:prstGeom prst="rect">
            <a:avLst/>
          </a:prstGeom>
          <a:noFill/>
        </p:spPr>
        <p:txBody>
          <a:bodyPr wrap="square" rtlCol="0">
            <a:spAutoFit/>
          </a:bodyPr>
          <a:lstStyle/>
          <a:p>
            <a:r>
              <a:rPr lang="en-US" sz="2500" b="1" dirty="0">
                <a:solidFill>
                  <a:schemeClr val="tx1">
                    <a:lumMod val="75000"/>
                    <a:lumOff val="25000"/>
                  </a:schemeClr>
                </a:solidFill>
              </a:rPr>
              <a:t>Key Ideas:</a:t>
            </a:r>
          </a:p>
          <a:p>
            <a:pPr marL="342900" indent="-342900">
              <a:buFont typeface="Arial" panose="020B0604020202020204" pitchFamily="34" charset="0"/>
              <a:buChar char="•"/>
            </a:pPr>
            <a:r>
              <a:rPr lang="en-US" sz="2500" dirty="0">
                <a:solidFill>
                  <a:schemeClr val="tx1">
                    <a:lumMod val="75000"/>
                    <a:lumOff val="25000"/>
                  </a:schemeClr>
                </a:solidFill>
              </a:rPr>
              <a:t>Magnets have poles — like poles repel, opposite poles attract</a:t>
            </a:r>
          </a:p>
          <a:p>
            <a:pPr marL="342900" indent="-342900">
              <a:buFont typeface="Arial" panose="020B0604020202020204" pitchFamily="34" charset="0"/>
              <a:buChar char="•"/>
            </a:pPr>
            <a:r>
              <a:rPr lang="en-US" sz="2500" dirty="0">
                <a:solidFill>
                  <a:schemeClr val="tx1">
                    <a:lumMod val="75000"/>
                    <a:lumOff val="25000"/>
                  </a:schemeClr>
                </a:solidFill>
              </a:rPr>
              <a:t>Magnetic fields act across space, even without contact</a:t>
            </a:r>
          </a:p>
          <a:p>
            <a:pPr marL="342900" indent="-342900">
              <a:buFont typeface="Arial" panose="020B0604020202020204" pitchFamily="34" charset="0"/>
              <a:buChar char="•"/>
            </a:pPr>
            <a:r>
              <a:rPr lang="en-US" sz="2500" dirty="0">
                <a:solidFill>
                  <a:schemeClr val="tx1">
                    <a:lumMod val="75000"/>
                    <a:lumOff val="25000"/>
                  </a:schemeClr>
                </a:solidFill>
              </a:rPr>
              <a:t>Moving electric charges create magnetic fields</a:t>
            </a:r>
          </a:p>
          <a:p>
            <a:pPr marL="342900" indent="-342900">
              <a:buFont typeface="Arial" panose="020B0604020202020204" pitchFamily="34" charset="0"/>
              <a:buChar char="•"/>
            </a:pPr>
            <a:r>
              <a:rPr lang="en-US" sz="2500" dirty="0">
                <a:solidFill>
                  <a:schemeClr val="tx1">
                    <a:lumMod val="75000"/>
                    <a:lumOff val="25000"/>
                  </a:schemeClr>
                </a:solidFill>
              </a:rPr>
              <a:t>Changing magnetic fields create electric current (Faraday’s Law)</a:t>
            </a:r>
          </a:p>
          <a:p>
            <a:pPr marL="342900" indent="-342900">
              <a:buFont typeface="Arial" panose="020B0604020202020204" pitchFamily="34" charset="0"/>
              <a:buChar char="•"/>
            </a:pPr>
            <a:endParaRPr lang="en-US" sz="2500" dirty="0">
              <a:solidFill>
                <a:schemeClr val="tx1">
                  <a:lumMod val="75000"/>
                  <a:lumOff val="25000"/>
                </a:schemeClr>
              </a:solidFill>
            </a:endParaRPr>
          </a:p>
          <a:p>
            <a:r>
              <a:rPr lang="en-US" sz="2500" b="1" dirty="0">
                <a:solidFill>
                  <a:schemeClr val="tx1">
                    <a:lumMod val="75000"/>
                    <a:lumOff val="25000"/>
                  </a:schemeClr>
                </a:solidFill>
              </a:rPr>
              <a:t>On the Job:</a:t>
            </a:r>
          </a:p>
          <a:p>
            <a:pPr marL="342900" indent="-342900">
              <a:buFont typeface="Arial" panose="020B0604020202020204" pitchFamily="34" charset="0"/>
              <a:buChar char="•"/>
            </a:pPr>
            <a:r>
              <a:rPr lang="en-US" sz="2500" dirty="0">
                <a:solidFill>
                  <a:schemeClr val="tx1">
                    <a:lumMod val="75000"/>
                    <a:lumOff val="25000"/>
                  </a:schemeClr>
                </a:solidFill>
              </a:rPr>
              <a:t>Relays, contactors, and solenoids rely on electromagnets</a:t>
            </a:r>
          </a:p>
          <a:p>
            <a:pPr marL="342900" indent="-342900">
              <a:buFont typeface="Arial" panose="020B0604020202020204" pitchFamily="34" charset="0"/>
              <a:buChar char="•"/>
            </a:pPr>
            <a:r>
              <a:rPr lang="en-US" sz="2500" dirty="0">
                <a:solidFill>
                  <a:schemeClr val="tx1">
                    <a:lumMod val="75000"/>
                    <a:lumOff val="25000"/>
                  </a:schemeClr>
                </a:solidFill>
              </a:rPr>
              <a:t>Motors and generators rely on magnetic fields</a:t>
            </a:r>
          </a:p>
          <a:p>
            <a:pPr marL="342900" indent="-342900">
              <a:buFont typeface="Arial" panose="020B0604020202020204" pitchFamily="34" charset="0"/>
              <a:buChar char="•"/>
            </a:pPr>
            <a:r>
              <a:rPr lang="en-US" sz="2500" dirty="0">
                <a:solidFill>
                  <a:schemeClr val="tx1">
                    <a:lumMod val="75000"/>
                    <a:lumOff val="25000"/>
                  </a:schemeClr>
                </a:solidFill>
              </a:rPr>
              <a:t>Understanding magnetism helps you troubleshoot and stay safe</a:t>
            </a:r>
          </a:p>
        </p:txBody>
      </p:sp>
    </p:spTree>
    <p:custDataLst>
      <p:tags r:id="rId1"/>
    </p:custDataLst>
    <p:extLst>
      <p:ext uri="{BB962C8B-B14F-4D97-AF65-F5344CB8AC3E}">
        <p14:creationId xmlns:p14="http://schemas.microsoft.com/office/powerpoint/2010/main" val="34988986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493DF07-0C95-1EEE-1FBB-5ABD486B13C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515" b="2515"/>
          <a:stretch>
            <a:fillRect/>
          </a:stretch>
        </p:blipFill>
        <p:spPr>
          <a:xfrm>
            <a:off x="7388225" y="0"/>
            <a:ext cx="4860925" cy="6858000"/>
          </a:xfrm>
          <a:noFill/>
        </p:spPr>
      </p:pic>
      <p:sp>
        <p:nvSpPr>
          <p:cNvPr id="4" name="Title 3">
            <a:extLst>
              <a:ext uri="{FF2B5EF4-FFF2-40B4-BE49-F238E27FC236}">
                <a16:creationId xmlns:a16="http://schemas.microsoft.com/office/drawing/2014/main" id="{5FA062A0-888E-C0D0-8728-2EB99A816A6A}"/>
              </a:ext>
            </a:extLst>
          </p:cNvPr>
          <p:cNvSpPr>
            <a:spLocks noGrp="1"/>
          </p:cNvSpPr>
          <p:nvPr>
            <p:ph type="title"/>
          </p:nvPr>
        </p:nvSpPr>
        <p:spPr/>
        <p:txBody>
          <a:bodyPr anchor="t">
            <a:normAutofit/>
          </a:bodyPr>
          <a:lstStyle/>
          <a:p>
            <a:r>
              <a:rPr lang="en-US" sz="6000" dirty="0"/>
              <a:t>Quiz</a:t>
            </a:r>
            <a:endParaRPr lang="en-US" dirty="0"/>
          </a:p>
        </p:txBody>
      </p:sp>
      <p:sp>
        <p:nvSpPr>
          <p:cNvPr id="20" name="Text Placeholder 3">
            <a:extLst>
              <a:ext uri="{FF2B5EF4-FFF2-40B4-BE49-F238E27FC236}">
                <a16:creationId xmlns:a16="http://schemas.microsoft.com/office/drawing/2014/main" id="{CBF60118-21C7-8296-4DDB-DF3D229C4EC7}"/>
              </a:ext>
            </a:extLst>
          </p:cNvPr>
          <p:cNvSpPr>
            <a:spLocks noGrp="1"/>
          </p:cNvSpPr>
          <p:nvPr>
            <p:ph type="body" sz="quarter" idx="10"/>
          </p:nvPr>
        </p:nvSpPr>
        <p:spPr>
          <a:xfrm>
            <a:off x="1615440" y="3429000"/>
            <a:ext cx="4861615" cy="2654300"/>
          </a:xfrm>
        </p:spPr>
        <p:txBody>
          <a:bodyPr/>
          <a:lstStyle/>
          <a:p>
            <a:pPr marL="0" indent="0">
              <a:buNone/>
            </a:pPr>
            <a:r>
              <a:rPr lang="en-US" dirty="0"/>
              <a:t>Time for a quiz! Let’s see what you have learned from today’s lesson. </a:t>
            </a:r>
          </a:p>
          <a:p>
            <a:endParaRPr lang="en-US" dirty="0"/>
          </a:p>
        </p:txBody>
      </p:sp>
    </p:spTree>
    <p:custDataLst>
      <p:tags r:id="rId1"/>
    </p:custDataLst>
    <p:extLst>
      <p:ext uri="{BB962C8B-B14F-4D97-AF65-F5344CB8AC3E}">
        <p14:creationId xmlns:p14="http://schemas.microsoft.com/office/powerpoint/2010/main" val="187778625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Revisiting the 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a:xfrm>
            <a:off x="838199" y="1471752"/>
            <a:ext cx="10570030" cy="5037684"/>
          </a:xfrm>
        </p:spPr>
        <p:txBody>
          <a:bodyPr/>
          <a:lstStyle/>
          <a:p>
            <a:pPr marL="342900" indent="-342900">
              <a:buFont typeface="Arial" panose="020B0604020202020204" pitchFamily="34" charset="0"/>
              <a:buChar char="•"/>
            </a:pPr>
            <a:r>
              <a:rPr lang="en-US" dirty="0">
                <a:solidFill>
                  <a:schemeClr val="tx1"/>
                </a:solidFill>
              </a:rPr>
              <a:t>Explain basic magnetism, including magnetic fields, poles, and magnetic materials.</a:t>
            </a:r>
          </a:p>
          <a:p>
            <a:pPr marL="342900" indent="-342900">
              <a:buFont typeface="Arial" panose="020B0604020202020204" pitchFamily="34" charset="0"/>
              <a:buChar char="•"/>
            </a:pPr>
            <a:r>
              <a:rPr lang="en-US" dirty="0">
                <a:solidFill>
                  <a:schemeClr val="tx1"/>
                </a:solidFill>
              </a:rPr>
              <a:t>Explain how electromagnetism works and describe how electricity and magnetism are related.</a:t>
            </a:r>
          </a:p>
          <a:p>
            <a:pPr marL="342900" indent="-342900">
              <a:buFont typeface="Arial" panose="020B0604020202020204" pitchFamily="34" charset="0"/>
              <a:buChar char="•"/>
            </a:pPr>
            <a:r>
              <a:rPr lang="en-US" dirty="0">
                <a:solidFill>
                  <a:schemeClr val="tx1"/>
                </a:solidFill>
              </a:rPr>
              <a:t>Describe how an electromagnet works and what affects its strength.</a:t>
            </a:r>
          </a:p>
          <a:p>
            <a:pPr marL="342900" indent="-342900">
              <a:buFont typeface="Arial" panose="020B0604020202020204" pitchFamily="34" charset="0"/>
              <a:buChar char="•"/>
            </a:pPr>
            <a:r>
              <a:rPr lang="en-US" dirty="0">
                <a:solidFill>
                  <a:schemeClr val="tx1"/>
                </a:solidFill>
              </a:rPr>
              <a:t>Explain how electromagnetism is used in transit systems such as relays, motors, and generators.</a:t>
            </a:r>
          </a:p>
          <a:p>
            <a:pPr marL="342900" indent="-342900">
              <a:buFont typeface="Arial" panose="020B0604020202020204" pitchFamily="34" charset="0"/>
              <a:buChar char="•"/>
            </a:pPr>
            <a:r>
              <a:rPr lang="en-US" dirty="0">
                <a:solidFill>
                  <a:schemeClr val="tx1"/>
                </a:solidFill>
              </a:rPr>
              <a:t>Explain Faraday’s Law of induction and how changing magnetic fields are used to generate electricity in real-world systems.</a:t>
            </a:r>
          </a:p>
          <a:p>
            <a:endParaRPr lang="en-US" sz="2400" dirty="0"/>
          </a:p>
          <a:p>
            <a:pPr marL="342900" indent="-342900">
              <a:lnSpc>
                <a:spcPct val="150000"/>
              </a:lnSpc>
              <a:buFont typeface="Arial" panose="020B0604020202020204" pitchFamily="34" charset="0"/>
              <a:buChar char="•"/>
            </a:pPr>
            <a:endParaRPr lang="en-US" dirty="0">
              <a:solidFill>
                <a:schemeClr val="tx1"/>
              </a:solidFill>
            </a:endParaRPr>
          </a:p>
          <a:p>
            <a:endParaRPr lang="en-US" dirty="0"/>
          </a:p>
        </p:txBody>
      </p:sp>
    </p:spTree>
    <p:custDataLst>
      <p:tags r:id="rId1"/>
    </p:custDataLst>
    <p:extLst>
      <p:ext uri="{BB962C8B-B14F-4D97-AF65-F5344CB8AC3E}">
        <p14:creationId xmlns:p14="http://schemas.microsoft.com/office/powerpoint/2010/main" val="16131588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00B-DCFE-4AB0-9B65-5843EB254283}"/>
              </a:ext>
            </a:extLst>
          </p:cNvPr>
          <p:cNvSpPr>
            <a:spLocks noGrp="1"/>
          </p:cNvSpPr>
          <p:nvPr>
            <p:ph type="ctrTitle"/>
          </p:nvPr>
        </p:nvSpPr>
        <p:spPr>
          <a:xfrm>
            <a:off x="838200" y="1892555"/>
            <a:ext cx="8976360" cy="1536445"/>
          </a:xfrm>
        </p:spPr>
        <p:txBody>
          <a:bodyPr/>
          <a:lstStyle/>
          <a:p>
            <a:r>
              <a:rPr lang="en-US" sz="8800" dirty="0"/>
              <a:t>Thank you!</a:t>
            </a:r>
          </a:p>
        </p:txBody>
      </p:sp>
      <p:sp>
        <p:nvSpPr>
          <p:cNvPr id="2" name="Slide Number Placeholder 1">
            <a:extLst>
              <a:ext uri="{FF2B5EF4-FFF2-40B4-BE49-F238E27FC236}">
                <a16:creationId xmlns:a16="http://schemas.microsoft.com/office/drawing/2014/main" id="{7FF19B98-C8DA-42AC-B8D4-46D3D36066EB}"/>
              </a:ext>
            </a:extLst>
          </p:cNvPr>
          <p:cNvSpPr>
            <a:spLocks noGrp="1"/>
          </p:cNvSpPr>
          <p:nvPr>
            <p:ph type="sldNum" sz="quarter" idx="4294967295"/>
          </p:nvPr>
        </p:nvSpPr>
        <p:spPr>
          <a:xfrm>
            <a:off x="838200" y="6356350"/>
            <a:ext cx="10515600" cy="365125"/>
          </a:xfrm>
          <a:prstGeom prst="rect">
            <a:avLst/>
          </a:prstGeom>
        </p:spPr>
        <p:txBody>
          <a:bodyPr/>
          <a:lstStyle/>
          <a:p>
            <a:fld id="{24DC2CEE-C89B-6D4C-8A2C-B626C37EB60D}" type="slidenum">
              <a:rPr lang="en-US" smtClean="0">
                <a:solidFill>
                  <a:srgbClr val="0F6134"/>
                </a:solidFill>
              </a:rPr>
              <a:pPr/>
              <a:t>48</a:t>
            </a:fld>
            <a:endParaRPr lang="en-US" dirty="0">
              <a:solidFill>
                <a:srgbClr val="0F6134"/>
              </a:solidFill>
            </a:endParaRPr>
          </a:p>
        </p:txBody>
      </p:sp>
    </p:spTree>
    <p:custDataLst>
      <p:tags r:id="rId1"/>
    </p:custDataLst>
    <p:extLst>
      <p:ext uri="{BB962C8B-B14F-4D97-AF65-F5344CB8AC3E}">
        <p14:creationId xmlns:p14="http://schemas.microsoft.com/office/powerpoint/2010/main" val="32199617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846CE-9893-48A0-BB44-477F0C10EE33}"/>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D0E1F003-638E-410B-B653-382D9FEFADAA}"/>
              </a:ext>
            </a:extLst>
          </p:cNvPr>
          <p:cNvSpPr>
            <a:spLocks noGrp="1"/>
          </p:cNvSpPr>
          <p:nvPr>
            <p:ph idx="1"/>
          </p:nvPr>
        </p:nvSpPr>
        <p:spPr/>
        <p:txBody>
          <a:bodyPr>
            <a:normAutofit/>
          </a:bodyPr>
          <a:lstStyle/>
          <a:p>
            <a:pPr marL="342900" indent="-342900">
              <a:lnSpc>
                <a:spcPct val="150000"/>
              </a:lnSpc>
              <a:buFont typeface="Arial" panose="020B0604020202020204" pitchFamily="34" charset="0"/>
              <a:buChar char="•"/>
            </a:pPr>
            <a:r>
              <a:rPr lang="en-US" sz="2800" dirty="0"/>
              <a:t>Welcome and Warm Up </a:t>
            </a:r>
          </a:p>
          <a:p>
            <a:pPr marL="342900" indent="-342900">
              <a:lnSpc>
                <a:spcPct val="150000"/>
              </a:lnSpc>
              <a:buFont typeface="Arial" panose="020B0604020202020204" pitchFamily="34" charset="0"/>
              <a:buChar char="•"/>
            </a:pPr>
            <a:r>
              <a:rPr lang="en-US" sz="2800" dirty="0"/>
              <a:t>5.1 Magnetism </a:t>
            </a:r>
          </a:p>
          <a:p>
            <a:pPr marL="342900" indent="-342900">
              <a:lnSpc>
                <a:spcPct val="150000"/>
              </a:lnSpc>
              <a:buFont typeface="Arial" panose="020B0604020202020204" pitchFamily="34" charset="0"/>
              <a:buChar char="•"/>
            </a:pPr>
            <a:r>
              <a:rPr lang="en-US" sz="2800" dirty="0"/>
              <a:t>5.2 Electromagnetism</a:t>
            </a:r>
          </a:p>
          <a:p>
            <a:pPr marL="342900" indent="-342900">
              <a:lnSpc>
                <a:spcPct val="150000"/>
              </a:lnSpc>
              <a:buFont typeface="Arial" panose="020B0604020202020204" pitchFamily="34" charset="0"/>
              <a:buChar char="•"/>
            </a:pPr>
            <a:r>
              <a:rPr lang="en-US" sz="2800" dirty="0"/>
              <a:t>5.3 How Magnetism Creates Electricity</a:t>
            </a:r>
          </a:p>
          <a:p>
            <a:pPr marL="342900" indent="-342900">
              <a:lnSpc>
                <a:spcPct val="150000"/>
              </a:lnSpc>
              <a:buFont typeface="Arial" panose="020B0604020202020204" pitchFamily="34" charset="0"/>
              <a:buChar char="•"/>
            </a:pPr>
            <a:r>
              <a:rPr lang="en-US" sz="2800" dirty="0"/>
              <a:t>Quiz and Wrap Up </a:t>
            </a:r>
          </a:p>
        </p:txBody>
      </p:sp>
      <p:pic>
        <p:nvPicPr>
          <p:cNvPr id="2" name="Picture 1">
            <a:extLst>
              <a:ext uri="{FF2B5EF4-FFF2-40B4-BE49-F238E27FC236}">
                <a16:creationId xmlns:a16="http://schemas.microsoft.com/office/drawing/2014/main" id="{2F346195-A8F9-C582-139F-D31FE62F3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697" y="1645920"/>
            <a:ext cx="3133703" cy="4029046"/>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329998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72B43-1214-073A-2448-B6DEE65B464F}"/>
              </a:ext>
            </a:extLst>
          </p:cNvPr>
          <p:cNvSpPr>
            <a:spLocks noGrp="1"/>
          </p:cNvSpPr>
          <p:nvPr>
            <p:ph type="title"/>
          </p:nvPr>
        </p:nvSpPr>
        <p:spPr/>
        <p:txBody>
          <a:bodyPr/>
          <a:lstStyle/>
          <a:p>
            <a:r>
              <a:rPr lang="en-US" dirty="0"/>
              <a:t>Warm Up</a:t>
            </a:r>
          </a:p>
        </p:txBody>
      </p:sp>
      <p:sp>
        <p:nvSpPr>
          <p:cNvPr id="5" name="Content Placeholder 4">
            <a:extLst>
              <a:ext uri="{FF2B5EF4-FFF2-40B4-BE49-F238E27FC236}">
                <a16:creationId xmlns:a16="http://schemas.microsoft.com/office/drawing/2014/main" id="{761858D9-A273-98C5-291F-E09FEEF72824}"/>
              </a:ext>
            </a:extLst>
          </p:cNvPr>
          <p:cNvSpPr>
            <a:spLocks noGrp="1"/>
          </p:cNvSpPr>
          <p:nvPr>
            <p:ph idx="1"/>
          </p:nvPr>
        </p:nvSpPr>
        <p:spPr>
          <a:xfrm>
            <a:off x="838199" y="1676400"/>
            <a:ext cx="4674327" cy="4541520"/>
          </a:xfrm>
        </p:spPr>
        <p:txBody>
          <a:bodyPr>
            <a:normAutofit/>
          </a:bodyPr>
          <a:lstStyle/>
          <a:p>
            <a:r>
              <a:rPr lang="en-US" sz="3000" dirty="0"/>
              <a:t>Have you ever used something that worked without touching it?</a:t>
            </a:r>
          </a:p>
          <a:p>
            <a:endParaRPr lang="en-US" sz="1050" dirty="0"/>
          </a:p>
          <a:p>
            <a:pPr marL="457200" indent="-457200">
              <a:buFont typeface="Arial" panose="020B0604020202020204" pitchFamily="34" charset="0"/>
              <a:buChar char="•"/>
            </a:pPr>
            <a:r>
              <a:rPr lang="en-US" sz="3000" dirty="0"/>
              <a:t>What do you think is happening?</a:t>
            </a:r>
          </a:p>
          <a:p>
            <a:pPr marL="457200" indent="-457200">
              <a:buFont typeface="Arial" panose="020B0604020202020204" pitchFamily="34" charset="0"/>
              <a:buChar char="•"/>
            </a:pPr>
            <a:endParaRPr lang="en-US" sz="1050" dirty="0"/>
          </a:p>
          <a:p>
            <a:pPr marL="457200" indent="-457200">
              <a:buFont typeface="Arial" panose="020B0604020202020204" pitchFamily="34" charset="0"/>
              <a:buChar char="•"/>
            </a:pPr>
            <a:r>
              <a:rPr lang="en-US" sz="3000" dirty="0"/>
              <a:t>What kind of force might be involved?</a:t>
            </a:r>
          </a:p>
        </p:txBody>
      </p:sp>
      <p:pic>
        <p:nvPicPr>
          <p:cNvPr id="1026" name="Picture 2" descr="Dura-Glide® 2000/3000 Bestselling Automatic Sliding Door | STANLEY Access  Technologies">
            <a:extLst>
              <a:ext uri="{FF2B5EF4-FFF2-40B4-BE49-F238E27FC236}">
                <a16:creationId xmlns:a16="http://schemas.microsoft.com/office/drawing/2014/main" id="{D7393C19-041C-9D4D-792B-0E1936BCEA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83" t="6078" r="12475" b="1824"/>
          <a:stretch>
            <a:fillRect/>
          </a:stretch>
        </p:blipFill>
        <p:spPr bwMode="auto">
          <a:xfrm>
            <a:off x="7776641" y="978794"/>
            <a:ext cx="2416798" cy="1790440"/>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F79DB39-63FE-9ACB-0D9E-31EB3560E8AF}"/>
              </a:ext>
            </a:extLst>
          </p:cNvPr>
          <p:cNvPicPr>
            <a:picLocks noChangeAspect="1"/>
          </p:cNvPicPr>
          <p:nvPr/>
        </p:nvPicPr>
        <p:blipFill>
          <a:blip r:embed="rId5"/>
          <a:srcRect l="12571" t="4879" r="4170" b="7724"/>
          <a:stretch>
            <a:fillRect/>
          </a:stretch>
        </p:blipFill>
        <p:spPr>
          <a:xfrm>
            <a:off x="5117793" y="2301333"/>
            <a:ext cx="2231750" cy="175760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1BCAB00-A1ED-59D7-579D-9A8630302DE1}"/>
              </a:ext>
            </a:extLst>
          </p:cNvPr>
          <p:cNvPicPr>
            <a:picLocks noChangeAspect="1"/>
          </p:cNvPicPr>
          <p:nvPr/>
        </p:nvPicPr>
        <p:blipFill>
          <a:blip r:embed="rId6"/>
          <a:srcRect l="24097" t="7133" r="7522" b="233"/>
          <a:stretch>
            <a:fillRect/>
          </a:stretch>
        </p:blipFill>
        <p:spPr>
          <a:xfrm>
            <a:off x="8759687" y="3068799"/>
            <a:ext cx="2193940" cy="198028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984E432-A5BB-B011-EA29-EFA6C13292AE}"/>
              </a:ext>
            </a:extLst>
          </p:cNvPr>
          <p:cNvPicPr>
            <a:picLocks noChangeAspect="1"/>
          </p:cNvPicPr>
          <p:nvPr/>
        </p:nvPicPr>
        <p:blipFill>
          <a:blip r:embed="rId7">
            <a:extLst>
              <a:ext uri="{28A0092B-C50C-407E-A947-70E740481C1C}">
                <a14:useLocalDpi xmlns:a14="http://schemas.microsoft.com/office/drawing/2010/main" val="0"/>
              </a:ext>
            </a:extLst>
          </a:blip>
          <a:srcRect l="39377" t="10328" r="41247" b="6556"/>
          <a:stretch>
            <a:fillRect/>
          </a:stretch>
        </p:blipFill>
        <p:spPr>
          <a:xfrm>
            <a:off x="7349543" y="3593977"/>
            <a:ext cx="1276298" cy="3079583"/>
          </a:xfrm>
          <a:prstGeom prst="rect">
            <a:avLst/>
          </a:prstGeom>
        </p:spPr>
      </p:pic>
    </p:spTree>
    <p:custDataLst>
      <p:tags r:id="rId1"/>
    </p:custDataLst>
    <p:extLst>
      <p:ext uri="{BB962C8B-B14F-4D97-AF65-F5344CB8AC3E}">
        <p14:creationId xmlns:p14="http://schemas.microsoft.com/office/powerpoint/2010/main" val="333403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sz="3600" dirty="0"/>
              <a:t>5.1 – Magnetism</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a:xfrm>
            <a:off x="1616075" y="3657600"/>
            <a:ext cx="4860925" cy="2438399"/>
          </a:xfrm>
        </p:spPr>
        <p:txBody>
          <a:bodyPr/>
          <a:lstStyle/>
          <a:p>
            <a:pPr marL="0" indent="0">
              <a:buNone/>
            </a:pPr>
            <a:r>
              <a:rPr lang="en-US" dirty="0"/>
              <a:t>We’ve seen magnets all around us. Let’s look at what makes something magnetic.</a:t>
            </a:r>
          </a:p>
          <a:p>
            <a:endParaRPr lang="en-US" dirty="0"/>
          </a:p>
        </p:txBody>
      </p:sp>
      <p:pic>
        <p:nvPicPr>
          <p:cNvPr id="7" name="Picture Placeholder 6">
            <a:extLst>
              <a:ext uri="{FF2B5EF4-FFF2-40B4-BE49-F238E27FC236}">
                <a16:creationId xmlns:a16="http://schemas.microsoft.com/office/drawing/2014/main" id="{1307D07D-4075-9CC3-60DC-A98574BABE3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58614" r="1516"/>
          <a:stretch>
            <a:fillRect/>
          </a:stretch>
        </p:blipFill>
        <p:spPr>
          <a:xfrm>
            <a:off x="7331075" y="0"/>
            <a:ext cx="4860925" cy="6858000"/>
          </a:xfrm>
        </p:spPr>
      </p:pic>
    </p:spTree>
    <p:custDataLst>
      <p:tags r:id="rId1"/>
    </p:custDataLst>
    <p:extLst>
      <p:ext uri="{BB962C8B-B14F-4D97-AF65-F5344CB8AC3E}">
        <p14:creationId xmlns:p14="http://schemas.microsoft.com/office/powerpoint/2010/main" val="3511178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67683D-A9DB-4B82-AA81-F63F0B140F8F}"/>
              </a:ext>
            </a:extLst>
          </p:cNvPr>
          <p:cNvSpPr>
            <a:spLocks noGrp="1"/>
          </p:cNvSpPr>
          <p:nvPr>
            <p:ph type="title"/>
          </p:nvPr>
        </p:nvSpPr>
        <p:spPr>
          <a:xfrm>
            <a:off x="841248" y="640080"/>
            <a:ext cx="10515600" cy="671113"/>
          </a:xfrm>
        </p:spPr>
        <p:txBody>
          <a:bodyPr/>
          <a:lstStyle/>
          <a:p>
            <a:r>
              <a:rPr lang="en-US" sz="4000" dirty="0"/>
              <a:t>Magnetism</a:t>
            </a:r>
          </a:p>
        </p:txBody>
      </p:sp>
      <p:sp>
        <p:nvSpPr>
          <p:cNvPr id="6" name="Content Placeholder 5">
            <a:extLst>
              <a:ext uri="{FF2B5EF4-FFF2-40B4-BE49-F238E27FC236}">
                <a16:creationId xmlns:a16="http://schemas.microsoft.com/office/drawing/2014/main" id="{A32277DC-AABC-4AE4-B03F-AAA36ED058C9}"/>
              </a:ext>
            </a:extLst>
          </p:cNvPr>
          <p:cNvSpPr>
            <a:spLocks noGrp="1"/>
          </p:cNvSpPr>
          <p:nvPr>
            <p:ph idx="1"/>
          </p:nvPr>
        </p:nvSpPr>
        <p:spPr>
          <a:xfrm>
            <a:off x="838199" y="1645920"/>
            <a:ext cx="5791201" cy="4572000"/>
          </a:xfrm>
        </p:spPr>
        <p:txBody>
          <a:bodyPr>
            <a:normAutofit/>
          </a:bodyPr>
          <a:lstStyle/>
          <a:p>
            <a:pPr marL="342900" indent="-342900">
              <a:buFont typeface="Arial" panose="020B0604020202020204" pitchFamily="34" charset="0"/>
              <a:buChar char="•"/>
            </a:pPr>
            <a:r>
              <a:rPr lang="en-US" dirty="0"/>
              <a:t>A </a:t>
            </a:r>
            <a:r>
              <a:rPr lang="en-US" b="1" dirty="0"/>
              <a:t>force</a:t>
            </a:r>
            <a:r>
              <a:rPr lang="en-US" dirty="0"/>
              <a:t> that makes some materials pull together or push apart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When </a:t>
            </a:r>
            <a:r>
              <a:rPr lang="en-US" b="1" dirty="0"/>
              <a:t>electrons</a:t>
            </a:r>
            <a:r>
              <a:rPr lang="en-US" dirty="0"/>
              <a:t> move, they create a magnetic field, that can pull or push on other materials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Ex: Motors turn, Relays activate, Sensors detect movement, etc.</a:t>
            </a:r>
          </a:p>
        </p:txBody>
      </p:sp>
      <p:pic>
        <p:nvPicPr>
          <p:cNvPr id="2" name="Picture 1">
            <a:extLst>
              <a:ext uri="{FF2B5EF4-FFF2-40B4-BE49-F238E27FC236}">
                <a16:creationId xmlns:a16="http://schemas.microsoft.com/office/drawing/2014/main" id="{99BBD476-FAED-48EA-E317-8FC3A3B0D2E3}"/>
              </a:ext>
            </a:extLst>
          </p:cNvPr>
          <p:cNvPicPr>
            <a:picLocks noChangeAspect="1"/>
          </p:cNvPicPr>
          <p:nvPr/>
        </p:nvPicPr>
        <p:blipFill>
          <a:blip r:embed="rId4"/>
          <a:srcRect l="7448" r="18186" b="-3"/>
          <a:stretch>
            <a:fillRect/>
          </a:stretch>
        </p:blipFill>
        <p:spPr>
          <a:xfrm>
            <a:off x="7291472" y="1913272"/>
            <a:ext cx="3471778" cy="3618196"/>
          </a:xfrm>
          <a:prstGeom prst="rect">
            <a:avLst/>
          </a:prstGeom>
          <a:noFill/>
        </p:spPr>
      </p:pic>
    </p:spTree>
    <p:custDataLst>
      <p:tags r:id="rId1"/>
    </p:custDataLst>
    <p:extLst>
      <p:ext uri="{BB962C8B-B14F-4D97-AF65-F5344CB8AC3E}">
        <p14:creationId xmlns:p14="http://schemas.microsoft.com/office/powerpoint/2010/main" val="3844043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EFFA4-0809-455B-996C-61CDC23AA6BB}"/>
              </a:ext>
            </a:extLst>
          </p:cNvPr>
          <p:cNvSpPr>
            <a:spLocks noGrp="1"/>
          </p:cNvSpPr>
          <p:nvPr>
            <p:ph type="title"/>
          </p:nvPr>
        </p:nvSpPr>
        <p:spPr/>
        <p:txBody>
          <a:bodyPr/>
          <a:lstStyle/>
          <a:p>
            <a:r>
              <a:rPr lang="en-US" dirty="0"/>
              <a:t>Magnetic Fields </a:t>
            </a:r>
          </a:p>
        </p:txBody>
      </p:sp>
      <p:sp>
        <p:nvSpPr>
          <p:cNvPr id="5" name="Content Placeholder 4">
            <a:extLst>
              <a:ext uri="{FF2B5EF4-FFF2-40B4-BE49-F238E27FC236}">
                <a16:creationId xmlns:a16="http://schemas.microsoft.com/office/drawing/2014/main" id="{641D6F76-6C68-430F-A29C-CEB5D17F4878}"/>
              </a:ext>
            </a:extLst>
          </p:cNvPr>
          <p:cNvSpPr>
            <a:spLocks noGrp="1"/>
          </p:cNvSpPr>
          <p:nvPr>
            <p:ph idx="1"/>
          </p:nvPr>
        </p:nvSpPr>
        <p:spPr>
          <a:xfrm>
            <a:off x="838200" y="1765737"/>
            <a:ext cx="5830614" cy="4587765"/>
          </a:xfrm>
        </p:spPr>
        <p:txBody>
          <a:bodyPr>
            <a:normAutofit lnSpcReduction="10000"/>
          </a:bodyPr>
          <a:lstStyle/>
          <a:p>
            <a:r>
              <a:rPr lang="en-US" b="1" dirty="0"/>
              <a:t>What is a Magnetic Field?</a:t>
            </a:r>
          </a:p>
          <a:p>
            <a:pPr marL="457200" indent="-457200">
              <a:buFont typeface="Arial" panose="020B0604020202020204" pitchFamily="34" charset="0"/>
              <a:buChar char="•"/>
            </a:pPr>
            <a:r>
              <a:rPr lang="en-US" dirty="0"/>
              <a:t>Invisible area around a magnet where magnetic force can pull or push on objects</a:t>
            </a:r>
          </a:p>
          <a:p>
            <a:pPr marL="457200" indent="-457200">
              <a:buFont typeface="Arial" panose="020B0604020202020204" pitchFamily="34" charset="0"/>
              <a:buChar char="•"/>
            </a:pPr>
            <a:r>
              <a:rPr lang="en-US" dirty="0"/>
              <a:t>Show the direction and strength of magnetic force</a:t>
            </a:r>
          </a:p>
          <a:p>
            <a:endParaRPr lang="en-US" dirty="0"/>
          </a:p>
          <a:p>
            <a:r>
              <a:rPr lang="en-US" b="1" dirty="0"/>
              <a:t>How Can We See It?</a:t>
            </a:r>
          </a:p>
          <a:p>
            <a:pPr marL="457200" indent="-457200">
              <a:buFont typeface="Arial" panose="020B0604020202020204" pitchFamily="34" charset="0"/>
              <a:buChar char="•"/>
            </a:pPr>
            <a:r>
              <a:rPr lang="en-US" dirty="0"/>
              <a:t>Using iron powder, we can see the pattern of field lines that flow from the north to south pole of a magnet</a:t>
            </a:r>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6790206B-AA78-19E5-A298-02665661405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61962" b="27754"/>
          <a:stretch/>
        </p:blipFill>
        <p:spPr>
          <a:xfrm>
            <a:off x="7362508" y="2259380"/>
            <a:ext cx="3660228" cy="2663089"/>
          </a:xfrm>
          <a:prstGeom prst="rect">
            <a:avLst/>
          </a:prstGeom>
        </p:spPr>
      </p:pic>
      <p:pic>
        <p:nvPicPr>
          <p:cNvPr id="7" name="Picture 6">
            <a:extLst>
              <a:ext uri="{FF2B5EF4-FFF2-40B4-BE49-F238E27FC236}">
                <a16:creationId xmlns:a16="http://schemas.microsoft.com/office/drawing/2014/main" id="{D6922962-2695-C7B1-1AC8-B26F7E43D43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59490" y="1916075"/>
            <a:ext cx="4466264" cy="3349698"/>
          </a:xfrm>
          <a:prstGeom prst="rect">
            <a:avLst/>
          </a:prstGeom>
        </p:spPr>
      </p:pic>
    </p:spTree>
    <p:custDataLst>
      <p:tags r:id="rId1"/>
    </p:custDataLst>
    <p:extLst>
      <p:ext uri="{BB962C8B-B14F-4D97-AF65-F5344CB8AC3E}">
        <p14:creationId xmlns:p14="http://schemas.microsoft.com/office/powerpoint/2010/main" val="158472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5_OFFICE THEME" val="NjpWBq9o"/>
  <p:tag name="ARTICULATE_SLIDE_THUMBNAIL_REFRESH" val="1"/>
  <p:tag name="ARTICULATE_SLIDE_COUNT" val="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BS_SHAPE_LOCK" val="TRUE"/>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Foundational Skills">
      <a:dk1>
        <a:srgbClr val="000000"/>
      </a:dk1>
      <a:lt1>
        <a:srgbClr val="FFFFFF"/>
      </a:lt1>
      <a:dk2>
        <a:srgbClr val="615F67"/>
      </a:dk2>
      <a:lt2>
        <a:srgbClr val="E7E6E6"/>
      </a:lt2>
      <a:accent1>
        <a:srgbClr val="0F6235"/>
      </a:accent1>
      <a:accent2>
        <a:srgbClr val="00A34B"/>
      </a:accent2>
      <a:accent3>
        <a:srgbClr val="D7E023"/>
      </a:accent3>
      <a:accent4>
        <a:srgbClr val="DC5D22"/>
      </a:accent4>
      <a:accent5>
        <a:srgbClr val="01A5B6"/>
      </a:accent5>
      <a:accent6>
        <a:srgbClr val="EEFFDD"/>
      </a:accent6>
      <a:hlink>
        <a:srgbClr val="83298D"/>
      </a:hlink>
      <a:folHlink>
        <a:srgbClr val="175C98"/>
      </a:folHlink>
    </a:clrScheme>
    <a:fontScheme name="Foundational Skills">
      <a:majorFont>
        <a:latin typeface="Montserrat Extra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WC Theme">
  <a:themeElements>
    <a:clrScheme name="New TWC">
      <a:dk1>
        <a:srgbClr val="000000"/>
      </a:dk1>
      <a:lt1>
        <a:srgbClr val="FFFFFF"/>
      </a:lt1>
      <a:dk2>
        <a:srgbClr val="44546A"/>
      </a:dk2>
      <a:lt2>
        <a:srgbClr val="E7E6E6"/>
      </a:lt2>
      <a:accent1>
        <a:srgbClr val="0C6235"/>
      </a:accent1>
      <a:accent2>
        <a:srgbClr val="00A54A"/>
      </a:accent2>
      <a:accent3>
        <a:srgbClr val="D6DF2A"/>
      </a:accent3>
      <a:accent4>
        <a:srgbClr val="615F67"/>
      </a:accent4>
      <a:accent5>
        <a:srgbClr val="881E19"/>
      </a:accent5>
      <a:accent6>
        <a:srgbClr val="121F56"/>
      </a:accent6>
      <a:hlink>
        <a:srgbClr val="0C6235"/>
      </a:hlink>
      <a:folHlink>
        <a:srgbClr val="014D80"/>
      </a:folHlink>
    </a:clrScheme>
    <a:fontScheme name="Montserrat Them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7939</TotalTime>
  <Words>8163</Words>
  <Application>Microsoft Office PowerPoint</Application>
  <PresentationFormat>Widescreen</PresentationFormat>
  <Paragraphs>910</Paragraphs>
  <Slides>48</Slides>
  <Notes>47</Notes>
  <HiddenSlides>2</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Montserrat</vt:lpstr>
      <vt:lpstr>Arial</vt:lpstr>
      <vt:lpstr>Arial Black</vt:lpstr>
      <vt:lpstr>Wingdings</vt:lpstr>
      <vt:lpstr>Montserrat ExtraBold</vt:lpstr>
      <vt:lpstr>Courier New</vt:lpstr>
      <vt:lpstr>Calibri</vt:lpstr>
      <vt:lpstr>5_Office Theme</vt:lpstr>
      <vt:lpstr>TWC Theme</vt:lpstr>
      <vt:lpstr>Instructor Guide Snapshot </vt:lpstr>
      <vt:lpstr>Pacing Guide </vt:lpstr>
      <vt:lpstr>PowerPoint Presentation</vt:lpstr>
      <vt:lpstr>Objectives</vt:lpstr>
      <vt:lpstr>Agenda</vt:lpstr>
      <vt:lpstr>Warm Up</vt:lpstr>
      <vt:lpstr>5.1 – Magnetism</vt:lpstr>
      <vt:lpstr>Magnetism</vt:lpstr>
      <vt:lpstr>Magnetic Fields </vt:lpstr>
      <vt:lpstr>Instructor Demo: Polarity</vt:lpstr>
      <vt:lpstr>Magnetic Field Strength and Distance</vt:lpstr>
      <vt:lpstr>Sources of Magnetism </vt:lpstr>
      <vt:lpstr>Magnetic Materials </vt:lpstr>
      <vt:lpstr>Activity: Visualizing Magnetic Fields</vt:lpstr>
      <vt:lpstr>Applications</vt:lpstr>
      <vt:lpstr>Knowledge Check </vt:lpstr>
      <vt:lpstr>Knowledge Check </vt:lpstr>
      <vt:lpstr>Summary and What’s Next</vt:lpstr>
      <vt:lpstr>5.2 – Electromagnetism</vt:lpstr>
      <vt:lpstr>Introduction to Electromagnetism </vt:lpstr>
      <vt:lpstr>Electromagnetism in Action </vt:lpstr>
      <vt:lpstr>Activity: Build an Electromagnet </vt:lpstr>
      <vt:lpstr>Review: What Makes an Electromagnet Stronger?</vt:lpstr>
      <vt:lpstr>Demo: Electromagnets and Relays</vt:lpstr>
      <vt:lpstr>Demo: Electromagnets and Relays</vt:lpstr>
      <vt:lpstr>Electromagnets and Motors</vt:lpstr>
      <vt:lpstr>Activity: Build a Simple Motor</vt:lpstr>
      <vt:lpstr>Applications of Electromagnetism</vt:lpstr>
      <vt:lpstr>Knowledge Check </vt:lpstr>
      <vt:lpstr>Knowledge Check </vt:lpstr>
      <vt:lpstr>Knowledge Check </vt:lpstr>
      <vt:lpstr>Summary and What’s Next</vt:lpstr>
      <vt:lpstr>5.3 – How Magnetism Creates Electricity</vt:lpstr>
      <vt:lpstr>Magnetism and Electricity </vt:lpstr>
      <vt:lpstr>Faraday’s Law of Induction</vt:lpstr>
      <vt:lpstr>Faraday’s Law of Induction</vt:lpstr>
      <vt:lpstr>Analogy: Magnetic Flux </vt:lpstr>
      <vt:lpstr>Magnetic Flux</vt:lpstr>
      <vt:lpstr>Magnetic Fields </vt:lpstr>
      <vt:lpstr>PowerPoint Presentation</vt:lpstr>
      <vt:lpstr>Demo: Faraday’s Law</vt:lpstr>
      <vt:lpstr>Knowledge Check </vt:lpstr>
      <vt:lpstr>Knowledge Check </vt:lpstr>
      <vt:lpstr>Knowledge Check </vt:lpstr>
      <vt:lpstr>Summary and On the Job</vt:lpstr>
      <vt:lpstr>Quiz</vt:lpstr>
      <vt:lpstr>Revisiting the 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Mentor &amp; Apprenticeship Programs</dc:title>
  <dc:creator>Maurice Beard</dc:creator>
  <cp:lastModifiedBy>Kristen Ribaudo</cp:lastModifiedBy>
  <cp:revision>321</cp:revision>
  <dcterms:created xsi:type="dcterms:W3CDTF">2025-01-21T17:59:23Z</dcterms:created>
  <dcterms:modified xsi:type="dcterms:W3CDTF">2026-05-31T12:32:26Z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BEAEC871-48B9-4E68-B519-A98E1E2CE787</vt:lpwstr>
  </property>
  <property fmtid="{D5CDD505-2E9C-101B-9397-08002B2CF9AE}" pid="3" name="ArticulatePath">
    <vt:lpwstr>Developing Mentor &amp; Apprenticeship Programs</vt:lpwstr>
  </property>
</Properties>
</file>