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notesSlides/notesSlide14.xml" ContentType="application/vnd.openxmlformats-officedocument.presentationml.notesSlide+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notesSlides/notesSlide18.xml" ContentType="application/vnd.openxmlformats-officedocument.presentationml.notesSlide+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notesSlides/notesSlide23.xml" ContentType="application/vnd.openxmlformats-officedocument.presentationml.notesSlide+xml"/>
  <Override PartName="/ppt/tags/tag46.xml" ContentType="application/vnd.openxmlformats-officedocument.presentationml.tags+xml"/>
  <Override PartName="/ppt/notesSlides/notesSlide24.xml" ContentType="application/vnd.openxmlformats-officedocument.presentationml.notesSlide+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notesSlides/notesSlide29.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notesSlides/notesSlide3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59.xml" ContentType="application/vnd.openxmlformats-officedocument.presentationml.tags+xml"/>
  <Override PartName="/ppt/notesSlides/notesSlide37.xml" ContentType="application/vnd.openxmlformats-officedocument.presentationml.notesSlide+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notesSlides/notesSlide49.xml" ContentType="application/vnd.openxmlformats-officedocument.presentationml.notesSlide+xml"/>
  <Override PartName="/ppt/tags/tag72.xml" ContentType="application/vnd.openxmlformats-officedocument.presentationml.tags+xml"/>
  <Override PartName="/ppt/notesSlides/notesSlide50.xml" ContentType="application/vnd.openxmlformats-officedocument.presentationml.notesSlide+xml"/>
  <Override PartName="/ppt/tags/tag73.xml" ContentType="application/vnd.openxmlformats-officedocument.presentationml.tags+xml"/>
  <Override PartName="/ppt/notesSlides/notesSlide51.xml" ContentType="application/vnd.openxmlformats-officedocument.presentationml.notesSlide+xml"/>
  <Override PartName="/ppt/tags/tag74.xml" ContentType="application/vnd.openxmlformats-officedocument.presentationml.tags+xml"/>
  <Override PartName="/ppt/notesSlides/notesSlide52.xml" ContentType="application/vnd.openxmlformats-officedocument.presentationml.notesSlide+xml"/>
  <Override PartName="/ppt/tags/tag75.xml" ContentType="application/vnd.openxmlformats-officedocument.presentationml.tags+xml"/>
  <Override PartName="/ppt/notesSlides/notesSlide53.xml" ContentType="application/vnd.openxmlformats-officedocument.presentationml.notesSlide+xml"/>
  <Override PartName="/ppt/tags/tag76.xml" ContentType="application/vnd.openxmlformats-officedocument.presentationml.tags+xml"/>
  <Override PartName="/ppt/notesSlides/notesSlide54.xml" ContentType="application/vnd.openxmlformats-officedocument.presentationml.notesSlide+xml"/>
  <Override PartName="/ppt/tags/tag77.xml" ContentType="application/vnd.openxmlformats-officedocument.presentationml.tags+xml"/>
  <Override PartName="/ppt/notesSlides/notesSlide55.xml" ContentType="application/vnd.openxmlformats-officedocument.presentationml.notesSlide+xml"/>
  <Override PartName="/ppt/tags/tag78.xml" ContentType="application/vnd.openxmlformats-officedocument.presentationml.tags+xml"/>
  <Override PartName="/ppt/notesSlides/notesSlide56.xml" ContentType="application/vnd.openxmlformats-officedocument.presentationml.notesSlide+xml"/>
  <Override PartName="/ppt/tags/tag79.xml" ContentType="application/vnd.openxmlformats-officedocument.presentationml.tags+xml"/>
  <Override PartName="/ppt/notesSlides/notesSlide57.xml" ContentType="application/vnd.openxmlformats-officedocument.presentationml.notesSlide+xml"/>
  <Override PartName="/ppt/tags/tag80.xml" ContentType="application/vnd.openxmlformats-officedocument.presentationml.tags+xml"/>
  <Override PartName="/ppt/notesSlides/notesSlide58.xml" ContentType="application/vnd.openxmlformats-officedocument.presentationml.notesSlide+xml"/>
  <Override PartName="/ppt/tags/tag81.xml" ContentType="application/vnd.openxmlformats-officedocument.presentationml.tags+xml"/>
  <Override PartName="/ppt/notesSlides/notesSlide59.xml" ContentType="application/vnd.openxmlformats-officedocument.presentationml.notesSlide+xml"/>
  <Override PartName="/ppt/tags/tag82.xml" ContentType="application/vnd.openxmlformats-officedocument.presentationml.tags+xml"/>
  <Override PartName="/ppt/notesSlides/notesSlide60.xml" ContentType="application/vnd.openxmlformats-officedocument.presentationml.notesSlide+xml"/>
  <Override PartName="/ppt/tags/tag83.xml" ContentType="application/vnd.openxmlformats-officedocument.presentationml.tags+xml"/>
  <Override PartName="/ppt/notesSlides/notesSlide61.xml" ContentType="application/vnd.openxmlformats-officedocument.presentationml.notesSlide+xml"/>
  <Override PartName="/ppt/tags/tag84.xml" ContentType="application/vnd.openxmlformats-officedocument.presentationml.tags+xml"/>
  <Override PartName="/ppt/notesSlides/notesSlide62.xml" ContentType="application/vnd.openxmlformats-officedocument.presentationml.notesSlide+xml"/>
  <Override PartName="/ppt/tags/tag85.xml" ContentType="application/vnd.openxmlformats-officedocument.presentationml.tags+xml"/>
  <Override PartName="/ppt/notesSlides/notesSlide63.xml" ContentType="application/vnd.openxmlformats-officedocument.presentationml.notesSlide+xml"/>
  <Override PartName="/ppt/tags/tag86.xml" ContentType="application/vnd.openxmlformats-officedocument.presentationml.tags+xml"/>
  <Override PartName="/ppt/notesSlides/notesSlide64.xml" ContentType="application/vnd.openxmlformats-officedocument.presentationml.notesSlide+xml"/>
  <Override PartName="/ppt/tags/tag87.xml" ContentType="application/vnd.openxmlformats-officedocument.presentationml.tags+xml"/>
  <Override PartName="/ppt/notesSlides/notesSlide65.xml" ContentType="application/vnd.openxmlformats-officedocument.presentationml.notesSlide+xml"/>
  <Override PartName="/ppt/tags/tag88.xml" ContentType="application/vnd.openxmlformats-officedocument.presentationml.tags+xml"/>
  <Override PartName="/ppt/notesSlides/notesSlide66.xml" ContentType="application/vnd.openxmlformats-officedocument.presentationml.notesSlide+xml"/>
  <Override PartName="/ppt/tags/tag89.xml" ContentType="application/vnd.openxmlformats-officedocument.presentationml.tags+xml"/>
  <Override PartName="/ppt/notesSlides/notesSlide67.xml" ContentType="application/vnd.openxmlformats-officedocument.presentationml.notesSlide+xml"/>
  <Override PartName="/ppt/tags/tag90.xml" ContentType="application/vnd.openxmlformats-officedocument.presentationml.tags+xml"/>
  <Override PartName="/ppt/notesSlides/notesSlide68.xml" ContentType="application/vnd.openxmlformats-officedocument.presentationml.notesSlide+xml"/>
  <Override PartName="/ppt/tags/tag91.xml" ContentType="application/vnd.openxmlformats-officedocument.presentationml.tags+xml"/>
  <Override PartName="/ppt/notesSlides/notesSlide69.xml" ContentType="application/vnd.openxmlformats-officedocument.presentationml.notesSlide+xml"/>
  <Override PartName="/ppt/tags/tag92.xml" ContentType="application/vnd.openxmlformats-officedocument.presentationml.tags+xml"/>
  <Override PartName="/ppt/notesSlides/notesSlide70.xml" ContentType="application/vnd.openxmlformats-officedocument.presentationml.notesSlide+xml"/>
  <Override PartName="/ppt/tags/tag93.xml" ContentType="application/vnd.openxmlformats-officedocument.presentationml.tags+xml"/>
  <Override PartName="/ppt/notesSlides/notesSlide71.xml" ContentType="application/vnd.openxmlformats-officedocument.presentationml.notesSlide+xml"/>
  <Override PartName="/ppt/tags/tag94.xml" ContentType="application/vnd.openxmlformats-officedocument.presentationml.tags+xml"/>
  <Override PartName="/ppt/notesSlides/notesSlide72.xml" ContentType="application/vnd.openxmlformats-officedocument.presentationml.notesSlide+xml"/>
  <Override PartName="/ppt/tags/tag95.xml" ContentType="application/vnd.openxmlformats-officedocument.presentationml.tags+xml"/>
  <Override PartName="/ppt/notesSlides/notesSlide73.xml" ContentType="application/vnd.openxmlformats-officedocument.presentationml.notesSlide+xml"/>
  <Override PartName="/ppt/tags/tag96.xml" ContentType="application/vnd.openxmlformats-officedocument.presentationml.tags+xml"/>
  <Override PartName="/ppt/notesSlides/notesSlide74.xml" ContentType="application/vnd.openxmlformats-officedocument.presentationml.notesSlide+xml"/>
  <Override PartName="/ppt/tags/tag97.xml" ContentType="application/vnd.openxmlformats-officedocument.presentationml.tags+xml"/>
  <Override PartName="/ppt/notesSlides/notesSlide75.xml" ContentType="application/vnd.openxmlformats-officedocument.presentationml.notesSlide+xml"/>
  <Override PartName="/ppt/tags/tag98.xml" ContentType="application/vnd.openxmlformats-officedocument.presentationml.tags+xml"/>
  <Override PartName="/ppt/notesSlides/notesSlide76.xml" ContentType="application/vnd.openxmlformats-officedocument.presentationml.notesSlide+xml"/>
  <Override PartName="/ppt/tags/tag99.xml" ContentType="application/vnd.openxmlformats-officedocument.presentationml.tags+xml"/>
  <Override PartName="/ppt/notesSlides/notesSlide77.xml" ContentType="application/vnd.openxmlformats-officedocument.presentationml.notesSlide+xml"/>
  <Override PartName="/ppt/tags/tag100.xml" ContentType="application/vnd.openxmlformats-officedocument.presentationml.tags+xml"/>
  <Override PartName="/ppt/notesSlides/notesSlide78.xml" ContentType="application/vnd.openxmlformats-officedocument.presentationml.notesSlide+xml"/>
  <Override PartName="/ppt/tags/tag101.xml" ContentType="application/vnd.openxmlformats-officedocument.presentationml.tags+xml"/>
  <Override PartName="/ppt/notesSlides/notesSlide79.xml" ContentType="application/vnd.openxmlformats-officedocument.presentationml.notesSlide+xml"/>
  <Override PartName="/ppt/tags/tag102.xml" ContentType="application/vnd.openxmlformats-officedocument.presentationml.tags+xml"/>
  <Override PartName="/ppt/notesSlides/notesSlide80.xml" ContentType="application/vnd.openxmlformats-officedocument.presentationml.notesSlide+xml"/>
  <Override PartName="/ppt/tags/tag103.xml" ContentType="application/vnd.openxmlformats-officedocument.presentationml.tags+xml"/>
  <Override PartName="/ppt/notesSlides/notesSlide8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4" r:id="rId1"/>
    <p:sldMasterId id="2147483765" r:id="rId2"/>
  </p:sldMasterIdLst>
  <p:notesMasterIdLst>
    <p:notesMasterId r:id="rId84"/>
  </p:notesMasterIdLst>
  <p:handoutMasterIdLst>
    <p:handoutMasterId r:id="rId85"/>
  </p:handoutMasterIdLst>
  <p:sldIdLst>
    <p:sldId id="2128753144" r:id="rId3"/>
    <p:sldId id="2425" r:id="rId4"/>
    <p:sldId id="2295" r:id="rId5"/>
    <p:sldId id="2412" r:id="rId6"/>
    <p:sldId id="2128753075" r:id="rId7"/>
    <p:sldId id="2128753146" r:id="rId8"/>
    <p:sldId id="2128753145" r:id="rId9"/>
    <p:sldId id="2128753148" r:id="rId10"/>
    <p:sldId id="2128753149" r:id="rId11"/>
    <p:sldId id="2128753078" r:id="rId12"/>
    <p:sldId id="2128753152" r:id="rId13"/>
    <p:sldId id="2128753076" r:id="rId14"/>
    <p:sldId id="2128753081" r:id="rId15"/>
    <p:sldId id="2128753086" r:id="rId16"/>
    <p:sldId id="2128753087" r:id="rId17"/>
    <p:sldId id="2128753088" r:id="rId18"/>
    <p:sldId id="2128753089" r:id="rId19"/>
    <p:sldId id="2128753090" r:id="rId20"/>
    <p:sldId id="2128753091" r:id="rId21"/>
    <p:sldId id="2128753153" r:id="rId22"/>
    <p:sldId id="2427" r:id="rId23"/>
    <p:sldId id="2128753093" r:id="rId24"/>
    <p:sldId id="2432" r:id="rId25"/>
    <p:sldId id="2128753082" r:id="rId26"/>
    <p:sldId id="2128753154" r:id="rId27"/>
    <p:sldId id="2128753095" r:id="rId28"/>
    <p:sldId id="2128753096" r:id="rId29"/>
    <p:sldId id="2128753114" r:id="rId30"/>
    <p:sldId id="2128753155" r:id="rId31"/>
    <p:sldId id="2128753156" r:id="rId32"/>
    <p:sldId id="2128753100" r:id="rId33"/>
    <p:sldId id="2128753102" r:id="rId34"/>
    <p:sldId id="2128753103" r:id="rId35"/>
    <p:sldId id="2128753106" r:id="rId36"/>
    <p:sldId id="2128753157" r:id="rId37"/>
    <p:sldId id="2128753158" r:id="rId38"/>
    <p:sldId id="2128753115" r:id="rId39"/>
    <p:sldId id="2128753170" r:id="rId40"/>
    <p:sldId id="2128753101" r:id="rId41"/>
    <p:sldId id="2128753104" r:id="rId42"/>
    <p:sldId id="2128753108" r:id="rId43"/>
    <p:sldId id="2128753109" r:id="rId44"/>
    <p:sldId id="2128753110" r:id="rId45"/>
    <p:sldId id="2128753083" r:id="rId46"/>
    <p:sldId id="2128753111" r:id="rId47"/>
    <p:sldId id="2128753112" r:id="rId48"/>
    <p:sldId id="2128753113" r:id="rId49"/>
    <p:sldId id="2128753118" r:id="rId50"/>
    <p:sldId id="2128753119" r:id="rId51"/>
    <p:sldId id="2128753117" r:id="rId52"/>
    <p:sldId id="2128753159" r:id="rId53"/>
    <p:sldId id="2128753160" r:id="rId54"/>
    <p:sldId id="2128753161" r:id="rId55"/>
    <p:sldId id="2128753162" r:id="rId56"/>
    <p:sldId id="2128753163" r:id="rId57"/>
    <p:sldId id="2128753164" r:id="rId58"/>
    <p:sldId id="2128753121" r:id="rId59"/>
    <p:sldId id="2128753165" r:id="rId60"/>
    <p:sldId id="2128753166" r:id="rId61"/>
    <p:sldId id="2128753167" r:id="rId62"/>
    <p:sldId id="2128753168" r:id="rId63"/>
    <p:sldId id="2128753120" r:id="rId64"/>
    <p:sldId id="2128753084" r:id="rId65"/>
    <p:sldId id="2128753123" r:id="rId66"/>
    <p:sldId id="2128753124" r:id="rId67"/>
    <p:sldId id="2128753125" r:id="rId68"/>
    <p:sldId id="2128753126" r:id="rId69"/>
    <p:sldId id="2128753127" r:id="rId70"/>
    <p:sldId id="2128753128" r:id="rId71"/>
    <p:sldId id="2128753129" r:id="rId72"/>
    <p:sldId id="2128753130" r:id="rId73"/>
    <p:sldId id="2128753131" r:id="rId74"/>
    <p:sldId id="2128753132" r:id="rId75"/>
    <p:sldId id="2128753133" r:id="rId76"/>
    <p:sldId id="2128753135" r:id="rId77"/>
    <p:sldId id="2128753136" r:id="rId78"/>
    <p:sldId id="2128753169" r:id="rId79"/>
    <p:sldId id="2128753134" r:id="rId80"/>
    <p:sldId id="2426" r:id="rId81"/>
    <p:sldId id="2128753080" r:id="rId82"/>
    <p:sldId id="2128753079" r:id="rId83"/>
  </p:sldIdLst>
  <p:sldSz cx="12192000" cy="6858000"/>
  <p:notesSz cx="6858000" cy="9144000"/>
  <p:embeddedFontLst>
    <p:embeddedFont>
      <p:font typeface="Montserrat" panose="02000505000000020004" pitchFamily="2" charset="0"/>
      <p:regular r:id="rId86"/>
      <p:bold r:id="rId87"/>
    </p:embeddedFont>
    <p:embeddedFont>
      <p:font typeface="Montserrat ExtraBold" panose="00000900000000000000" pitchFamily="2" charset="0"/>
      <p:bold r:id="rId88"/>
      <p:boldItalic r:id="rId89"/>
    </p:embeddedFont>
  </p:embeddedFontLst>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00AC93-B1ED-06C3-BBC4-D4B897C9A126}" name="John Schiavone" initials="JS" userId="98c7657d99a2d803" providerId="Windows Live"/>
  <p188:author id="{6DAD4794-091E-6DDE-875B-2DD3C6FE7E1C}" name="Brandon Liu" initials="BL" userId="S::BLiu@transportcenter.org::91538181-2fe1-4853-b053-a549550394b1" providerId="AD"/>
  <p188:author id="{E88219F3-BE97-CEC9-7252-84E817F8DCC8}" name="Allie Franklyn" initials="AF" userId="S::afranklyn@transportcenter.org::2e006465-fe6a-4244-a2e5-a65a0565e14a" providerId="AD"/>
  <p188:author id="{7FA1E7F8-FC1F-CDD6-B032-6237257B15C2}" name="Kristen Ribaudo" initials="KR" userId="7a61d3ca7dda6d5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na Budeyeva" initials="MB" lastIdx="4" clrIdx="0">
    <p:extLst>
      <p:ext uri="{19B8F6BF-5375-455C-9EA6-DF929625EA0E}">
        <p15:presenceInfo xmlns:p15="http://schemas.microsoft.com/office/powerpoint/2012/main" userId="S::mbudeyeva@transportcenter.org::3c991f1c-d7c5-4e52-884f-f16f243ec4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434"/>
    <a:srgbClr val="E5FFF1"/>
    <a:srgbClr val="DDF3DD"/>
    <a:srgbClr val="FDB501"/>
    <a:srgbClr val="E7F0F3"/>
    <a:srgbClr val="CBE1E5"/>
    <a:srgbClr val="E7EAE8"/>
    <a:srgbClr val="CCD3CE"/>
    <a:srgbClr val="D7E023"/>
    <a:srgbClr val="2C46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B1209-905F-4DBE-8A8F-CB75D5144853}" v="3" dt="2026-02-04T21:32:37.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3447" autoAdjust="0"/>
  </p:normalViewPr>
  <p:slideViewPr>
    <p:cSldViewPr snapToGrid="0">
      <p:cViewPr varScale="1">
        <p:scale>
          <a:sx n="55" d="100"/>
          <a:sy n="55" d="100"/>
        </p:scale>
        <p:origin x="564" y="4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74" d="100"/>
          <a:sy n="74" d="100"/>
        </p:scale>
        <p:origin x="2122"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commentAuthors" Target="commentAuthor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B1C4E3-C25F-4C93-9BF5-F6AE4C2D81F7}"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C23E27C8-78CD-4415-A5AD-3EC187FB02E6}">
      <dgm:prSet/>
      <dgm:spPr/>
      <dgm:t>
        <a:bodyPr/>
        <a:lstStyle/>
        <a:p>
          <a:r>
            <a:rPr lang="en-US" dirty="0"/>
            <a:t>Everything you fix, test, or replace in an electrical system comes down to one thing — how electrons move.</a:t>
          </a:r>
        </a:p>
      </dgm:t>
    </dgm:pt>
    <dgm:pt modelId="{DF6799D4-A290-402A-9893-8515B11B9FD4}" type="parTrans" cxnId="{050045B4-9B0D-44E1-BDDD-368BDCEB177F}">
      <dgm:prSet/>
      <dgm:spPr/>
      <dgm:t>
        <a:bodyPr/>
        <a:lstStyle/>
        <a:p>
          <a:endParaRPr lang="en-US"/>
        </a:p>
      </dgm:t>
    </dgm:pt>
    <dgm:pt modelId="{0F0E1C3B-2355-4315-B3CF-B44F5FD360A2}" type="sibTrans" cxnId="{050045B4-9B0D-44E1-BDDD-368BDCEB177F}">
      <dgm:prSet/>
      <dgm:spPr/>
      <dgm:t>
        <a:bodyPr/>
        <a:lstStyle/>
        <a:p>
          <a:endParaRPr lang="en-US"/>
        </a:p>
      </dgm:t>
    </dgm:pt>
    <dgm:pt modelId="{6E730EA5-F4AE-44A2-A67E-639A4225FD17}">
      <dgm:prSet/>
      <dgm:spPr/>
      <dgm:t>
        <a:bodyPr/>
        <a:lstStyle/>
        <a:p>
          <a:r>
            <a:rPr lang="en-US" dirty="0"/>
            <a:t>If electrons don’t move, what happens to that circuit you’re working on?</a:t>
          </a:r>
        </a:p>
      </dgm:t>
    </dgm:pt>
    <dgm:pt modelId="{536FD0CA-B318-4839-B696-3EC1EE5E60EB}" type="parTrans" cxnId="{F86C06DE-FC2D-4610-B953-24797F142B88}">
      <dgm:prSet/>
      <dgm:spPr/>
      <dgm:t>
        <a:bodyPr/>
        <a:lstStyle/>
        <a:p>
          <a:endParaRPr lang="en-US"/>
        </a:p>
      </dgm:t>
    </dgm:pt>
    <dgm:pt modelId="{59BE9425-9FEF-44D2-B00C-3528DDAA2884}" type="sibTrans" cxnId="{F86C06DE-FC2D-4610-B953-24797F142B88}">
      <dgm:prSet/>
      <dgm:spPr/>
      <dgm:t>
        <a:bodyPr/>
        <a:lstStyle/>
        <a:p>
          <a:endParaRPr lang="en-US"/>
        </a:p>
      </dgm:t>
    </dgm:pt>
    <dgm:pt modelId="{8C7229AC-4F7C-4752-BDD4-7820E6BABB80}" type="pres">
      <dgm:prSet presAssocID="{C3B1C4E3-C25F-4C93-9BF5-F6AE4C2D81F7}" presName="outerComposite" presStyleCnt="0">
        <dgm:presLayoutVars>
          <dgm:chMax val="5"/>
          <dgm:dir/>
          <dgm:resizeHandles val="exact"/>
        </dgm:presLayoutVars>
      </dgm:prSet>
      <dgm:spPr/>
    </dgm:pt>
    <dgm:pt modelId="{002FEA99-AD32-4A78-904B-07B5C03DB3FD}" type="pres">
      <dgm:prSet presAssocID="{C3B1C4E3-C25F-4C93-9BF5-F6AE4C2D81F7}" presName="dummyMaxCanvas" presStyleCnt="0">
        <dgm:presLayoutVars/>
      </dgm:prSet>
      <dgm:spPr/>
    </dgm:pt>
    <dgm:pt modelId="{BCA68AD6-3691-4463-94FF-B4817693A7A4}" type="pres">
      <dgm:prSet presAssocID="{C3B1C4E3-C25F-4C93-9BF5-F6AE4C2D81F7}" presName="TwoNodes_1" presStyleLbl="node1" presStyleIdx="0" presStyleCnt="2">
        <dgm:presLayoutVars>
          <dgm:bulletEnabled val="1"/>
        </dgm:presLayoutVars>
      </dgm:prSet>
      <dgm:spPr/>
    </dgm:pt>
    <dgm:pt modelId="{E89BD0AC-EE7D-479D-948C-C8A10714BEC2}" type="pres">
      <dgm:prSet presAssocID="{C3B1C4E3-C25F-4C93-9BF5-F6AE4C2D81F7}" presName="TwoNodes_2" presStyleLbl="node1" presStyleIdx="1" presStyleCnt="2">
        <dgm:presLayoutVars>
          <dgm:bulletEnabled val="1"/>
        </dgm:presLayoutVars>
      </dgm:prSet>
      <dgm:spPr/>
    </dgm:pt>
    <dgm:pt modelId="{3C4E8425-8000-4C9E-BCB1-0A1F58F78C8C}" type="pres">
      <dgm:prSet presAssocID="{C3B1C4E3-C25F-4C93-9BF5-F6AE4C2D81F7}" presName="TwoConn_1-2" presStyleLbl="fgAccFollowNode1" presStyleIdx="0" presStyleCnt="1">
        <dgm:presLayoutVars>
          <dgm:bulletEnabled val="1"/>
        </dgm:presLayoutVars>
      </dgm:prSet>
      <dgm:spPr/>
    </dgm:pt>
    <dgm:pt modelId="{F9AD484D-E58F-441B-8DFE-D37DC5C1AD4B}" type="pres">
      <dgm:prSet presAssocID="{C3B1C4E3-C25F-4C93-9BF5-F6AE4C2D81F7}" presName="TwoNodes_1_text" presStyleLbl="node1" presStyleIdx="1" presStyleCnt="2">
        <dgm:presLayoutVars>
          <dgm:bulletEnabled val="1"/>
        </dgm:presLayoutVars>
      </dgm:prSet>
      <dgm:spPr/>
    </dgm:pt>
    <dgm:pt modelId="{872DAE6B-A3D1-4FD3-8427-19D2B030CD12}" type="pres">
      <dgm:prSet presAssocID="{C3B1C4E3-C25F-4C93-9BF5-F6AE4C2D81F7}" presName="TwoNodes_2_text" presStyleLbl="node1" presStyleIdx="1" presStyleCnt="2">
        <dgm:presLayoutVars>
          <dgm:bulletEnabled val="1"/>
        </dgm:presLayoutVars>
      </dgm:prSet>
      <dgm:spPr/>
    </dgm:pt>
  </dgm:ptLst>
  <dgm:cxnLst>
    <dgm:cxn modelId="{AC534C2F-F944-4BD3-AC07-A7BAD41F1FF4}" type="presOf" srcId="{6E730EA5-F4AE-44A2-A67E-639A4225FD17}" destId="{872DAE6B-A3D1-4FD3-8427-19D2B030CD12}" srcOrd="1" destOrd="0" presId="urn:microsoft.com/office/officeart/2005/8/layout/vProcess5"/>
    <dgm:cxn modelId="{A357706D-579A-4C4B-8AFA-61881A8A36DC}" type="presOf" srcId="{0F0E1C3B-2355-4315-B3CF-B44F5FD360A2}" destId="{3C4E8425-8000-4C9E-BCB1-0A1F58F78C8C}" srcOrd="0" destOrd="0" presId="urn:microsoft.com/office/officeart/2005/8/layout/vProcess5"/>
    <dgm:cxn modelId="{3C5ED67B-7781-438A-85EC-5D7C41F14E81}" type="presOf" srcId="{C23E27C8-78CD-4415-A5AD-3EC187FB02E6}" destId="{F9AD484D-E58F-441B-8DFE-D37DC5C1AD4B}" srcOrd="1" destOrd="0" presId="urn:microsoft.com/office/officeart/2005/8/layout/vProcess5"/>
    <dgm:cxn modelId="{ACD14FAB-2EE2-4BB2-B7F8-2B655DC4A9EB}" type="presOf" srcId="{C23E27C8-78CD-4415-A5AD-3EC187FB02E6}" destId="{BCA68AD6-3691-4463-94FF-B4817693A7A4}" srcOrd="0" destOrd="0" presId="urn:microsoft.com/office/officeart/2005/8/layout/vProcess5"/>
    <dgm:cxn modelId="{050045B4-9B0D-44E1-BDDD-368BDCEB177F}" srcId="{C3B1C4E3-C25F-4C93-9BF5-F6AE4C2D81F7}" destId="{C23E27C8-78CD-4415-A5AD-3EC187FB02E6}" srcOrd="0" destOrd="0" parTransId="{DF6799D4-A290-402A-9893-8515B11B9FD4}" sibTransId="{0F0E1C3B-2355-4315-B3CF-B44F5FD360A2}"/>
    <dgm:cxn modelId="{FE1C59C6-F1A6-4229-BBCA-7E5CB4FA34B2}" type="presOf" srcId="{C3B1C4E3-C25F-4C93-9BF5-F6AE4C2D81F7}" destId="{8C7229AC-4F7C-4752-BDD4-7820E6BABB80}" srcOrd="0" destOrd="0" presId="urn:microsoft.com/office/officeart/2005/8/layout/vProcess5"/>
    <dgm:cxn modelId="{F86C06DE-FC2D-4610-B953-24797F142B88}" srcId="{C3B1C4E3-C25F-4C93-9BF5-F6AE4C2D81F7}" destId="{6E730EA5-F4AE-44A2-A67E-639A4225FD17}" srcOrd="1" destOrd="0" parTransId="{536FD0CA-B318-4839-B696-3EC1EE5E60EB}" sibTransId="{59BE9425-9FEF-44D2-B00C-3528DDAA2884}"/>
    <dgm:cxn modelId="{B4695BEC-4B85-408E-86BB-05E584CD73DA}" type="presOf" srcId="{6E730EA5-F4AE-44A2-A67E-639A4225FD17}" destId="{E89BD0AC-EE7D-479D-948C-C8A10714BEC2}" srcOrd="0" destOrd="0" presId="urn:microsoft.com/office/officeart/2005/8/layout/vProcess5"/>
    <dgm:cxn modelId="{8DC0AEDA-7B3D-4294-90EA-8A88D1221961}" type="presParOf" srcId="{8C7229AC-4F7C-4752-BDD4-7820E6BABB80}" destId="{002FEA99-AD32-4A78-904B-07B5C03DB3FD}" srcOrd="0" destOrd="0" presId="urn:microsoft.com/office/officeart/2005/8/layout/vProcess5"/>
    <dgm:cxn modelId="{FB2D2B86-0A41-41CF-A5E5-A985DD648275}" type="presParOf" srcId="{8C7229AC-4F7C-4752-BDD4-7820E6BABB80}" destId="{BCA68AD6-3691-4463-94FF-B4817693A7A4}" srcOrd="1" destOrd="0" presId="urn:microsoft.com/office/officeart/2005/8/layout/vProcess5"/>
    <dgm:cxn modelId="{C1B3D275-35A6-4046-9121-55177FA31BCA}" type="presParOf" srcId="{8C7229AC-4F7C-4752-BDD4-7820E6BABB80}" destId="{E89BD0AC-EE7D-479D-948C-C8A10714BEC2}" srcOrd="2" destOrd="0" presId="urn:microsoft.com/office/officeart/2005/8/layout/vProcess5"/>
    <dgm:cxn modelId="{D37B6FAE-3185-4C94-BF02-1426A2C3F222}" type="presParOf" srcId="{8C7229AC-4F7C-4752-BDD4-7820E6BABB80}" destId="{3C4E8425-8000-4C9E-BCB1-0A1F58F78C8C}" srcOrd="3" destOrd="0" presId="urn:microsoft.com/office/officeart/2005/8/layout/vProcess5"/>
    <dgm:cxn modelId="{C882935E-1475-41B5-B838-EB83C986B44A}" type="presParOf" srcId="{8C7229AC-4F7C-4752-BDD4-7820E6BABB80}" destId="{F9AD484D-E58F-441B-8DFE-D37DC5C1AD4B}" srcOrd="4" destOrd="0" presId="urn:microsoft.com/office/officeart/2005/8/layout/vProcess5"/>
    <dgm:cxn modelId="{7D647838-5FE2-422E-AF75-530D93B3897B}" type="presParOf" srcId="{8C7229AC-4F7C-4752-BDD4-7820E6BABB80}" destId="{872DAE6B-A3D1-4FD3-8427-19D2B030CD12}"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68AD6-3691-4463-94FF-B4817693A7A4}">
      <dsp:nvSpPr>
        <dsp:cNvPr id="0" name=""/>
        <dsp:cNvSpPr/>
      </dsp:nvSpPr>
      <dsp:spPr>
        <a:xfrm>
          <a:off x="0" y="0"/>
          <a:ext cx="8938259" cy="20574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Everything you fix, test, or replace in an electrical system comes down to one thing — how electrons move.</a:t>
          </a:r>
        </a:p>
      </dsp:txBody>
      <dsp:txXfrm>
        <a:off x="60259" y="60259"/>
        <a:ext cx="6811776" cy="1936882"/>
      </dsp:txXfrm>
    </dsp:sp>
    <dsp:sp modelId="{E89BD0AC-EE7D-479D-948C-C8A10714BEC2}">
      <dsp:nvSpPr>
        <dsp:cNvPr id="0" name=""/>
        <dsp:cNvSpPr/>
      </dsp:nvSpPr>
      <dsp:spPr>
        <a:xfrm>
          <a:off x="1577339" y="2514599"/>
          <a:ext cx="8938259" cy="20574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If electrons don’t move, what happens to that circuit you’re working on?</a:t>
          </a:r>
        </a:p>
      </dsp:txBody>
      <dsp:txXfrm>
        <a:off x="1637598" y="2574858"/>
        <a:ext cx="5903091" cy="1936882"/>
      </dsp:txXfrm>
    </dsp:sp>
    <dsp:sp modelId="{3C4E8425-8000-4C9E-BCB1-0A1F58F78C8C}">
      <dsp:nvSpPr>
        <dsp:cNvPr id="0" name=""/>
        <dsp:cNvSpPr/>
      </dsp:nvSpPr>
      <dsp:spPr>
        <a:xfrm>
          <a:off x="7600949" y="1617344"/>
          <a:ext cx="1337310" cy="1337310"/>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01844" y="1617344"/>
        <a:ext cx="735520" cy="100632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26396-F8F3-4943-886C-0633467682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8A4C79-1A49-4098-B5D7-165FB4042A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14E4B3-A97E-4246-9676-415BEA7FBF27}" type="datetimeFigureOut">
              <a:rPr lang="en-US" smtClean="0"/>
              <a:t>5/30/2026</a:t>
            </a:fld>
            <a:endParaRPr lang="en-US"/>
          </a:p>
        </p:txBody>
      </p:sp>
      <p:sp>
        <p:nvSpPr>
          <p:cNvPr id="4" name="Footer Placeholder 3">
            <a:extLst>
              <a:ext uri="{FF2B5EF4-FFF2-40B4-BE49-F238E27FC236}">
                <a16:creationId xmlns:a16="http://schemas.microsoft.com/office/drawing/2014/main" id="{CC11F5FF-63F5-4A15-A81C-A51F748374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3F861F-BD4B-4150-A7EE-99226F3EC7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F0C234-9151-4C67-8EF0-3133E2C963A6}" type="slidenum">
              <a:rPr lang="en-US" smtClean="0"/>
              <a:t>‹#›</a:t>
            </a:fld>
            <a:endParaRPr lang="en-US"/>
          </a:p>
        </p:txBody>
      </p:sp>
    </p:spTree>
    <p:custDataLst>
      <p:tags r:id="rId2"/>
    </p:custDataLst>
    <p:extLst>
      <p:ext uri="{BB962C8B-B14F-4D97-AF65-F5344CB8AC3E}">
        <p14:creationId xmlns:p14="http://schemas.microsoft.com/office/powerpoint/2010/main" val="413102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CCC76-AB5D-4D11-A0BF-4B69EC6E2B08}" type="datetimeFigureOut">
              <a:rPr lang="en-US" smtClean="0"/>
              <a:t>5/30/2026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FB58B-AACD-44F1-9CE2-B850C946C86F}" type="slidenum">
              <a:rPr lang="en-US" smtClean="0"/>
              <a:t>‹#›</a:t>
            </a:fld>
            <a:endParaRPr lang="en-US"/>
          </a:p>
        </p:txBody>
      </p:sp>
    </p:spTree>
    <p:extLst>
      <p:ext uri="{BB962C8B-B14F-4D97-AF65-F5344CB8AC3E}">
        <p14:creationId xmlns:p14="http://schemas.microsoft.com/office/powerpoint/2010/main" val="12644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ock.adobe.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henounproject.com/browse/icons/term/tre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lectronicsforu.com/wp-contents/uploads/2020/10/AC-and-DC-3.p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lectronicsforu.com/wp-contents/uploads/2020/10/AC-and-DC-3.p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VnnpLaKsqGU"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nounproject.com/browse/icons/term/hom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B817-8509-A326-4C23-BC6FFE913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E05AB-0623-37DF-5436-EF2070E447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153434-28EA-8D3A-963D-28310A128ECF}"/>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 </a:t>
            </a:r>
          </a:p>
          <a:p>
            <a:pPr marL="0" marR="0" lvl="0" indent="0">
              <a:spcBef>
                <a:spcPts val="0"/>
              </a:spcBef>
              <a:spcAft>
                <a:spcPts val="0"/>
              </a:spcAft>
              <a:buFont typeface="Arial" panose="020B0604020202020204" pitchFamily="34" charset="0"/>
              <a:buNone/>
            </a:pPr>
            <a:endParaRPr lang="en-US" dirty="0"/>
          </a:p>
          <a:p>
            <a:pPr marL="0" marR="0" lvl="0" indent="0">
              <a:spcBef>
                <a:spcPts val="0"/>
              </a:spcBef>
              <a:spcAft>
                <a:spcPts val="0"/>
              </a:spcAft>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2565172B-B894-6E8B-D8A7-0F7225DCAF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650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0" i="1" dirty="0">
                <a:effectLst/>
                <a:latin typeface="+mn-lt"/>
                <a:ea typeface="Calibri" panose="020F0502020204030204" pitchFamily="34" charset="0"/>
                <a:cs typeface="Times New Roman" panose="02020603050405020304" pitchFamily="18" charset="0"/>
              </a:rPr>
              <a:t>*Reminder – You will need a pre-built circuit for this brief demo.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Gain Attention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10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endParaRPr lang="en-US" sz="1200" b="0" u="none"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Jumper wires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D-cell battery  and holder, or power source (low voltage)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Load – 2 lightbulbs (3-5 Volts)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Switch – SPST small switch</a:t>
            </a:r>
          </a:p>
          <a:p>
            <a:pPr marL="0" marR="0" lvl="0" indent="0">
              <a:spcBef>
                <a:spcPts val="0"/>
              </a:spcBef>
              <a:spcAft>
                <a:spcPts val="0"/>
              </a:spcAft>
              <a:buFont typeface="Courier New" panose="02070309020205020404" pitchFamily="49" charset="0"/>
              <a:buNone/>
            </a:pPr>
            <a:endParaRPr lang="en-US" sz="1200" b="1"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Place the basic circuit in the front of the room so it is visible to all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Point out the battery source, wire, switch, and load.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Show learners what happens when you connect and disconnect the path.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anose="020F0502020204030204" pitchFamily="34" charset="0"/>
                <a:ea typeface="Calibri" panose="020F0502020204030204" pitchFamily="34" charset="0"/>
                <a:cs typeface="Calibri" panose="020F0502020204030204" pitchFamily="34" charset="0"/>
              </a:rPr>
              <a:t>If time permits, allow leaners to connect and disconnect the path to bring the concept to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Let’s Start With a Simple Circuit. We’re going to build a small circuit — battery, wires, switch, and a bulb — because the exact same principles apply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Headlights and marker lights, fan motors and blowers, door systems, pumps, sensors, and so much more.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you understand what’s happening in this small circuit, you can apply this understanding to a wide variety of machines. </a:t>
            </a:r>
          </a:p>
          <a:p>
            <a:endParaRPr lang="en-US" u="sng"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Image Source: </a:t>
            </a:r>
            <a:r>
              <a:rPr lang="en-US" sz="1200" b="0" i="1" kern="1200" dirty="0" err="1">
                <a:solidFill>
                  <a:schemeClr val="tx1"/>
                </a:solidFill>
                <a:effectLst/>
                <a:latin typeface="+mn-lt"/>
                <a:ea typeface="+mn-ea"/>
                <a:cs typeface="+mn-cs"/>
              </a:rPr>
              <a:t>Zefry</a:t>
            </a:r>
            <a:r>
              <a:rPr lang="en-US" sz="1200" b="0" i="1" kern="1200" dirty="0">
                <a:solidFill>
                  <a:schemeClr val="tx1"/>
                </a:solidFill>
                <a:effectLst/>
                <a:latin typeface="+mn-lt"/>
                <a:ea typeface="+mn-ea"/>
                <a:cs typeface="+mn-cs"/>
              </a:rPr>
              <a:t> - </a:t>
            </a:r>
            <a:r>
              <a:rPr lang="en-US" sz="1200" b="0" i="1" u="sng" strike="noStrike" kern="1200" dirty="0">
                <a:solidFill>
                  <a:schemeClr val="tx1"/>
                </a:solidFill>
                <a:effectLst/>
                <a:latin typeface="+mn-lt"/>
                <a:ea typeface="+mn-ea"/>
                <a:cs typeface="+mn-cs"/>
                <a:hlinkClick r:id="rId3"/>
              </a:rPr>
              <a:t>stock.adobe.com</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42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Gain Attention, Recall</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Flip chart or white board, markers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Review the talking points below.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Return to the predictions on the white board/flip chart.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Discuss which predictions were correct and incorrect. </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Let’s return to our warm-up scenario now that we have a fuller picture of what’s going on. </a:t>
            </a:r>
          </a:p>
          <a:p>
            <a:pPr marL="171450" marR="0" lvl="0" indent="-171450">
              <a:spcBef>
                <a:spcPts val="0"/>
              </a:spcBef>
              <a:spcAft>
                <a:spcPts val="0"/>
              </a:spcAft>
              <a:buFont typeface="Arial" panose="020B0604020202020204" pitchFamily="34" charset="0"/>
              <a:buChar char="•"/>
            </a:pPr>
            <a:r>
              <a:rPr lang="en-US" b="1" dirty="0"/>
              <a:t>ASK</a:t>
            </a:r>
            <a:r>
              <a:rPr lang="en-US" dirty="0"/>
              <a:t>: What are the three things we need for electricity to flow in a circuit?</a:t>
            </a:r>
          </a:p>
          <a:p>
            <a:pPr marL="628650" marR="0" lvl="1" indent="-171450">
              <a:spcBef>
                <a:spcPts val="0"/>
              </a:spcBef>
              <a:spcAft>
                <a:spcPts val="0"/>
              </a:spcAft>
              <a:buFont typeface="Arial" panose="020B0604020202020204" pitchFamily="34" charset="0"/>
              <a:buChar char="•"/>
            </a:pPr>
            <a:r>
              <a:rPr lang="en-US" i="1" dirty="0"/>
              <a:t>Pause and call on learners to respond. Use talking point below to review answer. </a:t>
            </a:r>
          </a:p>
          <a:p>
            <a:pPr marL="171450" marR="0" lvl="0" indent="-171450">
              <a:spcBef>
                <a:spcPts val="0"/>
              </a:spcBef>
              <a:spcAft>
                <a:spcPts val="0"/>
              </a:spcAft>
              <a:buFont typeface="Arial" panose="020B0604020202020204" pitchFamily="34" charset="0"/>
              <a:buChar char="•"/>
            </a:pPr>
            <a:r>
              <a:rPr lang="en-US" b="1" i="1" dirty="0"/>
              <a:t>CLICK</a:t>
            </a:r>
            <a:r>
              <a:rPr lang="en-US" i="1" dirty="0"/>
              <a:t> – </a:t>
            </a:r>
            <a:r>
              <a:rPr lang="en-US" i="0" dirty="0"/>
              <a:t>That’s right. We need a </a:t>
            </a:r>
            <a:r>
              <a:rPr lang="en-US" b="1" i="0" dirty="0"/>
              <a:t>power sources</a:t>
            </a:r>
            <a:r>
              <a:rPr lang="en-US" i="0" dirty="0"/>
              <a:t>, a </a:t>
            </a:r>
            <a:r>
              <a:rPr lang="en-US" b="1" i="0" dirty="0"/>
              <a:t>wire</a:t>
            </a:r>
            <a:r>
              <a:rPr lang="en-US" i="0" dirty="0"/>
              <a:t> to create a path, and a </a:t>
            </a:r>
            <a:r>
              <a:rPr lang="en-US" b="1" i="0" dirty="0"/>
              <a:t>load</a:t>
            </a:r>
            <a:r>
              <a:rPr lang="en-US" i="0" dirty="0"/>
              <a:t>. In this case the load is your home – the thing that needs power.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ASK</a:t>
            </a:r>
            <a:r>
              <a:rPr lang="en-US" dirty="0"/>
              <a:t>: Same question as our warm up question - What happens when your home loses power?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Pause and call on learners to respond. Use talking point below to review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CLICK</a:t>
            </a:r>
            <a:r>
              <a:rPr lang="en-US" i="1" dirty="0"/>
              <a:t> – </a:t>
            </a:r>
            <a:r>
              <a:rPr lang="en-US" b="0" i="0" dirty="0"/>
              <a:t>Usually when our home loses power, the path (wire) has been disrupted causing the electricity to stop flowing. The result? Our home loses power.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Let’s look back at our predictions on the white board/flip chart. Did we predict anything correctly? Did we make any errors?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 predictions.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spcBef>
                <a:spcPts val="0"/>
              </a:spcBef>
              <a:spcAft>
                <a:spcPts val="0"/>
              </a:spcAft>
              <a:buFont typeface="Arial" panose="020B0604020202020204" pitchFamily="34" charset="0"/>
              <a:buChar char="•"/>
            </a:pPr>
            <a:endParaRPr lang="en-US" i="0"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11</a:t>
            </a:fld>
            <a:endParaRPr lang="en-US"/>
          </a:p>
        </p:txBody>
      </p:sp>
    </p:spTree>
    <p:extLst>
      <p:ext uri="{BB962C8B-B14F-4D97-AF65-F5344CB8AC3E}">
        <p14:creationId xmlns:p14="http://schemas.microsoft.com/office/powerpoint/2010/main" val="131072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Enhance Transfer and Retention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sz="1200" dirty="0"/>
              <a:t>Before dive deeper into today’s topic, it’s important to talk about why electricity matters.</a:t>
            </a:r>
          </a:p>
          <a:p>
            <a:pPr marL="171450" indent="-171450">
              <a:buFont typeface="Arial" panose="020B0604020202020204" pitchFamily="34" charset="0"/>
              <a:buChar char="•"/>
            </a:pPr>
            <a:r>
              <a:rPr lang="en-US" sz="1200" dirty="0"/>
              <a:t>This isn’t just theory — it shows up in the systems you work with every day.</a:t>
            </a:r>
          </a:p>
          <a:p>
            <a:pPr marL="171450" indent="-171450">
              <a:buFont typeface="Arial" panose="020B0604020202020204" pitchFamily="34" charset="0"/>
              <a:buChar char="•"/>
            </a:pPr>
            <a:r>
              <a:rPr lang="en-US" sz="1200" dirty="0"/>
              <a:t>Things like lighting, HVAC, doors, pumps and battery systems are critical to keeping vehicles moving.</a:t>
            </a:r>
          </a:p>
          <a:p>
            <a:pPr marL="171450" indent="-171450">
              <a:buFont typeface="Arial" panose="020B0604020202020204" pitchFamily="34" charset="0"/>
              <a:buChar char="•"/>
            </a:pPr>
            <a:r>
              <a:rPr lang="en-US" sz="1200" dirty="0"/>
              <a:t>You’ll also run into components like alternators, inverters, and converters.</a:t>
            </a:r>
          </a:p>
          <a:p>
            <a:pPr marL="171450" indent="-171450">
              <a:buFont typeface="Arial" panose="020B0604020202020204" pitchFamily="34" charset="0"/>
              <a:buChar char="•"/>
            </a:pPr>
            <a:r>
              <a:rPr lang="en-US" sz="1200" dirty="0"/>
              <a:t>And behind the scenes, control circuits, sensors, and switches are constantly at work.</a:t>
            </a:r>
          </a:p>
          <a:p>
            <a:pPr marL="171450" indent="-171450">
              <a:buFont typeface="Arial" panose="020B0604020202020204" pitchFamily="34" charset="0"/>
              <a:buChar char="•"/>
            </a:pPr>
            <a:r>
              <a:rPr lang="en-US" sz="1200" dirty="0"/>
              <a:t>When electricity flows the way, it’s supposed to, these systems do their job. When it doesn’t, systems may not work at all — or they may work in unsafe ways.</a:t>
            </a:r>
          </a:p>
          <a:p>
            <a:pPr marL="171450" indent="-171450">
              <a:buFont typeface="Arial" panose="020B0604020202020204" pitchFamily="34" charset="0"/>
              <a:buChar char="•"/>
            </a:pPr>
            <a:r>
              <a:rPr lang="en-US" sz="1200" dirty="0"/>
              <a:t>The goal of this course is to help you understand what normal looks like. So, when something isn’t right, you can recognize it and respond appropriately.</a:t>
            </a:r>
          </a:p>
        </p:txBody>
      </p:sp>
      <p:sp>
        <p:nvSpPr>
          <p:cNvPr id="4" name="Slide Number Placeholder 3"/>
          <p:cNvSpPr>
            <a:spLocks noGrp="1"/>
          </p:cNvSpPr>
          <p:nvPr>
            <p:ph type="sldNum" sz="quarter" idx="5"/>
          </p:nvPr>
        </p:nvSpPr>
        <p:spPr/>
        <p:txBody>
          <a:bodyPr/>
          <a:lstStyle/>
          <a:p>
            <a:fld id="{C68FB58B-AACD-44F1-9CE2-B850C946C86F}" type="slidenum">
              <a:rPr lang="en-US" smtClean="0"/>
              <a:t>12</a:t>
            </a:fld>
            <a:endParaRPr lang="en-US"/>
          </a:p>
        </p:txBody>
      </p:sp>
    </p:spTree>
    <p:extLst>
      <p:ext uri="{BB962C8B-B14F-4D97-AF65-F5344CB8AC3E}">
        <p14:creationId xmlns:p14="http://schemas.microsoft.com/office/powerpoint/2010/main" val="365364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Introduce the section. </a:t>
            </a:r>
          </a:p>
          <a:p>
            <a:r>
              <a:rPr lang="en-US" b="1" dirty="0"/>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Electricity changed the world – but who discovered how it works?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In this section, we’ll discuss the people and technological breakthrough that got us where we are today.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5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325C-6453-E337-69CF-1ECE6347A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8F392-CE86-BE13-FA28-452A9DF0261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B937E9-1197-FB16-0439-F3AF5134D6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Electricity wasn’t invented—it was discovered, studied, and developed over time by some of the greatest scientific minds.</a:t>
            </a:r>
          </a:p>
          <a:p>
            <a:pPr marL="171450" lvl="0" indent="-171450">
              <a:buFont typeface="Arial" panose="020B0604020202020204" pitchFamily="34" charset="0"/>
              <a:buChar char="•"/>
            </a:pPr>
            <a:r>
              <a:rPr lang="en-US" b="1" i="1" dirty="0">
                <a:latin typeface="Calibri" panose="020F0502020204030204" pitchFamily="34" charset="0"/>
                <a:ea typeface="Calibri" panose="020F0502020204030204" pitchFamily="34" charset="0"/>
                <a:cs typeface="Calibri" panose="020F0502020204030204" pitchFamily="34" charset="0"/>
              </a:rPr>
              <a:t>CLICK</a:t>
            </a:r>
            <a:r>
              <a:rPr lang="en-US" dirty="0">
                <a:latin typeface="Calibri" panose="020F0502020204030204" pitchFamily="34" charset="0"/>
                <a:ea typeface="Calibri" panose="020F0502020204030204" pitchFamily="34" charset="0"/>
                <a:cs typeface="Calibri" panose="020F0502020204030204" pitchFamily="34" charset="0"/>
              </a:rPr>
              <a:t> - In the </a:t>
            </a:r>
            <a:r>
              <a:rPr lang="en-US" b="1" dirty="0">
                <a:latin typeface="Calibri" panose="020F0502020204030204" pitchFamily="34" charset="0"/>
                <a:ea typeface="Calibri" panose="020F0502020204030204" pitchFamily="34" charset="0"/>
                <a:cs typeface="Calibri" panose="020F0502020204030204" pitchFamily="34" charset="0"/>
              </a:rPr>
              <a:t>1880s</a:t>
            </a:r>
            <a:r>
              <a:rPr lang="en-US" dirty="0">
                <a:latin typeface="Calibri" panose="020F0502020204030204" pitchFamily="34" charset="0"/>
                <a:ea typeface="Calibri" panose="020F0502020204030204" pitchFamily="34" charset="0"/>
                <a:cs typeface="Calibri" panose="020F0502020204030204" pitchFamily="34" charset="0"/>
              </a:rPr>
              <a:t>, we saw the </a:t>
            </a:r>
            <a:r>
              <a:rPr lang="en-US" b="0" dirty="0">
                <a:latin typeface="Calibri" panose="020F0502020204030204" pitchFamily="34" charset="0"/>
                <a:ea typeface="Calibri" panose="020F0502020204030204" pitchFamily="34" charset="0"/>
                <a:cs typeface="Calibri" panose="020F0502020204030204" pitchFamily="34" charset="0"/>
              </a:rPr>
              <a:t>first electric lights and the development of power grids to deliver </a:t>
            </a:r>
            <a:r>
              <a:rPr lang="en-US" dirty="0">
                <a:latin typeface="Calibri" panose="020F0502020204030204" pitchFamily="34" charset="0"/>
                <a:ea typeface="Calibri" panose="020F0502020204030204" pitchFamily="34" charset="0"/>
                <a:cs typeface="Calibri" panose="020F0502020204030204" pitchFamily="34" charset="0"/>
              </a:rPr>
              <a:t>electricity to homes and businesses.</a:t>
            </a:r>
          </a:p>
          <a:p>
            <a:pPr marL="171450" lvl="0" indent="-171450">
              <a:buFont typeface="Arial" panose="020B0604020202020204" pitchFamily="34" charset="0"/>
              <a:buChar char="•"/>
            </a:pPr>
            <a:r>
              <a:rPr lang="en-US" b="1" i="1" dirty="0">
                <a:latin typeface="Calibri" panose="020F0502020204030204" pitchFamily="34" charset="0"/>
                <a:ea typeface="Calibri" panose="020F0502020204030204" pitchFamily="34" charset="0"/>
                <a:cs typeface="Calibri" panose="020F0502020204030204" pitchFamily="34" charset="0"/>
              </a:rPr>
              <a:t>CLICK</a:t>
            </a:r>
            <a:r>
              <a:rPr lang="en-US" dirty="0">
                <a:latin typeface="Calibri" panose="020F0502020204030204" pitchFamily="34" charset="0"/>
                <a:ea typeface="Calibri" panose="020F0502020204030204" pitchFamily="34" charset="0"/>
                <a:cs typeface="Calibri" panose="020F0502020204030204" pitchFamily="34" charset="0"/>
              </a:rPr>
              <a:t> - By the </a:t>
            </a:r>
            <a:r>
              <a:rPr lang="en-US" b="1" dirty="0">
                <a:latin typeface="Calibri" panose="020F0502020204030204" pitchFamily="34" charset="0"/>
                <a:ea typeface="Calibri" panose="020F0502020204030204" pitchFamily="34" charset="0"/>
                <a:cs typeface="Calibri" panose="020F0502020204030204" pitchFamily="34" charset="0"/>
              </a:rPr>
              <a:t>early</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1900s</a:t>
            </a:r>
            <a:r>
              <a:rPr lang="en-US" dirty="0">
                <a:latin typeface="Calibri" panose="020F0502020204030204" pitchFamily="34" charset="0"/>
                <a:ea typeface="Calibri" panose="020F0502020204030204" pitchFamily="34" charset="0"/>
                <a:cs typeface="Calibri" panose="020F0502020204030204" pitchFamily="34" charset="0"/>
              </a:rPr>
              <a:t>, </a:t>
            </a:r>
            <a:r>
              <a:rPr lang="en-US" b="0" dirty="0">
                <a:latin typeface="Calibri" panose="020F0502020204030204" pitchFamily="34" charset="0"/>
                <a:ea typeface="Calibri" panose="020F0502020204030204" pitchFamily="34" charset="0"/>
                <a:cs typeface="Calibri" panose="020F0502020204030204" pitchFamily="34" charset="0"/>
              </a:rPr>
              <a:t>electric motors, radios, and the telegraph changed </a:t>
            </a:r>
            <a:r>
              <a:rPr lang="en-US" dirty="0">
                <a:latin typeface="Calibri" panose="020F0502020204030204" pitchFamily="34" charset="0"/>
                <a:ea typeface="Calibri" panose="020F0502020204030204" pitchFamily="34" charset="0"/>
                <a:cs typeface="Calibri" panose="020F0502020204030204" pitchFamily="34" charset="0"/>
              </a:rPr>
              <a:t>communication and manufacturing. </a:t>
            </a:r>
          </a:p>
          <a:p>
            <a:pPr marL="171450" lvl="0" indent="-171450">
              <a:buFont typeface="Arial" panose="020B0604020202020204" pitchFamily="34" charset="0"/>
              <a:buChar char="•"/>
            </a:pPr>
            <a:r>
              <a:rPr lang="en-US" u="none" dirty="0">
                <a:latin typeface="Calibri" panose="020F0502020204030204" pitchFamily="34" charset="0"/>
                <a:ea typeface="Calibri" panose="020F0502020204030204" pitchFamily="34" charset="0"/>
                <a:cs typeface="Calibri" panose="020F0502020204030204" pitchFamily="34" charset="0"/>
              </a:rPr>
              <a:t>Most don’t know this, but electric cars were invented back in the 1890s! An electric vehicle held the vehicular land speed record until around 1900. The hybrid car was invented in 1903!</a:t>
            </a:r>
          </a:p>
          <a:p>
            <a:pPr marL="171450" lvl="0" indent="-171450">
              <a:buFont typeface="Arial" panose="020B0604020202020204" pitchFamily="34" charset="0"/>
              <a:buChar char="•"/>
            </a:pPr>
            <a:r>
              <a:rPr lang="en-US" b="1" i="1" dirty="0">
                <a:latin typeface="Calibri" panose="020F0502020204030204" pitchFamily="34" charset="0"/>
                <a:ea typeface="Calibri" panose="020F0502020204030204" pitchFamily="34" charset="0"/>
                <a:cs typeface="Calibri" panose="020F0502020204030204" pitchFamily="34" charset="0"/>
              </a:rPr>
              <a:t>CLICK</a:t>
            </a:r>
            <a:r>
              <a:rPr lang="en-US" dirty="0">
                <a:latin typeface="Calibri" panose="020F0502020204030204" pitchFamily="34" charset="0"/>
                <a:ea typeface="Calibri" panose="020F0502020204030204" pitchFamily="34" charset="0"/>
                <a:cs typeface="Calibri" panose="020F0502020204030204" pitchFamily="34" charset="0"/>
              </a:rPr>
              <a:t> - The </a:t>
            </a:r>
            <a:r>
              <a:rPr lang="en-US" b="1" dirty="0">
                <a:latin typeface="Calibri" panose="020F0502020204030204" pitchFamily="34" charset="0"/>
                <a:ea typeface="Calibri" panose="020F0502020204030204" pitchFamily="34" charset="0"/>
                <a:cs typeface="Calibri" panose="020F0502020204030204" pitchFamily="34" charset="0"/>
              </a:rPr>
              <a:t>late 1900s </a:t>
            </a:r>
            <a:r>
              <a:rPr lang="en-US" dirty="0">
                <a:latin typeface="Calibri" panose="020F0502020204030204" pitchFamily="34" charset="0"/>
                <a:ea typeface="Calibri" panose="020F0502020204030204" pitchFamily="34" charset="0"/>
                <a:cs typeface="Calibri" panose="020F0502020204030204" pitchFamily="34" charset="0"/>
              </a:rPr>
              <a:t>brought </a:t>
            </a:r>
            <a:r>
              <a:rPr lang="en-US" b="0" dirty="0">
                <a:latin typeface="Calibri" panose="020F0502020204030204" pitchFamily="34" charset="0"/>
                <a:ea typeface="Calibri" panose="020F0502020204030204" pitchFamily="34" charset="0"/>
                <a:cs typeface="Calibri" panose="020F0502020204030204" pitchFamily="34" charset="0"/>
              </a:rPr>
              <a:t>computers, microelectronics, and global telecommunications</a:t>
            </a:r>
            <a:r>
              <a:rPr lang="en-US" dirty="0">
                <a:latin typeface="Calibri" panose="020F0502020204030204" pitchFamily="34" charset="0"/>
                <a:ea typeface="Calibri" panose="020F0502020204030204" pitchFamily="34" charset="0"/>
                <a:cs typeface="Calibri" panose="020F0502020204030204" pitchFamily="34" charset="0"/>
              </a:rPr>
              <a:t>—revolutionizing work, education, and connection.</a:t>
            </a:r>
          </a:p>
          <a:p>
            <a:pPr marL="171450" lvl="0" indent="-171450">
              <a:buFont typeface="Arial" panose="020B0604020202020204" pitchFamily="34" charset="0"/>
              <a:buChar char="•"/>
            </a:pPr>
            <a:r>
              <a:rPr lang="en-US" b="1" i="1" dirty="0">
                <a:latin typeface="Calibri" panose="020F0502020204030204" pitchFamily="34" charset="0"/>
                <a:ea typeface="Calibri" panose="020F0502020204030204" pitchFamily="34" charset="0"/>
                <a:cs typeface="Calibri" panose="020F0502020204030204" pitchFamily="34" charset="0"/>
              </a:rPr>
              <a:t>CLICK</a:t>
            </a:r>
            <a:r>
              <a:rPr lang="en-US" dirty="0">
                <a:latin typeface="Calibri" panose="020F0502020204030204" pitchFamily="34" charset="0"/>
                <a:ea typeface="Calibri" panose="020F0502020204030204" pitchFamily="34" charset="0"/>
                <a:cs typeface="Calibri" panose="020F0502020204030204" pitchFamily="34" charset="0"/>
              </a:rPr>
              <a:t> - And today, in the </a:t>
            </a:r>
            <a:r>
              <a:rPr lang="en-US" b="1" dirty="0">
                <a:latin typeface="Calibri" panose="020F0502020204030204" pitchFamily="34" charset="0"/>
                <a:ea typeface="Calibri" panose="020F0502020204030204" pitchFamily="34" charset="0"/>
                <a:cs typeface="Calibri" panose="020F0502020204030204" pitchFamily="34" charset="0"/>
              </a:rPr>
              <a:t>21st century</a:t>
            </a:r>
            <a:r>
              <a:rPr lang="en-US" dirty="0">
                <a:latin typeface="Calibri" panose="020F0502020204030204" pitchFamily="34" charset="0"/>
                <a:ea typeface="Calibri" panose="020F0502020204030204" pitchFamily="34" charset="0"/>
                <a:cs typeface="Calibri" panose="020F0502020204030204" pitchFamily="34" charset="0"/>
              </a:rPr>
              <a:t>, we’re seeing </a:t>
            </a:r>
            <a:r>
              <a:rPr lang="en-US" b="0" dirty="0">
                <a:latin typeface="Calibri" panose="020F0502020204030204" pitchFamily="34" charset="0"/>
                <a:ea typeface="Calibri" panose="020F0502020204030204" pitchFamily="34" charset="0"/>
                <a:cs typeface="Calibri" panose="020F0502020204030204" pitchFamily="34" charset="0"/>
              </a:rPr>
              <a:t>smart grids, rapid growth in renewable energy, and widespread use of electric vehicles.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These milestones show how </a:t>
            </a:r>
            <a:r>
              <a:rPr lang="en-US" b="0" dirty="0">
                <a:latin typeface="Calibri" panose="020F0502020204030204" pitchFamily="34" charset="0"/>
                <a:ea typeface="Calibri" panose="020F0502020204030204" pitchFamily="34" charset="0"/>
                <a:cs typeface="Calibri" panose="020F0502020204030204" pitchFamily="34" charset="0"/>
              </a:rPr>
              <a:t>understanding and using electricity has continually shaped society—and will </a:t>
            </a:r>
            <a:r>
              <a:rPr lang="en-US" dirty="0">
                <a:latin typeface="Calibri" panose="020F0502020204030204" pitchFamily="34" charset="0"/>
                <a:ea typeface="Calibri" panose="020F0502020204030204" pitchFamily="34" charset="0"/>
                <a:cs typeface="Calibri" panose="020F0502020204030204" pitchFamily="34" charset="0"/>
              </a:rPr>
              <a:t>keep doing so into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6AEFAC4B-FC8C-C4D4-EAB5-FCE14A0EF4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423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654D-F039-D249-05DD-DE2B4EB9E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4219E-7233-DDEE-3436-09ADAC535C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59B4F7-FAE6-794A-2CEF-C2E2FE8735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Benjamin Franklin </a:t>
            </a:r>
            <a:r>
              <a:rPr lang="en-US" altLang="en-US" sz="1200" dirty="0">
                <a:latin typeface="Calibri" panose="020F0502020204030204" pitchFamily="34" charset="0"/>
                <a:ea typeface="Calibri" panose="020F0502020204030204" pitchFamily="34" charset="0"/>
                <a:cs typeface="Calibri" panose="020F0502020204030204" pitchFamily="34" charset="0"/>
              </a:rPr>
              <a:t>demonstrated the connection between lightning and electricity through his famous kite experiment.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Kite Experiment: Ben Franklin waited until a thunderstorm was happening, and went outside with a kite, string and a key.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He wrapped the key in string, which was connected to the kite via the string, which got wet in the rain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As the kite flew up into the sky, Franklin noticed the metal key was attracting the lightning coming from the storm clouds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Calibri" panose="020F0502020204030204" pitchFamily="34" charset="0"/>
                <a:ea typeface="Calibri" panose="020F0502020204030204" pitchFamily="34" charset="0"/>
                <a:cs typeface="Calibri" panose="020F0502020204030204" pitchFamily="34" charset="0"/>
              </a:rPr>
              <a:t>Based on his observations, he deducted that lightning was another form of static electrical discharge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mn-lt"/>
              </a:rPr>
              <a:t> </a:t>
            </a: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2427DC41-A06C-3F97-04D7-1B5B6B536A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04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079C-EDCA-8BE4-97FE-BCF6653F4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9E774-43BF-36B8-AC8B-7A62792197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5A0AC6-F805-7896-A23F-240ABEE37D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altLang="en-US" sz="1200" b="1" dirty="0">
                <a:latin typeface="Calibri" panose="020F0502020204030204" pitchFamily="34" charset="0"/>
                <a:ea typeface="Calibri" panose="020F0502020204030204" pitchFamily="34" charset="0"/>
                <a:cs typeface="Calibri" panose="020F0502020204030204" pitchFamily="34" charset="0"/>
              </a:rPr>
              <a:t>Alessandro Volta, </a:t>
            </a:r>
            <a:r>
              <a:rPr lang="en-US" altLang="en-US" sz="1200" b="0" dirty="0">
                <a:latin typeface="Calibri" panose="020F0502020204030204" pitchFamily="34" charset="0"/>
                <a:ea typeface="Calibri" panose="020F0502020204030204" pitchFamily="34" charset="0"/>
                <a:cs typeface="Calibri" panose="020F0502020204030204" pitchFamily="34" charset="0"/>
              </a:rPr>
              <a:t>a physicist</a:t>
            </a:r>
            <a:r>
              <a:rPr lang="en-US" altLang="en-US" sz="1200" b="1" dirty="0">
                <a:latin typeface="Calibri" panose="020F0502020204030204" pitchFamily="34" charset="0"/>
                <a:ea typeface="Calibri" panose="020F0502020204030204" pitchFamily="34" charset="0"/>
                <a:cs typeface="Calibri" panose="020F0502020204030204" pitchFamily="34"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and</a:t>
            </a:r>
            <a:r>
              <a:rPr lang="en-US" altLang="en-US" sz="1200" b="1" dirty="0">
                <a:latin typeface="Calibri" panose="020F0502020204030204" pitchFamily="34" charset="0"/>
                <a:ea typeface="Calibri" panose="020F0502020204030204" pitchFamily="34" charset="0"/>
                <a:cs typeface="Calibri" panose="020F0502020204030204" pitchFamily="34"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chemist, </a:t>
            </a:r>
            <a:r>
              <a:rPr lang="en-US" altLang="en-US" sz="1200" dirty="0">
                <a:latin typeface="Calibri" panose="020F0502020204030204" pitchFamily="34" charset="0"/>
                <a:ea typeface="Calibri" panose="020F0502020204030204" pitchFamily="34" charset="0"/>
                <a:cs typeface="Calibri" panose="020F0502020204030204" pitchFamily="34" charset="0"/>
              </a:rPr>
              <a:t>created the first chemical battery demonstrating a reliable source of electric current.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The unit of electrical potential – the volt – was named after him.</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His work helped make the study of electricity practical </a:t>
            </a:r>
            <a:r>
              <a:rPr lang="en-US" altLang="en-US" sz="1200" strike="noStrike" dirty="0">
                <a:latin typeface="Calibri" panose="020F0502020204030204" pitchFamily="34" charset="0"/>
                <a:ea typeface="Calibri" panose="020F0502020204030204" pitchFamily="34" charset="0"/>
                <a:cs typeface="Calibri" panose="020F0502020204030204" pitchFamily="34" charset="0"/>
              </a:rPr>
              <a:t>and measurable. </a:t>
            </a:r>
            <a:r>
              <a:rPr lang="en-US" altLang="en-US" sz="1200" dirty="0">
                <a:latin typeface="Calibri" panose="020F0502020204030204" pitchFamily="34" charset="0"/>
                <a:ea typeface="Calibri" panose="020F0502020204030204" pitchFamily="34" charset="0"/>
                <a:cs typeface="Calibri" panose="020F0502020204030204" pitchFamily="34" charset="0"/>
              </a:rPr>
              <a:t>Specifically, his battery allowed studies of electricity to be more easily controlled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mn-lt"/>
              </a:rPr>
              <a:t> </a:t>
            </a: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7FDA3375-A4B6-3E66-6075-D62119F67B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32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E218-0290-4EA4-D71A-1F97D511E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EE2DD-641C-EFB7-A520-0CCB3C8C9F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B8E3D4-77A7-2EE0-86ED-9CEB48270C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Do</a:t>
            </a:r>
            <a:r>
              <a:rPr lang="en-US" altLang="en-US" sz="1200" dirty="0">
                <a:latin typeface="Calibri" panose="020F0502020204030204" pitchFamily="34" charset="0"/>
                <a:ea typeface="Calibri" panose="020F0502020204030204" pitchFamily="34" charset="0"/>
                <a:cs typeface="Calibri" panose="020F0502020204030204" pitchFamily="34" charset="0"/>
              </a:rPr>
              <a:t>: Share we will talk about Faraday in a later module when we talk about electromagnetism.</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altLang="en-US" sz="1200" b="1" dirty="0">
                <a:latin typeface="Calibri" panose="020F0502020204030204" pitchFamily="34" charset="0"/>
                <a:ea typeface="Calibri" panose="020F0502020204030204" pitchFamily="34" charset="0"/>
                <a:cs typeface="Calibri" panose="020F0502020204030204" pitchFamily="34" charset="0"/>
              </a:rPr>
              <a:t>Michael Faraday </a:t>
            </a:r>
            <a:r>
              <a:rPr lang="en-US" altLang="en-US" sz="1200" dirty="0">
                <a:latin typeface="Calibri" panose="020F0502020204030204" pitchFamily="34" charset="0"/>
                <a:ea typeface="Calibri" panose="020F0502020204030204" pitchFamily="34" charset="0"/>
                <a:cs typeface="Calibri" panose="020F0502020204030204" pitchFamily="34" charset="0"/>
              </a:rPr>
              <a:t>discovered electromagnetic induction, which is the principle behind electric generators.</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This also helped form the principles behind transformers.</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The principles he discovered help make electricity tangible and offered practical application.</a:t>
            </a: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0C6044C0-1A40-261A-05D5-35FC27762C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33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6E72-497A-E095-79C2-D4A095D05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EF4E3-4D64-D6F4-B7C7-04490E62F5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B51C19-DE9E-F186-D791-01E5A1F525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altLang="en-US" sz="1200" b="1" dirty="0">
                <a:latin typeface="Calibri" panose="020F0502020204030204" pitchFamily="34" charset="0"/>
                <a:ea typeface="Calibri" panose="020F0502020204030204" pitchFamily="34" charset="0"/>
                <a:cs typeface="Calibri" panose="020F0502020204030204" pitchFamily="34" charset="0"/>
              </a:rPr>
              <a:t>Thomas Edison </a:t>
            </a:r>
            <a:r>
              <a:rPr lang="en-US" altLang="en-US" sz="1200" dirty="0">
                <a:latin typeface="Calibri" panose="020F0502020204030204" pitchFamily="34" charset="0"/>
                <a:ea typeface="Calibri" panose="020F0502020204030204" pitchFamily="34" charset="0"/>
                <a:cs typeface="Calibri" panose="020F0502020204030204" pitchFamily="34" charset="0"/>
              </a:rPr>
              <a:t>played a key role in electricity by inventing the practical incandescent light bulb and establishing power distribution system.</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He held over 1000 patents on his inventions during his lifetime.</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Under electrical power distribution, Edison helped create the first electrical power system that could deliver electricity commercially to homes and businesses.</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He also played a part in developing the first motion picture camera and projector, </a:t>
            </a:r>
            <a:r>
              <a:rPr lang="en-US" altLang="en-US" sz="1200" i="0" dirty="0">
                <a:latin typeface="Calibri" panose="020F0502020204030204" pitchFamily="34" charset="0"/>
                <a:ea typeface="Calibri" panose="020F0502020204030204" pitchFamily="34" charset="0"/>
                <a:cs typeface="Calibri" panose="020F0502020204030204" pitchFamily="34" charset="0"/>
              </a:rPr>
              <a:t>while</a:t>
            </a:r>
            <a:r>
              <a:rPr lang="en-US" altLang="en-US" sz="1200" dirty="0">
                <a:latin typeface="Calibri" panose="020F0502020204030204" pitchFamily="34" charset="0"/>
                <a:ea typeface="Calibri" panose="020F0502020204030204" pitchFamily="34" charset="0"/>
                <a:cs typeface="Calibri" panose="020F0502020204030204" pitchFamily="34" charset="0"/>
              </a:rPr>
              <a:t> also improving existing inventions such as the telegraph, phonograph and telephone.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mn-lt"/>
              </a:rPr>
              <a:t> </a:t>
            </a: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B0622ABD-95DD-06F3-87D0-515222AEB8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81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9CCA8-5905-ACCD-BBB6-D71F5DD11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79A45-D979-94DA-5C5E-EC95292085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94CC4D-78D0-EBA7-6651-B6EF04B3550C}"/>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4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t>To understand AC electricity, it helps to look briefly at how it developed and who was involved.</a:t>
            </a:r>
          </a:p>
          <a:p>
            <a:pPr marL="171450" indent="-171450">
              <a:buFont typeface="Arial" panose="020B0604020202020204" pitchFamily="34" charset="0"/>
              <a:buChar char="•"/>
            </a:pPr>
            <a:r>
              <a:rPr lang="en-US" dirty="0"/>
              <a:t>One of the key figures here </a:t>
            </a:r>
            <a:r>
              <a:rPr lang="en-US" b="0" dirty="0"/>
              <a:t>is</a:t>
            </a:r>
            <a:r>
              <a:rPr lang="en-US" b="1" dirty="0"/>
              <a:t> Nikola Tesla</a:t>
            </a:r>
            <a:r>
              <a:rPr lang="en-US" dirty="0"/>
              <a:t>, a Serbian-American engineer and inventor working in the late 1800s.</a:t>
            </a:r>
          </a:p>
          <a:p>
            <a:pPr marL="628650" lvl="1" indent="-171450">
              <a:buFont typeface="Arial" panose="020B0604020202020204" pitchFamily="34" charset="0"/>
              <a:buChar char="•"/>
            </a:pPr>
            <a:r>
              <a:rPr lang="en-US" dirty="0"/>
              <a:t>Tesla developed ideas that made alternating current practical for sending power over long distances, which was a big limitation with earlier systems.</a:t>
            </a:r>
          </a:p>
          <a:p>
            <a:pPr marL="628650" lvl="1" indent="-171450">
              <a:buFont typeface="Arial" panose="020B0604020202020204" pitchFamily="34" charset="0"/>
              <a:buChar char="•"/>
            </a:pPr>
            <a:r>
              <a:rPr lang="en-US" dirty="0"/>
              <a:t>He also invented the AC induction motor, which is still the basis for many motors used in industry today—including equipment we rely on across transit systems.</a:t>
            </a:r>
          </a:p>
          <a:p>
            <a:pPr marL="628650" lvl="1" indent="-171450">
              <a:buFont typeface="Arial" panose="020B0604020202020204" pitchFamily="34" charset="0"/>
              <a:buChar char="•"/>
            </a:pPr>
            <a:r>
              <a:rPr lang="en-US" dirty="0"/>
              <a:t>Because of this work, AC power became the standard for distributing electricity, and it’s what we still use in homes and facilities today.</a:t>
            </a:r>
          </a:p>
          <a:p>
            <a:pPr marL="171450" indent="-171450">
              <a:buFont typeface="Arial" panose="020B0604020202020204" pitchFamily="34" charset="0"/>
              <a:buChar char="•"/>
            </a:pPr>
            <a:r>
              <a:rPr lang="en-US" b="1" dirty="0"/>
              <a:t>George Westinghouse </a:t>
            </a:r>
            <a:r>
              <a:rPr lang="en-US" dirty="0"/>
              <a:t>played a different but equally important role.</a:t>
            </a:r>
          </a:p>
          <a:p>
            <a:pPr marL="628650" lvl="1" indent="-171450">
              <a:buFont typeface="Arial" panose="020B0604020202020204" pitchFamily="34" charset="0"/>
              <a:buChar char="•"/>
            </a:pPr>
            <a:r>
              <a:rPr lang="en-US" dirty="0"/>
              <a:t>He was an American inventor and engineer who took Tesla’s ideas and figured out how to make them work at a large, commercial scale.</a:t>
            </a:r>
          </a:p>
          <a:p>
            <a:pPr marL="628650" lvl="1" indent="-171450">
              <a:buFont typeface="Arial" panose="020B0604020202020204" pitchFamily="34" charset="0"/>
              <a:buChar char="•"/>
            </a:pPr>
            <a:r>
              <a:rPr lang="en-US" dirty="0"/>
              <a:t>Westinghouse invested in and built the infrastructure needed to roll out AC power systems widely.</a:t>
            </a:r>
          </a:p>
          <a:p>
            <a:pPr marL="171450" indent="-171450">
              <a:buFont typeface="Arial" panose="020B0604020202020204" pitchFamily="34" charset="0"/>
              <a:buChar char="•"/>
            </a:pPr>
            <a:r>
              <a:rPr lang="en-US" dirty="0"/>
              <a:t>Together, Tesla’s innovation and Westinghouse’s ability to commercialize it led to the widespread adoption of alternating current.</a:t>
            </a:r>
          </a:p>
          <a:p>
            <a:pPr marL="171450" indent="-171450">
              <a:buFont typeface="Arial" panose="020B0604020202020204" pitchFamily="34" charset="0"/>
              <a:buChar char="•"/>
            </a:pPr>
            <a:r>
              <a:rPr lang="en-US" dirty="0"/>
              <a:t>The big takeaway here is that AC power didn’t just appear overnight—it came from a combination of invention and real-world implementation, which is why it became the backbone of modern electrical systems we still depend on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FDAC2833-10A3-4A70-248F-A476129CCB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1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96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4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look around your shop, you can actually </a:t>
            </a:r>
            <a:r>
              <a:rPr lang="en-US" i="1" dirty="0"/>
              <a:t>see</a:t>
            </a:r>
            <a:r>
              <a:rPr lang="en-US" dirty="0"/>
              <a:t> history in 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CLICK</a:t>
            </a:r>
            <a:r>
              <a:rPr lang="en-US" dirty="0"/>
              <a:t> - Franklin helped identify static electricity (discharge) and how to ground electricity so we can troubleshoot.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CLICK</a:t>
            </a:r>
            <a:r>
              <a:rPr lang="en-US" dirty="0"/>
              <a:t> - The battery you test traces back to Volta.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CLICK</a:t>
            </a:r>
            <a:r>
              <a:rPr lang="en-US" dirty="0"/>
              <a:t> - The alternator you rebuild is Faraday’s idea in motion.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CLICK</a:t>
            </a:r>
            <a:r>
              <a:rPr lang="en-US" dirty="0"/>
              <a:t> - The circuits you troubleshoot owe their roots to Edison and Tesla.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CLICK</a:t>
            </a:r>
            <a:r>
              <a:rPr lang="en-US" dirty="0"/>
              <a:t> - Shop chargers, power tools, test benches rely on the AC Power Systems developed by Tesla and Westinghouse.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Understanding where these ideas come from helps you recognize how systems behave—and why safety and precision matter so much in maintenance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These discoveries are built into every vehicle and every shop tool you use.</a:t>
            </a:r>
            <a:endParaRPr lang="en-US" sz="1200" b="0" dirty="0">
              <a:latin typeface="+mn-lt"/>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20</a:t>
            </a:fld>
            <a:endParaRPr lang="en-US"/>
          </a:p>
        </p:txBody>
      </p:sp>
    </p:spTree>
    <p:extLst>
      <p:ext uri="{BB962C8B-B14F-4D97-AF65-F5344CB8AC3E}">
        <p14:creationId xmlns:p14="http://schemas.microsoft.com/office/powerpoint/2010/main" val="266441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219D0-14B2-8E31-8B3A-3334AA444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D225B-4B2D-0F3E-9404-8E4C6458CF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6370727-92B9-5F3F-B5B0-5EB85EE1CF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Identify key people who helped develop electricity and how their work affects modern systems.</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latin typeface="Calibri" panose="020F0502020204030204" pitchFamily="34" charset="0"/>
                <a:ea typeface="Calibri" panose="020F0502020204030204" pitchFamily="34" charset="0"/>
                <a:cs typeface="Calibri" panose="020F0502020204030204" pitchFamily="34" charset="0"/>
              </a:rPr>
              <a:t>B</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C313399-FBE3-3977-0135-5D407F864F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39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D8454-3CE9-D267-E90E-28D1590B7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823EF-6CDD-BC50-62F5-8122B21F65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FD8095-3AEF-D8F8-FAA9-B37F351ABB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Identify key people who helped develop electricity and how their work affects modern systems.</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0" indent="0">
              <a:buFont typeface="Arial" panose="020B0604020202020204" pitchFamily="34" charset="0"/>
              <a:buNone/>
            </a:pPr>
            <a:r>
              <a:rPr lang="en-US" sz="1200" b="0" dirty="0">
                <a:latin typeface="Calibri" panose="020F0502020204030204" pitchFamily="34" charset="0"/>
                <a:ea typeface="Calibri" panose="020F0502020204030204" pitchFamily="34" charset="0"/>
                <a:cs typeface="Calibri" panose="020F0502020204030204" pitchFamily="34" charset="0"/>
              </a:rPr>
              <a:t>C</a:t>
            </a:r>
            <a:endParaRPr lang="en-US" u="sng"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045BCFE-D4D9-3592-5FAB-C0E0F5928C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260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Enhance Retention and Transfer</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key takeaways from this section of the module.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Clearly explain how to connects to the next section of the module. </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These three areas build a complete picture—from what electricity is, to how it's made, who developed it, and how it works on a microscopic level.</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By connecting history, science, and real-world use, we’ve built a foundation for both understanding and applying electrical concepts.</a:t>
            </a:r>
          </a:p>
          <a:p>
            <a:pPr marL="0" indent="0">
              <a:buFont typeface="Arial" panose="020B0604020202020204" pitchFamily="34" charse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Let’s review the key concepts from this module: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Electricity </a:t>
            </a:r>
            <a:r>
              <a:rPr lang="en-US" altLang="en-US" sz="1200" b="1" dirty="0">
                <a:solidFill>
                  <a:srgbClr val="0F6235"/>
                </a:solidFill>
                <a:latin typeface="Calibri" panose="020F0502020204030204" pitchFamily="34" charset="0"/>
                <a:ea typeface="Calibri" panose="020F0502020204030204" pitchFamily="34" charset="0"/>
                <a:cs typeface="Calibri" panose="020F0502020204030204" pitchFamily="34" charset="0"/>
              </a:rPr>
              <a:t>wasn’t invented – </a:t>
            </a:r>
            <a:r>
              <a:rPr lang="en-US" altLang="en-US" sz="1200" dirty="0">
                <a:latin typeface="Calibri" panose="020F0502020204030204" pitchFamily="34" charset="0"/>
                <a:ea typeface="Calibri" panose="020F0502020204030204" pitchFamily="34" charset="0"/>
                <a:cs typeface="Calibri" panose="020F0502020204030204" pitchFamily="34" charset="0"/>
              </a:rPr>
              <a:t>since the 1800s</a:t>
            </a:r>
            <a:r>
              <a:rPr lang="en-US" altLang="en-US" sz="1200" b="1" dirty="0">
                <a:solidFill>
                  <a:srgbClr val="0F6235"/>
                </a:solidFill>
                <a:latin typeface="Calibri" panose="020F0502020204030204" pitchFamily="34" charset="0"/>
                <a:ea typeface="Calibri" panose="020F0502020204030204" pitchFamily="34" charset="0"/>
                <a:cs typeface="Calibri" panose="020F0502020204030204" pitchFamily="34" charset="0"/>
              </a:rPr>
              <a:t>, </a:t>
            </a:r>
            <a:r>
              <a:rPr lang="en-US" altLang="en-US" sz="1200" dirty="0">
                <a:latin typeface="Calibri" panose="020F0502020204030204" pitchFamily="34" charset="0"/>
                <a:ea typeface="Calibri" panose="020F0502020204030204" pitchFamily="34" charset="0"/>
                <a:cs typeface="Calibri" panose="020F0502020204030204" pitchFamily="34" charset="0"/>
              </a:rPr>
              <a:t>some of the greatest minds discovered and paved the way for practical applications</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342900" lvl="0" indent="-342900" eaLnBrk="0" fontAlgn="base" hangingPunct="0">
              <a:spcBef>
                <a:spcPct val="0"/>
              </a:spcBef>
              <a:spcAft>
                <a:spcPct val="0"/>
              </a:spcAft>
              <a:buFont typeface="Arial" panose="020B0604020202020204" pitchFamily="34" charset="0"/>
              <a:buChar char="•"/>
            </a:pPr>
            <a:r>
              <a:rPr lang="en-US" altLang="en-US" sz="1200" b="1" dirty="0">
                <a:solidFill>
                  <a:srgbClr val="0F6235"/>
                </a:solidFill>
                <a:latin typeface="Calibri" panose="020F0502020204030204" pitchFamily="34" charset="0"/>
                <a:ea typeface="Calibri" panose="020F0502020204030204" pitchFamily="34" charset="0"/>
                <a:cs typeface="Calibri" panose="020F0502020204030204" pitchFamily="34" charset="0"/>
              </a:rPr>
              <a:t>Key figures like Volta, Faraday, Edison, and Tesla made groundbreaking discoveries</a:t>
            </a:r>
            <a:r>
              <a:rPr lang="en-US" altLang="en-US" sz="1200" dirty="0">
                <a:latin typeface="Calibri" panose="020F0502020204030204" pitchFamily="34" charset="0"/>
                <a:ea typeface="Calibri" panose="020F0502020204030204" pitchFamily="34" charset="0"/>
                <a:cs typeface="Calibri" panose="020F0502020204030204" pitchFamily="34" charset="0"/>
              </a:rPr>
              <a:t>. Their work led to batteries, generators, and widespread power systems.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Key figures like Nicola Tesla and George Westinghouse - </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Their work led to widespread AC power systems, critical inventions and commercialized use of electricity.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panose="020F0502020204030204" pitchFamily="34" charset="0"/>
              </a:rPr>
              <a:t>What’s Next? </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a:t>
            </a:r>
            <a:r>
              <a:rPr lang="en-US" sz="1200" dirty="0"/>
              <a:t>e’ll move from who discovered electricity to what it actually </a:t>
            </a:r>
            <a:r>
              <a:rPr lang="en-US" sz="1200" i="1" dirty="0"/>
              <a:t>is</a:t>
            </a:r>
            <a:r>
              <a:rPr lang="en-US" sz="1200" dirty="0"/>
              <a:t> — the form of energy that powers every system you maintain.</a:t>
            </a: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3F2E4-2751-2A42-7FEF-879F7A499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6DA08-4AD3-53DB-1CA5-FD8EA759EB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1643FA-744B-42AD-3C18-DF1735EDDADC}"/>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Introduce the section. </a:t>
            </a:r>
          </a:p>
          <a:p>
            <a:pPr marL="0" marR="0" lvl="0" indent="0">
              <a:spcBef>
                <a:spcPts val="0"/>
              </a:spcBef>
              <a:spcAft>
                <a:spcPts val="0"/>
              </a:spcAft>
              <a:buFont typeface="Courier New" panose="02070309020205020404" pitchFamily="49" charset="0"/>
              <a:buNone/>
            </a:pPr>
            <a:r>
              <a:rPr lang="en-US" b="1" dirty="0"/>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Electricity is a type of energy that makes our systems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In this section we’ll explore what it is and how it powers the equipment we maintain.</a:t>
            </a:r>
            <a:endParaRPr lang="en-US" sz="1200" i="0" dirty="0">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Font typeface="Courier New" panose="02070309020205020404" pitchFamily="49" charset="0"/>
              <a:buNone/>
            </a:pPr>
            <a:endParaRPr lang="en-US" dirty="0"/>
          </a:p>
          <a:p>
            <a:endParaRPr lang="en-US" dirty="0"/>
          </a:p>
        </p:txBody>
      </p:sp>
      <p:sp>
        <p:nvSpPr>
          <p:cNvPr id="4" name="Slide Number Placeholder 3">
            <a:extLst>
              <a:ext uri="{FF2B5EF4-FFF2-40B4-BE49-F238E27FC236}">
                <a16:creationId xmlns:a16="http://schemas.microsoft.com/office/drawing/2014/main" id="{5060D371-DF81-E3FC-1E01-CC829DDA13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959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sz="1200" b="1" dirty="0">
                <a:latin typeface="+mn-lt"/>
                <a:ea typeface="Calibri" panose="020F0502020204030204" pitchFamily="34" charset="0"/>
                <a:cs typeface="Calibri" panose="020F0502020204030204" pitchFamily="34" charset="0"/>
              </a:rPr>
              <a:t>Talking points</a:t>
            </a:r>
            <a:r>
              <a:rPr lang="en-US" sz="1200" dirty="0">
                <a:latin typeface="+mn-lt"/>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Electrical work always starts with safety — no exceptions.</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Electricity is powerful, and even low-voltage systems can be dangerous. </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Shocks, burns, and fires can happen if safety rules aren’t followed.</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A big part of staying safe is understanding what you’re working with. You should never work with electricity unless you’re confident you know what’s going on.</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That’s why there are a few best practices we always follow.</a:t>
            </a:r>
          </a:p>
          <a:p>
            <a:pPr marL="171450" indent="-171450">
              <a:buFont typeface="Arial" panose="020B0604020202020204" pitchFamily="34" charset="0"/>
              <a:buChar char="•"/>
            </a:pPr>
            <a:r>
              <a:rPr lang="en-US" sz="1200" b="1" i="1" dirty="0">
                <a:latin typeface="+mn-lt"/>
                <a:ea typeface="Calibri" panose="020F0502020204030204" pitchFamily="34" charset="0"/>
                <a:cs typeface="Calibri" panose="020F0502020204030204" pitchFamily="34" charset="0"/>
              </a:rPr>
              <a:t>CLICK</a:t>
            </a:r>
            <a:r>
              <a:rPr lang="en-US" sz="1200" dirty="0">
                <a:latin typeface="+mn-lt"/>
                <a:ea typeface="Calibri" panose="020F0502020204030204" pitchFamily="34" charset="0"/>
                <a:cs typeface="Calibri" panose="020F0502020204030204" pitchFamily="34" charset="0"/>
              </a:rPr>
              <a:t>:</a:t>
            </a:r>
          </a:p>
          <a:p>
            <a:pPr marL="628650" lvl="1"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We wear proper protective equipment and use tools designed for electrical work.</a:t>
            </a:r>
          </a:p>
          <a:p>
            <a:pPr marL="628650" lvl="1"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We make sure circuits are de-energized before working on them and we follow lockout/tagout procedures.</a:t>
            </a:r>
          </a:p>
          <a:p>
            <a:pPr marL="628650" lvl="1"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That means locking out the power source and tagging the equipment, so no one accidentally restores power.</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Awareness and preparation are key to working safely around electricity.</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We’ll spend more time on electrical safety later in the course.</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For now, the takeaway is simple: understanding electricity helps keep you safe. </a:t>
            </a:r>
          </a:p>
          <a:p>
            <a:pPr marL="171450" indent="-171450">
              <a:buFont typeface="Arial" panose="020B0604020202020204" pitchFamily="34" charset="0"/>
              <a:buChar char="•"/>
            </a:pPr>
            <a:endParaRPr lang="en-US" sz="1200" dirty="0">
              <a:latin typeface="+mn-lt"/>
              <a:ea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i="1" dirty="0">
                <a:latin typeface="+mn-lt"/>
                <a:ea typeface="Calibri" panose="020F0502020204030204" pitchFamily="34" charset="0"/>
                <a:cs typeface="Calibri" panose="020F0502020204030204" pitchFamily="34" charset="0"/>
              </a:rPr>
              <a:t>Image Sources:</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Klein Tools. (n.d.). 1000V insulated 5-piece tool kit. </a:t>
            </a:r>
            <a:r>
              <a:rPr lang="en-US" sz="1200" dirty="0" err="1">
                <a:latin typeface="+mn-lt"/>
                <a:ea typeface="Calibri" panose="020F0502020204030204" pitchFamily="34" charset="0"/>
                <a:cs typeface="Calibri" panose="020F0502020204030204" pitchFamily="34" charset="0"/>
              </a:rPr>
              <a:t>GMESupply</a:t>
            </a:r>
            <a:r>
              <a:rPr lang="en-US" sz="1200" dirty="0">
                <a:latin typeface="+mn-lt"/>
                <a:ea typeface="Calibri" panose="020F0502020204030204" pitchFamily="34" charset="0"/>
                <a:cs typeface="Calibri" panose="020F0502020204030204" pitchFamily="34" charset="0"/>
              </a:rPr>
              <a:t>. https://www.gmesupply.com/klein-tools-1000v-insulated-5-piece-tool-kit</a:t>
            </a:r>
          </a:p>
          <a:p>
            <a:pPr marL="171450" indent="-171450">
              <a:buFont typeface="Arial" panose="020B0604020202020204" pitchFamily="34" charset="0"/>
              <a:buChar char="•"/>
            </a:pPr>
            <a:r>
              <a:rPr lang="en-US" sz="1200" dirty="0">
                <a:latin typeface="+mn-lt"/>
                <a:ea typeface="Calibri" panose="020F0502020204030204" pitchFamily="34" charset="0"/>
                <a:cs typeface="Calibri" panose="020F0502020204030204" pitchFamily="34" charset="0"/>
              </a:rPr>
              <a:t>Aegis Safety. (n.d.). Electrical safety equipment. Aegis Sales. https://www.aegissales.com.au/electrical-safety-equipment</a:t>
            </a:r>
          </a:p>
        </p:txBody>
      </p:sp>
      <p:sp>
        <p:nvSpPr>
          <p:cNvPr id="4" name="Slide Number Placeholder 3"/>
          <p:cNvSpPr>
            <a:spLocks noGrp="1"/>
          </p:cNvSpPr>
          <p:nvPr>
            <p:ph type="sldNum" sz="quarter" idx="5"/>
          </p:nvPr>
        </p:nvSpPr>
        <p:spPr/>
        <p:txBody>
          <a:bodyPr/>
          <a:lstStyle/>
          <a:p>
            <a:fld id="{C68FB58B-AACD-44F1-9CE2-B850C946C86F}" type="slidenum">
              <a:rPr lang="en-US" smtClean="0"/>
              <a:t>25</a:t>
            </a:fld>
            <a:endParaRPr lang="en-US"/>
          </a:p>
        </p:txBody>
      </p:sp>
    </p:spTree>
    <p:extLst>
      <p:ext uri="{BB962C8B-B14F-4D97-AF65-F5344CB8AC3E}">
        <p14:creationId xmlns:p14="http://schemas.microsoft.com/office/powerpoint/2010/main" val="414169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CDF86-CF56-76D8-E4C2-AC39F01C7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4A97B-BB57-4040-72C6-878A0DEAF6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896BEE-15E3-9A76-0518-3A9B790F4FB1}"/>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Electricity isn’t a substance you can hold. It’s the flow of energy, caused by electrons moving through a material, usually a wire.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When electrons are moving, things work. Lights turn on, motors run, blowers spin, relays click, and batteries charge.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When that movement stops, the system stops working. Nothing else has to break — the electrons just aren’t moving anymore.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Electricity can occur naturally, like lightning during a storm, but we’ve also learned how to generate it and control it.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That control is what allows us to power homes, vehicles, tools, and technology.</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It’s also what makes electricity so powerful — we can move energy over long distances.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By moving electrons through a wire, we can light cities, operate machinery, and run modern systems.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That’s why electricity is essential to technology, communication, transportation, and even medicine</a:t>
            </a:r>
            <a:endParaRPr lang="en-US" dirty="0"/>
          </a:p>
        </p:txBody>
      </p:sp>
      <p:sp>
        <p:nvSpPr>
          <p:cNvPr id="4" name="Slide Number Placeholder 3">
            <a:extLst>
              <a:ext uri="{FF2B5EF4-FFF2-40B4-BE49-F238E27FC236}">
                <a16:creationId xmlns:a16="http://schemas.microsoft.com/office/drawing/2014/main" id="{10827CCB-53D4-4F22-F66E-23FC861908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927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E2F4E-F05E-98D7-CA49-019EAAB30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A8106-A81F-9172-3018-C176C8DB64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4B391F-1D18-1F3B-940B-082F6368C558}"/>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There are two main types of electricity you should know about: </a:t>
            </a:r>
            <a:r>
              <a:rPr lang="en-US" b="1" dirty="0">
                <a:latin typeface="Calibri" panose="020F0502020204030204" pitchFamily="34" charset="0"/>
                <a:ea typeface="Calibri" panose="020F0502020204030204" pitchFamily="34" charset="0"/>
                <a:cs typeface="Calibri" panose="020F0502020204030204" pitchFamily="34" charset="0"/>
              </a:rPr>
              <a:t>static electricity </a:t>
            </a:r>
            <a:r>
              <a:rPr lang="en-US" b="0" dirty="0">
                <a:latin typeface="Calibri" panose="020F0502020204030204" pitchFamily="34" charset="0"/>
                <a:ea typeface="Calibri" panose="020F0502020204030204" pitchFamily="34" charset="0"/>
                <a:cs typeface="Calibri" panose="020F0502020204030204" pitchFamily="34" charset="0"/>
              </a:rPr>
              <a:t>and </a:t>
            </a:r>
            <a:r>
              <a:rPr lang="en-US" b="1" dirty="0">
                <a:latin typeface="Calibri" panose="020F0502020204030204" pitchFamily="34" charset="0"/>
                <a:ea typeface="Calibri" panose="020F0502020204030204" pitchFamily="34" charset="0"/>
                <a:cs typeface="Calibri" panose="020F0502020204030204" pitchFamily="34" charset="0"/>
              </a:rPr>
              <a:t>current electricity</a:t>
            </a:r>
            <a:r>
              <a:rPr lang="en-US" b="0" dirty="0">
                <a:latin typeface="Calibri" panose="020F0502020204030204" pitchFamily="34" charset="0"/>
                <a:ea typeface="Calibri" panose="020F0502020204030204" pitchFamily="34" charset="0"/>
                <a:cs typeface="Calibri" panose="020F0502020204030204" pitchFamily="34" charset="0"/>
              </a:rPr>
              <a:t>.</a:t>
            </a:r>
          </a:p>
          <a:p>
            <a:pPr marL="171450" lvl="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Static electricity </a:t>
            </a:r>
            <a:r>
              <a:rPr lang="en-US" b="0" dirty="0">
                <a:latin typeface="Calibri" panose="020F0502020204030204" pitchFamily="34" charset="0"/>
                <a:ea typeface="Calibri" panose="020F0502020204030204" pitchFamily="34" charset="0"/>
                <a:cs typeface="Calibri" panose="020F0502020204030204" pitchFamily="34" charset="0"/>
              </a:rPr>
              <a:t>is when electric charge builds up on the surface of an object.</a:t>
            </a:r>
          </a:p>
          <a:p>
            <a:pPr marL="171450" lvl="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It stays in place until it’s suddenly released—like a shock from a doorknob, or a lightning bolt during a storm. </a:t>
            </a:r>
          </a:p>
          <a:p>
            <a:pPr marL="171450" lvl="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You’ve also felt it when rubbing socks on a carpet and then touching metal.</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Static electricity is like water stored in a tank.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Stored energy builds up due to friction or separation of charges.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Image source</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Desco</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Industries. (2017, January 6). </a:t>
            </a:r>
            <a:r>
              <a:rPr kumimoji="0" lang="en-US" altLang="en-US"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Electrostatic charges vs. electrostatic discharges </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(ESD). </a:t>
            </a:r>
            <a:r>
              <a:rPr kumimoji="0" lang="en-US" altLang="en-U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Desco</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Blog. https://desco.blog/2017/01/06/electrostatic-charges-vs-electrostatic-discharges-esd/door-handle-closeup/</a:t>
            </a:r>
          </a:p>
        </p:txBody>
      </p:sp>
      <p:sp>
        <p:nvSpPr>
          <p:cNvPr id="4" name="Slide Number Placeholder 3">
            <a:extLst>
              <a:ext uri="{FF2B5EF4-FFF2-40B4-BE49-F238E27FC236}">
                <a16:creationId xmlns:a16="http://schemas.microsoft.com/office/drawing/2014/main" id="{A60B7ADC-06EC-50ED-794C-9A38B96C86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084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mn-lt"/>
                <a:ea typeface="Calibri" panose="020F0502020204030204" pitchFamily="34" charset="0"/>
                <a:cs typeface="Calibri" panose="020F0502020204030204" pitchFamily="34" charset="0"/>
              </a:rPr>
              <a:t>Present Content; Provide Guided Learning; Elicit Performance</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altLang="en-US" sz="1200" dirty="0">
                <a:latin typeface="+mn-lt"/>
                <a:ea typeface="Calibri" panose="020F0502020204030204" pitchFamily="34" charset="0"/>
                <a:cs typeface="Calibri" panose="020F0502020204030204" pitchFamily="34" charset="0"/>
              </a:rPr>
              <a:t>2 Balloons</a:t>
            </a:r>
          </a:p>
          <a:p>
            <a:pPr marL="171450" indent="-171450">
              <a:buFont typeface="Arial" panose="020B0604020202020204" pitchFamily="34" charset="0"/>
              <a:buChar char="•"/>
            </a:pPr>
            <a:r>
              <a:rPr lang="en-US" altLang="en-US" sz="1200" dirty="0">
                <a:latin typeface="+mn-lt"/>
                <a:ea typeface="Calibri" panose="020F0502020204030204" pitchFamily="34" charset="0"/>
                <a:cs typeface="Calibri" panose="020F0502020204030204" pitchFamily="34" charset="0"/>
              </a:rPr>
              <a:t>Piece of paper</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a:t>
            </a:r>
            <a:endParaRPr kumimoji="0" lang="en-US" altLang="en-US" sz="1200" b="1"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mn-lt"/>
              </a:rPr>
              <a:t>Take a balloon and rub it on your shirt.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cap="none" normalizeH="0" baseline="0" dirty="0">
                <a:ln>
                  <a:noFill/>
                </a:ln>
                <a:solidFill>
                  <a:schemeClr val="tx1"/>
                </a:solidFill>
                <a:effectLst/>
                <a:latin typeface="+mn-lt"/>
              </a:rPr>
              <a:t>Place your hand near table and attract small bits of paper.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cap="none" normalizeH="0" baseline="0" dirty="0">
                <a:ln>
                  <a:noFill/>
                </a:ln>
                <a:solidFill>
                  <a:schemeClr val="tx1"/>
                </a:solidFill>
                <a:effectLst/>
                <a:latin typeface="+mn-lt"/>
              </a:rPr>
              <a:t>Give learners a chance to do the same to experiment with static electricity.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cap="none" normalizeH="0" baseline="0" dirty="0">
                <a:ln>
                  <a:noFill/>
                </a:ln>
                <a:solidFill>
                  <a:schemeClr val="tx1"/>
                </a:solidFill>
                <a:effectLst/>
                <a:latin typeface="+mn-lt"/>
              </a:rPr>
              <a:t>Facilitate a short discussion using the talking points below.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rPr>
              <a:t>Talking Points: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mn-lt"/>
              </a:rPr>
              <a:t>What happened when I/you rubbed the balloons on my shirt?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mn-lt"/>
              </a:rPr>
              <a:t>What do you think happened after I/you put my hand near the paper?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cap="none" normalizeH="0" baseline="0" dirty="0">
                <a:ln>
                  <a:noFill/>
                </a:ln>
                <a:solidFill>
                  <a:schemeClr val="tx1"/>
                </a:solidFill>
                <a:effectLst/>
                <a:latin typeface="+mn-lt"/>
              </a:rPr>
              <a:t>Where have you seen static electricity on the job?</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mn-lt"/>
              </a:rPr>
              <a:t>That stored charge built potential energy — that’s like </a:t>
            </a:r>
            <a:r>
              <a:rPr kumimoji="0" lang="en-US" altLang="en-US" sz="1200" b="0" i="1" u="none" strike="noStrike" cap="none" normalizeH="0" baseline="0" dirty="0">
                <a:ln>
                  <a:noFill/>
                </a:ln>
                <a:solidFill>
                  <a:schemeClr val="tx1"/>
                </a:solidFill>
                <a:effectLst/>
                <a:latin typeface="+mn-lt"/>
              </a:rPr>
              <a:t>voltage</a:t>
            </a:r>
            <a:r>
              <a:rPr kumimoji="0" lang="en-US" altLang="en-US" sz="1200" b="0" i="0" u="none" strike="noStrike" cap="none" normalizeH="0" baseline="0" dirty="0">
                <a:ln>
                  <a:noFill/>
                </a:ln>
                <a:solidFill>
                  <a:schemeClr val="tx1"/>
                </a:solidFill>
                <a:effectLst/>
                <a:latin typeface="+mn-lt"/>
              </a:rPr>
              <a: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cap="none" normalizeH="0" baseline="0" dirty="0">
                <a:ln>
                  <a:noFill/>
                </a:ln>
                <a:solidFill>
                  <a:schemeClr val="tx1"/>
                </a:solidFill>
                <a:effectLst/>
                <a:latin typeface="+mn-lt"/>
              </a:rPr>
              <a:t>Voltage can exist even without a visible current.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200" b="0" i="0" u="none" strike="noStrike" cap="none" normalizeH="0" baseline="0" dirty="0">
              <a:ln>
                <a:noFill/>
              </a:ln>
              <a:solidFill>
                <a:schemeClr val="tx1"/>
              </a:solidFill>
              <a:effectLst/>
              <a:latin typeface="+mn-lt"/>
            </a:endParaRPr>
          </a:p>
          <a:p>
            <a:r>
              <a:rPr lang="en-US" sz="1200" i="1" dirty="0">
                <a:latin typeface="+mn-lt"/>
              </a:rPr>
              <a:t>Icon Attribution</a:t>
            </a:r>
            <a:r>
              <a:rPr lang="en-US" sz="1200" dirty="0">
                <a:latin typeface="+mn-lt"/>
              </a:rPr>
              <a:t>: </a:t>
            </a:r>
            <a:r>
              <a:rPr lang="en-US" sz="1200" b="0" i="0" kern="1200" dirty="0">
                <a:solidFill>
                  <a:schemeClr val="tx1"/>
                </a:solidFill>
                <a:effectLst/>
                <a:latin typeface="+mn-lt"/>
                <a:ea typeface="+mn-ea"/>
                <a:cs typeface="+mn-cs"/>
              </a:rPr>
              <a:t>“Work Management” icon by </a:t>
            </a:r>
            <a:r>
              <a:rPr lang="en-US" sz="1200" b="0" i="0" kern="1200" dirty="0" err="1">
                <a:solidFill>
                  <a:schemeClr val="tx1"/>
                </a:solidFill>
                <a:effectLst/>
                <a:latin typeface="+mn-lt"/>
                <a:ea typeface="+mn-ea"/>
                <a:cs typeface="+mn-cs"/>
              </a:rPr>
              <a:t>Soekahurip</a:t>
            </a:r>
            <a:r>
              <a:rPr lang="en-US" sz="1200" b="0" i="0" kern="1200" dirty="0">
                <a:solidFill>
                  <a:schemeClr val="tx1"/>
                </a:solidFill>
                <a:effectLst/>
                <a:latin typeface="+mn-lt"/>
                <a:ea typeface="+mn-ea"/>
                <a:cs typeface="+mn-cs"/>
              </a:rPr>
              <a:t> from</a:t>
            </a:r>
            <a:r>
              <a:rPr lang="en-US" sz="1200" b="0" i="0" u="sng" kern="1200" dirty="0">
                <a:solidFill>
                  <a:schemeClr val="tx1"/>
                </a:solidFill>
                <a:effectLst/>
                <a:latin typeface="+mn-lt"/>
                <a:ea typeface="+mn-ea"/>
                <a:cs typeface="+mn-cs"/>
                <a:hlinkClick r:id="rId3"/>
              </a:rPr>
              <a:t> Noun Project</a:t>
            </a:r>
            <a:r>
              <a:rPr lang="en-US" sz="1200" b="0" i="0" kern="1200" dirty="0">
                <a:solidFill>
                  <a:schemeClr val="tx1"/>
                </a:solidFill>
                <a:effectLst/>
                <a:latin typeface="+mn-lt"/>
                <a:ea typeface="+mn-ea"/>
                <a:cs typeface="+mn-cs"/>
              </a:rPr>
              <a:t> CC BY 3.0 </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810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mn-lt"/>
                <a:ea typeface="Calibri" panose="020F0502020204030204" pitchFamily="34" charset="0"/>
                <a:cs typeface="Calibri" panose="020F0502020204030204" pitchFamily="34" charset="0"/>
              </a:rPr>
              <a:t>Present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 min.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rPr>
              <a:t>Talking Points: </a:t>
            </a:r>
          </a:p>
          <a:p>
            <a:pPr marL="171450" indent="-171450">
              <a:buFont typeface="Arial" panose="020B0604020202020204" pitchFamily="34" charset="0"/>
              <a:buChar char="•"/>
            </a:pPr>
            <a:r>
              <a:rPr lang="en-US" dirty="0"/>
              <a:t>Voltage does not mean the light is on. It means the light </a:t>
            </a:r>
            <a:r>
              <a:rPr lang="en-US" i="1" dirty="0"/>
              <a:t>can</a:t>
            </a:r>
            <a:r>
              <a:rPr lang="en-US" dirty="0"/>
              <a:t> turn on.</a:t>
            </a:r>
          </a:p>
          <a:p>
            <a:pPr marL="171450" indent="-171450">
              <a:buFont typeface="Arial" panose="020B0604020202020204" pitchFamily="34" charset="0"/>
              <a:buChar char="•"/>
            </a:pPr>
            <a:r>
              <a:rPr lang="en-US" dirty="0"/>
              <a:t>Voltage Means Power Is Available</a:t>
            </a:r>
          </a:p>
          <a:p>
            <a:pPr marL="628650" lvl="1" indent="-171450">
              <a:buFont typeface="Arial" panose="020B0604020202020204" pitchFamily="34" charset="0"/>
              <a:buChar char="•"/>
            </a:pPr>
            <a:r>
              <a:rPr lang="en-US" b="1" dirty="0"/>
              <a:t>Voltage</a:t>
            </a:r>
            <a:r>
              <a:rPr lang="en-US" dirty="0"/>
              <a:t> is the force that pushes electrons through a circuit.</a:t>
            </a:r>
          </a:p>
          <a:p>
            <a:pPr marL="628650" lvl="1" indent="-171450">
              <a:buFont typeface="Arial" panose="020B0604020202020204" pitchFamily="34" charset="0"/>
              <a:buChar char="•"/>
            </a:pPr>
            <a:r>
              <a:rPr lang="en-US" dirty="0"/>
              <a:t>We measure that force in volts.</a:t>
            </a:r>
          </a:p>
          <a:p>
            <a:pPr marL="628650" lvl="1" indent="-171450">
              <a:buFont typeface="Arial" panose="020B0604020202020204" pitchFamily="34" charset="0"/>
              <a:buChar char="•"/>
            </a:pPr>
            <a:r>
              <a:rPr lang="en-US" dirty="0"/>
              <a:t>More voltage means more push on the electrons</a:t>
            </a:r>
          </a:p>
          <a:p>
            <a:pPr marL="628650" lvl="1" indent="-171450">
              <a:buFont typeface="Arial" panose="020B0604020202020204" pitchFamily="34" charset="0"/>
              <a:buChar char="•"/>
            </a:pPr>
            <a:r>
              <a:rPr lang="en-US" dirty="0"/>
              <a:t>Electrical equipment, like a light bulb, needs voltage (a force) to make current flow, but the voltage might not always be active (flowing).</a:t>
            </a:r>
          </a:p>
          <a:p>
            <a:pPr marL="171450" indent="-171450">
              <a:buFont typeface="Arial" panose="020B0604020202020204" pitchFamily="34" charset="0"/>
              <a:buChar char="•"/>
            </a:pPr>
            <a:r>
              <a:rPr lang="en-US" dirty="0"/>
              <a:t>Voltage = Power Ready</a:t>
            </a:r>
          </a:p>
          <a:p>
            <a:pPr marL="628650" lvl="1" indent="-171450">
              <a:buFont typeface="Arial" panose="020B0604020202020204" pitchFamily="34" charset="0"/>
              <a:buChar char="•"/>
            </a:pPr>
            <a:r>
              <a:rPr lang="en-US" dirty="0"/>
              <a:t>When voltage is present and the circuit is complete, electrons move and the light turns on.</a:t>
            </a:r>
          </a:p>
          <a:p>
            <a:pPr marL="628650" lvl="1" indent="-171450">
              <a:buFont typeface="Arial" panose="020B0604020202020204" pitchFamily="34" charset="0"/>
              <a:buChar char="•"/>
            </a:pPr>
            <a:r>
              <a:rPr lang="en-US" dirty="0"/>
              <a:t>When voltage is removed or disconnected, electrons stop moving and the light turns off.</a:t>
            </a:r>
          </a:p>
          <a:p>
            <a:pPr marL="171450" indent="-171450">
              <a:buFont typeface="Arial" panose="020B0604020202020204" pitchFamily="34" charset="0"/>
              <a:buChar char="•"/>
            </a:pPr>
            <a:r>
              <a:rPr lang="en-US" dirty="0"/>
              <a:t>A good way to think about voltage is water pressure.</a:t>
            </a:r>
          </a:p>
          <a:p>
            <a:pPr marL="171450" indent="-171450">
              <a:buFont typeface="Arial" panose="020B0604020202020204" pitchFamily="34" charset="0"/>
              <a:buChar char="•"/>
            </a:pPr>
            <a:r>
              <a:rPr lang="en-US" dirty="0"/>
              <a:t>The pressure can be there in the pipe, ready to flow, even if the faucet is closed.</a:t>
            </a:r>
          </a:p>
          <a:p>
            <a:pPr marL="171450" indent="-171450">
              <a:buFont typeface="Arial" panose="020B0604020202020204" pitchFamily="34" charset="0"/>
              <a:buChar char="•"/>
            </a:pPr>
            <a:r>
              <a:rPr lang="en-US" dirty="0"/>
              <a:t>That’s why a battery can show voltage but still not power a load.</a:t>
            </a:r>
          </a:p>
          <a:p>
            <a:pPr marL="171450" indent="-171450">
              <a:buFont typeface="Arial" panose="020B0604020202020204" pitchFamily="34" charset="0"/>
              <a:buChar char="•"/>
            </a:pPr>
            <a:r>
              <a:rPr lang="en-US" dirty="0"/>
              <a:t>Voltage simply means power is available</a:t>
            </a:r>
          </a:p>
        </p:txBody>
      </p:sp>
      <p:sp>
        <p:nvSpPr>
          <p:cNvPr id="4" name="Slide Number Placeholder 3"/>
          <p:cNvSpPr>
            <a:spLocks noGrp="1"/>
          </p:cNvSpPr>
          <p:nvPr>
            <p:ph type="sldNum" sz="quarter" idx="5"/>
          </p:nvPr>
        </p:nvSpPr>
        <p:spPr/>
        <p:txBody>
          <a:bodyPr/>
          <a:lstStyle/>
          <a:p>
            <a:fld id="{C68FB58B-AACD-44F1-9CE2-B850C946C86F}" type="slidenum">
              <a:rPr lang="en-US" smtClean="0"/>
              <a:t>29</a:t>
            </a:fld>
            <a:endParaRPr lang="en-US"/>
          </a:p>
        </p:txBody>
      </p:sp>
    </p:spTree>
    <p:extLst>
      <p:ext uri="{BB962C8B-B14F-4D97-AF65-F5344CB8AC3E}">
        <p14:creationId xmlns:p14="http://schemas.microsoft.com/office/powerpoint/2010/main" val="189608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Welcome learners to class.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a:t>
            </a:fld>
            <a:endParaRPr lang="en-US"/>
          </a:p>
        </p:txBody>
      </p:sp>
    </p:spTree>
    <p:extLst>
      <p:ext uri="{BB962C8B-B14F-4D97-AF65-F5344CB8AC3E}">
        <p14:creationId xmlns:p14="http://schemas.microsoft.com/office/powerpoint/2010/main" val="552816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Provide Learning Guidance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P</a:t>
            </a:r>
            <a:r>
              <a:rPr lang="en-US" dirty="0"/>
              <a:t>re-built circuit</a:t>
            </a:r>
            <a:endParaRPr lang="en-US"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a:t>
            </a: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Calibri" panose="020F0502020204030204" pitchFamily="34" charset="0"/>
                <a:ea typeface="Calibri" panose="020F0502020204030204" pitchFamily="34" charset="0"/>
                <a:cs typeface="Calibri" panose="020F0502020204030204" pitchFamily="34" charset="0"/>
              </a:rPr>
              <a:t>Click through each example pausing to ask the learners “Does it have voltage?”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Calibri" panose="020F0502020204030204" pitchFamily="34" charset="0"/>
                <a:ea typeface="Calibri" panose="020F0502020204030204" pitchFamily="34" charset="0"/>
                <a:cs typeface="Calibri" panose="020F0502020204030204" pitchFamily="34" charset="0"/>
              </a:rPr>
              <a:t>Call on learners to share responses before reviewing “What’s Happening”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Calibri" panose="020F0502020204030204" pitchFamily="34" charset="0"/>
                <a:ea typeface="Calibri" panose="020F0502020204030204" pitchFamily="34" charset="0"/>
                <a:cs typeface="Calibri" panose="020F0502020204030204" pitchFamily="34" charset="0"/>
              </a:rPr>
              <a:t>Walk learners through each example answering questions as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Calibri" panose="020F0502020204030204" pitchFamily="34" charset="0"/>
                <a:ea typeface="Calibri" panose="020F0502020204030204" pitchFamily="34" charset="0"/>
                <a:cs typeface="Calibri" panose="020F0502020204030204" pitchFamily="34" charset="0"/>
              </a:rPr>
              <a:t>Use the pre-build circuit to illustrate the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dirty="0">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The following table shows several maintenance examples that you might see everyday in your work. </a:t>
            </a:r>
          </a:p>
          <a:p>
            <a:pPr marL="228600" indent="-228600" rtl="0" eaLnBrk="1" fontAlgn="auto" latinLnBrk="0" hangingPunct="1">
              <a:buFont typeface="+mj-lt"/>
              <a:buAutoNum type="arabicParenR"/>
            </a:pPr>
            <a:r>
              <a:rPr lang="en-US" sz="1200" b="0" i="0" u="none" strike="noStrike" kern="1200" dirty="0">
                <a:solidFill>
                  <a:schemeClr val="tx1"/>
                </a:solidFill>
                <a:effectLst/>
                <a:latin typeface="+mn-lt"/>
                <a:ea typeface="+mn-ea"/>
                <a:cs typeface="+mn-cs"/>
              </a:rPr>
              <a:t>A bus door when power is off. </a:t>
            </a:r>
            <a:r>
              <a:rPr lang="en-US" b="1" i="1" dirty="0">
                <a:latin typeface="Calibri" panose="020F0502020204030204" pitchFamily="34" charset="0"/>
                <a:ea typeface="Calibri" panose="020F0502020204030204" pitchFamily="34" charset="0"/>
                <a:cs typeface="Calibri" panose="020F0502020204030204" pitchFamily="34" charset="0"/>
              </a:rPr>
              <a:t>CLICK</a:t>
            </a:r>
            <a:endParaRPr lang="en-US" sz="1200" b="0" i="0" u="none" strike="noStrike" kern="1200" dirty="0">
              <a:solidFill>
                <a:schemeClr val="tx1"/>
              </a:solidFill>
              <a:effectLst/>
              <a:latin typeface="+mn-lt"/>
              <a:ea typeface="+mn-ea"/>
              <a:cs typeface="+mn-cs"/>
            </a:endParaRPr>
          </a:p>
          <a:p>
            <a:pPr marL="685800" lvl="1" indent="-228600" rtl="0" eaLnBrk="1" fontAlgn="auto" latinLnBrk="0" hangingPunct="1">
              <a:buFont typeface="+mj-lt"/>
              <a:buAutoNum type="alphaLcParenR"/>
            </a:pPr>
            <a:r>
              <a:rPr lang="en-US" sz="1200" b="0" i="0" u="none" strike="noStrike" kern="1200" dirty="0">
                <a:solidFill>
                  <a:schemeClr val="tx1"/>
                </a:solidFill>
                <a:effectLst/>
                <a:latin typeface="+mn-lt"/>
                <a:ea typeface="+mn-ea"/>
                <a:cs typeface="+mn-cs"/>
              </a:rPr>
              <a:t>Does it have voltage? No voltage</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i="0" u="none" strike="noStrike" kern="1200" dirty="0">
                <a:solidFill>
                  <a:schemeClr val="tx1"/>
                </a:solidFill>
                <a:effectLst/>
                <a:latin typeface="+mn-lt"/>
                <a:ea typeface="+mn-ea"/>
                <a:cs typeface="+mn-cs"/>
              </a:rPr>
              <a:t>What’s happening? The c</a:t>
            </a:r>
            <a:r>
              <a:rPr lang="en-US" sz="1200" dirty="0"/>
              <a:t>ontrol circuit isn’t energized. Electrons aren’t being pushed.</a:t>
            </a:r>
            <a:endParaRPr lang="en-US" sz="1200" b="0" i="0" u="none" strike="noStrike" kern="1200" dirty="0">
              <a:solidFill>
                <a:schemeClr val="tx1"/>
              </a:solidFill>
              <a:effectLst/>
              <a:latin typeface="+mn-lt"/>
              <a:ea typeface="+mn-ea"/>
              <a:cs typeface="+mn-cs"/>
            </a:endParaRPr>
          </a:p>
          <a:p>
            <a:pPr marL="228600" indent="-228600" rtl="0" eaLnBrk="1" fontAlgn="auto" latinLnBrk="0" hangingPunct="1">
              <a:buFont typeface="+mj-lt"/>
              <a:buAutoNum type="arabicParenR"/>
            </a:pPr>
            <a:r>
              <a:rPr lang="en-US" sz="1200" b="0" i="0" u="none" strike="noStrike" kern="1200" dirty="0">
                <a:solidFill>
                  <a:schemeClr val="tx1"/>
                </a:solidFill>
                <a:effectLst/>
                <a:latin typeface="+mn-lt"/>
                <a:ea typeface="+mn-ea"/>
                <a:cs typeface="+mn-cs"/>
              </a:rPr>
              <a:t>The same door motor when door switch is pressed. </a:t>
            </a:r>
            <a:r>
              <a:rPr lang="en-US" b="1" i="1" dirty="0">
                <a:latin typeface="Calibri" panose="020F0502020204030204" pitchFamily="34" charset="0"/>
                <a:ea typeface="Calibri" panose="020F0502020204030204" pitchFamily="34" charset="0"/>
                <a:cs typeface="Calibri" panose="020F0502020204030204" pitchFamily="34" charset="0"/>
              </a:rPr>
              <a:t>CLICK </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i="0" u="none" strike="noStrike" kern="1200" dirty="0">
                <a:solidFill>
                  <a:schemeClr val="tx1"/>
                </a:solidFill>
                <a:effectLst/>
                <a:latin typeface="+mn-lt"/>
                <a:ea typeface="+mn-ea"/>
                <a:cs typeface="+mn-cs"/>
              </a:rPr>
              <a:t>Does it have voltage? Yes</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i="0" u="none" strike="noStrike" kern="1200" dirty="0">
                <a:solidFill>
                  <a:schemeClr val="tx1"/>
                </a:solidFill>
                <a:effectLst/>
                <a:latin typeface="+mn-lt"/>
                <a:ea typeface="+mn-ea"/>
                <a:cs typeface="+mn-cs"/>
              </a:rPr>
              <a:t>What’s happening? Voltage is applied </a:t>
            </a:r>
            <a:r>
              <a:rPr lang="en-US" sz="1200" b="0" i="0" u="none" strike="noStrike" kern="1200" dirty="0">
                <a:solidFill>
                  <a:schemeClr val="tx1"/>
                </a:solidFill>
                <a:effectLst/>
                <a:latin typeface="+mn-lt"/>
                <a:ea typeface="+mn-ea"/>
                <a:cs typeface="+mn-cs"/>
                <a:sym typeface="Wingdings" panose="05000000000000000000" pitchFamily="2" charset="2"/>
              </a:rPr>
              <a:t> electrons flow  motor turns.</a:t>
            </a:r>
            <a:endParaRPr lang="en-US" sz="1200" b="0" i="0" u="none" strike="noStrike" kern="1200" dirty="0">
              <a:solidFill>
                <a:schemeClr val="tx1"/>
              </a:solidFill>
              <a:effectLst/>
              <a:latin typeface="+mn-lt"/>
              <a:ea typeface="+mn-ea"/>
              <a:cs typeface="+mn-cs"/>
            </a:endParaRPr>
          </a:p>
          <a:p>
            <a:pPr marL="228600" indent="-228600" rtl="0" eaLnBrk="1" fontAlgn="auto" latinLnBrk="0" hangingPunct="1">
              <a:buFont typeface="+mj-lt"/>
              <a:buAutoNum type="arabicParenR"/>
            </a:pPr>
            <a:r>
              <a:rPr lang="en-US" sz="1200" b="0" i="0" u="none" strike="noStrike" kern="1200" dirty="0">
                <a:solidFill>
                  <a:schemeClr val="tx1"/>
                </a:solidFill>
                <a:effectLst/>
                <a:latin typeface="+mn-lt"/>
                <a:ea typeface="+mn-ea"/>
                <a:cs typeface="+mn-cs"/>
              </a:rPr>
              <a:t>A battery sitting on a work bench. </a:t>
            </a:r>
            <a:r>
              <a:rPr lang="en-US" b="1" i="1" dirty="0">
                <a:latin typeface="Calibri" panose="020F0502020204030204" pitchFamily="34" charset="0"/>
                <a:ea typeface="Calibri" panose="020F0502020204030204" pitchFamily="34" charset="0"/>
                <a:cs typeface="Calibri" panose="020F0502020204030204" pitchFamily="34" charset="0"/>
              </a:rPr>
              <a:t>CLICK </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i="0" u="none" strike="noStrike" kern="1200" dirty="0">
                <a:solidFill>
                  <a:schemeClr val="tx1"/>
                </a:solidFill>
                <a:effectLst/>
                <a:latin typeface="+mn-lt"/>
                <a:ea typeface="+mn-ea"/>
                <a:cs typeface="+mn-cs"/>
              </a:rPr>
              <a:t>Does it have voltage? Yes, potentially</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i="0" u="none" strike="noStrike" kern="1200" dirty="0">
                <a:solidFill>
                  <a:schemeClr val="tx1"/>
                </a:solidFill>
                <a:effectLst/>
                <a:latin typeface="+mn-lt"/>
                <a:ea typeface="+mn-ea"/>
                <a:cs typeface="+mn-cs"/>
              </a:rPr>
              <a:t>What’s happening? The battery itself has voltage potential (ex.12V), but no current flows until connected to a circuit.</a:t>
            </a:r>
          </a:p>
          <a:p>
            <a:pPr marL="228600" indent="-228600" rtl="0" eaLnBrk="1" fontAlgn="auto" latinLnBrk="0" hangingPunct="1">
              <a:buFont typeface="+mj-lt"/>
              <a:buAutoNum type="arabicParenR"/>
            </a:pPr>
            <a:r>
              <a:rPr lang="en-US" sz="1200" b="0" i="0" u="none" strike="noStrike" kern="1200" dirty="0">
                <a:solidFill>
                  <a:schemeClr val="tx1"/>
                </a:solidFill>
                <a:effectLst/>
                <a:latin typeface="+mn-lt"/>
                <a:ea typeface="+mn-ea"/>
                <a:cs typeface="+mn-cs"/>
              </a:rPr>
              <a:t>A break in the wire. </a:t>
            </a:r>
            <a:r>
              <a:rPr lang="en-US" b="1" i="1" dirty="0">
                <a:latin typeface="Calibri" panose="020F0502020204030204" pitchFamily="34" charset="0"/>
                <a:ea typeface="Calibri" panose="020F0502020204030204" pitchFamily="34" charset="0"/>
                <a:cs typeface="Calibri" panose="020F0502020204030204" pitchFamily="34" charset="0"/>
              </a:rPr>
              <a:t>CLICK</a:t>
            </a:r>
            <a:endParaRPr lang="en-US" sz="1200" b="0" i="0" u="none" strike="noStrike"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i="0" u="none" strike="noStrike" kern="1200" dirty="0">
                <a:solidFill>
                  <a:schemeClr val="tx1"/>
                </a:solidFill>
                <a:effectLst/>
                <a:latin typeface="+mn-lt"/>
                <a:ea typeface="+mn-ea"/>
                <a:cs typeface="+mn-cs"/>
              </a:rPr>
              <a:t>Does it have voltage? Voltage may exist before the break, not after.</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i="0" u="none" strike="noStrike" kern="1200" dirty="0">
                <a:solidFill>
                  <a:schemeClr val="tx1"/>
                </a:solidFill>
                <a:effectLst/>
                <a:latin typeface="+mn-lt"/>
                <a:ea typeface="+mn-ea"/>
                <a:cs typeface="+mn-cs"/>
              </a:rPr>
              <a:t>What’s happening? Voltage doesn’t disappear. It just can’t reach the load because the path is open.</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30</a:t>
            </a:fld>
            <a:endParaRPr lang="en-US"/>
          </a:p>
        </p:txBody>
      </p:sp>
    </p:spTree>
    <p:extLst>
      <p:ext uri="{BB962C8B-B14F-4D97-AF65-F5344CB8AC3E}">
        <p14:creationId xmlns:p14="http://schemas.microsoft.com/office/powerpoint/2010/main" val="214206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49D8E-58BD-C4E1-B816-F64244326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DB708-222C-0864-E3F9-0141CAD431F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DA31739-1359-86DA-227B-414BF7E97E65}"/>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b="1" dirty="0">
                <a:latin typeface="+mn-lt"/>
                <a:ea typeface="Calibri" panose="020F0502020204030204" pitchFamily="34" charset="0"/>
                <a:cs typeface="Calibri" panose="020F0502020204030204" pitchFamily="34" charset="0"/>
              </a:rPr>
              <a:t>Talking points</a:t>
            </a:r>
            <a:r>
              <a:rPr lang="en-US" dirty="0">
                <a:latin typeface="+mn-lt"/>
                <a:ea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Now that we’ve talked about static electricity and voltage, let’s talk about current electricity. </a:t>
            </a:r>
            <a:r>
              <a:rPr lang="en-US" b="1" dirty="0">
                <a:latin typeface="+mn-lt"/>
                <a:ea typeface="Calibri" panose="020F0502020204030204" pitchFamily="34" charset="0"/>
                <a:cs typeface="Calibri" panose="020F0502020204030204" pitchFamily="34" charset="0"/>
              </a:rPr>
              <a:t>Current electricity </a:t>
            </a:r>
            <a:r>
              <a:rPr lang="en-US" b="0" dirty="0">
                <a:latin typeface="+mn-lt"/>
                <a:ea typeface="Calibri" panose="020F0502020204030204" pitchFamily="34" charset="0"/>
                <a:cs typeface="Calibri" panose="020F0502020204030204" pitchFamily="34" charset="0"/>
              </a:rPr>
              <a:t>is the type of electricity we use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mn-lt"/>
                <a:ea typeface="Calibri" panose="020F0502020204030204" pitchFamily="34" charset="0"/>
                <a:cs typeface="Calibri" panose="020F0502020204030204" pitchFamily="34" charset="0"/>
              </a:rPr>
              <a:t>Current</a:t>
            </a:r>
            <a:r>
              <a:rPr lang="en-US" b="0" dirty="0">
                <a:latin typeface="+mn-lt"/>
                <a:ea typeface="Calibri" panose="020F0502020204030204" pitchFamily="34" charset="0"/>
                <a:cs typeface="Calibri" panose="020F0502020204030204" pitchFamily="34" charset="0"/>
              </a:rPr>
              <a:t> is the continuous movement of electrons through a conductor, usually a wire.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Unlike static electricity, it doesn’t stay in one place — it moves along a complete path.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That steady movement is what powers electrical devices. Everything from your phone to an electric train depends on current flowing.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Current describes </a:t>
            </a:r>
            <a:r>
              <a:rPr lang="en-US" b="0" i="1" dirty="0">
                <a:latin typeface="+mn-lt"/>
                <a:ea typeface="Calibri" panose="020F0502020204030204" pitchFamily="34" charset="0"/>
                <a:cs typeface="Calibri" panose="020F0502020204030204" pitchFamily="34" charset="0"/>
              </a:rPr>
              <a:t>how much </a:t>
            </a:r>
            <a:r>
              <a:rPr lang="en-US" b="0" dirty="0">
                <a:latin typeface="+mn-lt"/>
                <a:ea typeface="Calibri" panose="020F0502020204030204" pitchFamily="34" charset="0"/>
                <a:cs typeface="Calibri" panose="020F0502020204030204" pitchFamily="34" charset="0"/>
              </a:rPr>
              <a:t>electric charge is moving through the wire.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We measure current in amperes, or </a:t>
            </a:r>
            <a:r>
              <a:rPr lang="en-US" b="1" dirty="0">
                <a:latin typeface="+mn-lt"/>
                <a:ea typeface="Calibri" panose="020F0502020204030204" pitchFamily="34" charset="0"/>
                <a:cs typeface="Calibri" panose="020F0502020204030204" pitchFamily="34" charset="0"/>
              </a:rPr>
              <a:t>amps</a:t>
            </a:r>
            <a:r>
              <a:rPr lang="en-US" b="0" dirty="0">
                <a:latin typeface="+mn-lt"/>
                <a:ea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You can think of it as </a:t>
            </a:r>
            <a:r>
              <a:rPr lang="en-US" b="0" i="1" dirty="0">
                <a:latin typeface="+mn-lt"/>
                <a:ea typeface="Calibri" panose="020F0502020204030204" pitchFamily="34" charset="0"/>
                <a:cs typeface="Calibri" panose="020F0502020204030204" pitchFamily="34" charset="0"/>
              </a:rPr>
              <a:t>how many </a:t>
            </a:r>
            <a:r>
              <a:rPr lang="en-US" b="0" dirty="0">
                <a:latin typeface="+mn-lt"/>
                <a:ea typeface="Calibri" panose="020F0502020204030204" pitchFamily="34" charset="0"/>
                <a:cs typeface="Calibri" panose="020F0502020204030204" pitchFamily="34" charset="0"/>
              </a:rPr>
              <a:t>electrons are moving through the circuit at a given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A helpful way to picture this is with water.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If voltage is like water pressure, current is the amount of water flowing through the pipe.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A bigger pipe allows more water to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ea typeface="Calibri" panose="020F0502020204030204" pitchFamily="34" charset="0"/>
                <a:cs typeface="Calibri" panose="020F0502020204030204" pitchFamily="34" charset="0"/>
              </a:rPr>
              <a:t>In the same way, a circuit with more current has more electrons moving through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ea typeface="Calibri" panose="020F0502020204030204" pitchFamily="34" charset="0"/>
                <a:cs typeface="Calibri" panose="020F0502020204030204" pitchFamily="34" charset="0"/>
              </a:rPr>
              <a:t>There </a:t>
            </a:r>
            <a:r>
              <a:rPr lang="en-US" altLang="en-US" sz="1200" dirty="0">
                <a:latin typeface="+mn-lt"/>
                <a:ea typeface="Calibri" panose="020F0502020204030204" pitchFamily="34" charset="0"/>
                <a:cs typeface="Calibri" panose="020F0502020204030204" pitchFamily="34" charset="0"/>
              </a:rPr>
              <a:t>are two types of current electricity that will go over on the next slides.</a:t>
            </a:r>
          </a:p>
          <a:p>
            <a:endParaRPr lang="en-US" dirty="0">
              <a:latin typeface="+mn-lt"/>
              <a:ea typeface="Calibri" panose="020F0502020204030204" pitchFamily="34" charset="0"/>
              <a:cs typeface="Calibri" panose="020F0502020204030204" pitchFamily="34" charset="0"/>
            </a:endParaRPr>
          </a:p>
          <a:p>
            <a:r>
              <a:rPr lang="en-US" b="0" i="1" dirty="0">
                <a:latin typeface="+mn-lt"/>
                <a:ea typeface="Calibri" panose="020F0502020204030204" pitchFamily="34" charset="0"/>
                <a:cs typeface="Calibri" panose="020F0502020204030204" pitchFamily="34" charset="0"/>
              </a:rPr>
              <a:t>Source</a:t>
            </a:r>
            <a:r>
              <a:rPr lang="en-US" dirty="0">
                <a:latin typeface="+mn-lt"/>
                <a:ea typeface="Calibri" panose="020F0502020204030204" pitchFamily="34" charset="0"/>
                <a:cs typeface="Calibri" panose="020F0502020204030204" pitchFamily="34" charset="0"/>
              </a:rPr>
              <a:t>: https://enjoybot.com/blogs/lifepo4-battery-news/what-is-electric-current?srsltid=AfmBOopYC-GB_jn7qLHpyUZIr8fCoikrbPtFA1818ufYkky1M9xX8ru8</a:t>
            </a:r>
          </a:p>
          <a:p>
            <a:endParaRPr lang="en-US" dirty="0">
              <a:latin typeface="+mn-l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44C8013-AF26-7A04-C6D5-BB0FF18E04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981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36A00-1EC3-F4AC-51DA-CC831ABC4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BCD1B-7697-00A0-E7BD-92EB9C2433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04F6F8-E65C-B632-BD78-AA6EEE4FE157}"/>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b="1" dirty="0">
                <a:latin typeface="+mn-lt"/>
                <a:ea typeface="Calibri" panose="020F0502020204030204" pitchFamily="34" charset="0"/>
                <a:cs typeface="Calibri" panose="020F0502020204030204" pitchFamily="34" charset="0"/>
              </a:rPr>
              <a:t>Talking points</a:t>
            </a:r>
            <a:r>
              <a:rPr lang="en-US" dirty="0">
                <a:latin typeface="+mn-lt"/>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latin typeface="+mn-lt"/>
                <a:ea typeface="Calibri" panose="020F0502020204030204" pitchFamily="34" charset="0"/>
                <a:cs typeface="Calibri" panose="020F0502020204030204" pitchFamily="34" charset="0"/>
              </a:rPr>
              <a:t>DC is </a:t>
            </a:r>
            <a:r>
              <a:rPr lang="en-US" b="1" dirty="0">
                <a:latin typeface="+mn-lt"/>
                <a:ea typeface="Calibri" panose="020F0502020204030204" pitchFamily="34" charset="0"/>
                <a:cs typeface="Calibri" panose="020F0502020204030204" pitchFamily="34" charset="0"/>
              </a:rPr>
              <a:t>predictable</a:t>
            </a:r>
            <a:r>
              <a:rPr lang="en-US" dirty="0">
                <a:latin typeface="+mn-lt"/>
                <a:ea typeface="Calibri" panose="020F0502020204030204" pitchFamily="34" charset="0"/>
                <a:cs typeface="Calibri" panose="020F0502020204030204" pitchFamily="34" charset="0"/>
              </a:rPr>
              <a:t> and easy to use for small, portable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Direct </a:t>
            </a:r>
            <a:r>
              <a:rPr lang="en-US" altLang="en-US" sz="1200" b="0" dirty="0">
                <a:latin typeface="+mn-lt"/>
                <a:ea typeface="Calibri" panose="020F0502020204030204" pitchFamily="34" charset="0"/>
                <a:cs typeface="Calibri" panose="020F0502020204030204" pitchFamily="34" charset="0"/>
              </a:rPr>
              <a:t>current </a:t>
            </a:r>
            <a:r>
              <a:rPr lang="en-US" altLang="en-US" sz="1200" dirty="0">
                <a:latin typeface="+mn-lt"/>
                <a:ea typeface="Calibri" panose="020F0502020204030204" pitchFamily="34" charset="0"/>
                <a:cs typeface="Calibri" panose="020F0502020204030204" pitchFamily="34" charset="0"/>
              </a:rPr>
              <a:t>f</a:t>
            </a:r>
            <a:r>
              <a:rPr kumimoji="0" lang="en-US" altLang="en-US" sz="1200" b="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lows in </a:t>
            </a:r>
            <a:r>
              <a:rPr kumimoji="0" lang="en-US" altLang="en-US" sz="1200" b="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one direction </a:t>
            </a:r>
            <a:r>
              <a:rPr kumimoji="0" lang="en-US" altLang="en-US" sz="1200" b="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from the positive terminal to the negative.</a:t>
            </a:r>
            <a:r>
              <a:rPr lang="en-US" sz="1200" dirty="0">
                <a:latin typeface="+mn-lt"/>
                <a:ea typeface="Calibri" panose="020F0502020204030204" pitchFamily="34" charset="0"/>
                <a:cs typeface="Calibri" panose="020F0502020204030204" pitchFamily="34" charset="0"/>
              </a:rPr>
              <a:t> It is common in batteries, mobile devices, flashlights.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ea typeface="Calibri" panose="020F0502020204030204" pitchFamily="34" charset="0"/>
                <a:cs typeface="Calibri" panose="020F0502020204030204" pitchFamily="34" charset="0"/>
              </a:rPr>
              <a:t>For transit, DC is commonly used in automobiles, trucks and buses.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ea typeface="Calibri" panose="020F0502020204030204" pitchFamily="34" charset="0"/>
                <a:cs typeface="Calibri" panose="020F0502020204030204" pitchFamily="34" charset="0"/>
              </a:rPr>
              <a:t>We will dive deeper into AC and DC in a future electrical module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latin typeface="+mn-lt"/>
                <a:ea typeface="Calibri" panose="020F0502020204030204" pitchFamily="34" charset="0"/>
                <a:cs typeface="Calibri" panose="020F0502020204030204" pitchFamily="34" charset="0"/>
              </a:rPr>
              <a:t>Image Source: </a:t>
            </a:r>
            <a:r>
              <a:rPr lang="en-US" dirty="0">
                <a:latin typeface="+mn-lt"/>
              </a:rPr>
              <a:t>Electronics For You. (2020). </a:t>
            </a:r>
            <a:r>
              <a:rPr lang="en-US" i="1" dirty="0">
                <a:latin typeface="+mn-lt"/>
              </a:rPr>
              <a:t>AC and DC comparison diagram</a:t>
            </a:r>
            <a:r>
              <a:rPr lang="en-US" dirty="0">
                <a:latin typeface="+mn-lt"/>
              </a:rPr>
              <a:t> [Image]. </a:t>
            </a:r>
            <a:r>
              <a:rPr lang="en-US" dirty="0">
                <a:latin typeface="+mn-lt"/>
                <a:hlinkClick r:id="rId3"/>
              </a:rPr>
              <a:t>https://www.electronicsforu.com/wp-contents/uploads/2020/10/AC-and-DC-3.png</a:t>
            </a:r>
            <a:endParaRPr lang="en-US" altLang="en-US" sz="1200" dirty="0">
              <a:latin typeface="+mn-l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F4B3104-07A7-C9D1-6B37-CF5C967828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9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CEAFA-7DCD-524D-D7F0-16B603A69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89D31-E704-503C-BEF2-7C9827B3FB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CE6761-3ABB-498E-FEF4-C7320389E108}"/>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b="1" dirty="0">
                <a:latin typeface="+mn-lt"/>
                <a:ea typeface="Calibri" panose="020F0502020204030204" pitchFamily="34" charset="0"/>
                <a:cs typeface="Calibri" panose="020F0502020204030204" pitchFamily="34" charset="0"/>
              </a:rPr>
              <a:t>Talking points</a:t>
            </a:r>
            <a:r>
              <a:rPr lang="en-US" dirty="0">
                <a:latin typeface="+mn-lt"/>
                <a:ea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ea typeface="Calibri" panose="020F0502020204030204" pitchFamily="34" charset="0"/>
                <a:cs typeface="Calibri" panose="020F0502020204030204" pitchFamily="34" charset="0"/>
              </a:rPr>
              <a:t>Alternating current </a:t>
            </a:r>
            <a:r>
              <a:rPr lang="en-US" altLang="en-US" sz="1200" b="1" dirty="0">
                <a:latin typeface="+mn-lt"/>
                <a:ea typeface="Calibri" panose="020F0502020204030204" pitchFamily="34" charset="0"/>
                <a:cs typeface="Calibri" panose="020F0502020204030204" pitchFamily="34" charset="0"/>
              </a:rPr>
              <a:t>c</a:t>
            </a:r>
            <a:r>
              <a:rPr kumimoji="0" lang="en-US" altLang="en-US" sz="1200"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hanges direction </a:t>
            </a:r>
            <a:r>
              <a:rPr kumimoji="0" lang="en-US" altLang="en-US" sz="12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periodically and is easier to transmit over distances.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ea typeface="Calibri" panose="020F0502020204030204" pitchFamily="34" charset="0"/>
                <a:cs typeface="Calibri" panose="020F0502020204030204" pitchFamily="34" charset="0"/>
              </a:rPr>
              <a:t>AC’s ability to travel </a:t>
            </a:r>
            <a:r>
              <a:rPr lang="en-US" b="1" dirty="0">
                <a:latin typeface="+mn-lt"/>
                <a:ea typeface="Calibri" panose="020F0502020204030204" pitchFamily="34" charset="0"/>
                <a:cs typeface="Calibri" panose="020F0502020204030204" pitchFamily="34" charset="0"/>
              </a:rPr>
              <a:t>long distances </a:t>
            </a:r>
            <a:r>
              <a:rPr lang="en-US" dirty="0">
                <a:latin typeface="+mn-lt"/>
                <a:ea typeface="Calibri" panose="020F0502020204030204" pitchFamily="34" charset="0"/>
                <a:cs typeface="Calibri" panose="020F0502020204030204" pitchFamily="34" charset="0"/>
              </a:rPr>
              <a:t>is what makes the power grid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ea typeface="Calibri" panose="020F0502020204030204" pitchFamily="34" charset="0"/>
                <a:cs typeface="Calibri" panose="020F0502020204030204" pitchFamily="34" charset="0"/>
              </a:rPr>
              <a:t>AC is commonly used as power supply for household and industrial applications. Every outlet in your house is AC.</a:t>
            </a:r>
          </a:p>
          <a:p>
            <a:pPr eaLnBrk="0" fontAlgn="base" hangingPunct="0">
              <a:spcBef>
                <a:spcPct val="0"/>
              </a:spcBef>
              <a:spcAft>
                <a:spcPct val="0"/>
              </a:spcAft>
            </a:pPr>
            <a:endParaRPr kumimoji="0" lang="en-US" altLang="en-US" sz="1200" b="0" i="0" u="none" strike="noStrike" cap="none" normalizeH="0" baseline="0" dirty="0">
              <a:ln>
                <a:noFill/>
              </a:ln>
              <a:solidFill>
                <a:schemeClr val="tx1"/>
              </a:solidFill>
              <a:effectLst/>
              <a:highlight>
                <a:srgbClr val="FFFF00"/>
              </a:highlight>
              <a:latin typeface="+mn-l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200" dirty="0">
                <a:latin typeface="+mn-lt"/>
                <a:ea typeface="Calibri" panose="020F0502020204030204" pitchFamily="34" charset="0"/>
                <a:cs typeface="Calibri" panose="020F0502020204030204" pitchFamily="34" charset="0"/>
              </a:rPr>
              <a:t>Image Source: </a:t>
            </a:r>
            <a:r>
              <a:rPr lang="en-US" dirty="0">
                <a:latin typeface="+mn-lt"/>
              </a:rPr>
              <a:t>Electronics For You. (2020). </a:t>
            </a:r>
            <a:r>
              <a:rPr lang="en-US" i="1" dirty="0">
                <a:latin typeface="+mn-lt"/>
              </a:rPr>
              <a:t>AC and DC comparison diagram</a:t>
            </a:r>
            <a:r>
              <a:rPr lang="en-US" dirty="0">
                <a:latin typeface="+mn-lt"/>
              </a:rPr>
              <a:t> [Image]. </a:t>
            </a:r>
            <a:r>
              <a:rPr lang="en-US" dirty="0">
                <a:latin typeface="+mn-lt"/>
                <a:hlinkClick r:id="rId3"/>
              </a:rPr>
              <a:t>https://www.electronicsforu.com/wp-contents/uploads/2020/10/AC-and-DC-3.png</a:t>
            </a:r>
            <a:endParaRPr lang="en-US" altLang="en-US" sz="1200" dirty="0">
              <a:latin typeface="+mn-lt"/>
              <a:ea typeface="Calibri" panose="020F0502020204030204" pitchFamily="34" charset="0"/>
              <a:cs typeface="Calibri" panose="020F0502020204030204" pitchFamily="34" charset="0"/>
            </a:endParaRPr>
          </a:p>
          <a:p>
            <a:pPr eaLnBrk="0" fontAlgn="base" hangingPunct="0">
              <a:spcBef>
                <a:spcPct val="0"/>
              </a:spcBef>
              <a:spcAft>
                <a:spcPct val="0"/>
              </a:spcAft>
            </a:pPr>
            <a:endParaRPr kumimoji="0" lang="en-US" altLang="en-US" sz="1200" b="0" i="0" u="none" strike="noStrike" cap="none" normalizeH="0" baseline="0" dirty="0">
              <a:ln>
                <a:noFill/>
              </a:ln>
              <a:solidFill>
                <a:schemeClr val="tx1"/>
              </a:solidFill>
              <a:effectLst/>
              <a:highlight>
                <a:srgbClr val="FFFF00"/>
              </a:highlight>
              <a:latin typeface="+mn-l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F90265A-C801-8B7B-80BF-FE794C1957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068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DD08-D0E5-D947-C4A0-D6F2AEDF6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A6E77-C33B-8D21-CBC6-4C0F6851E2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7B79A6-EEE4-5A37-42C7-06DD39D557FD}"/>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t>To control that flow, we have to control where electricity can move and where it can’t.</a:t>
            </a:r>
          </a:p>
          <a:p>
            <a:pPr marL="171450" indent="-171450">
              <a:buFont typeface="Arial" panose="020B0604020202020204" pitchFamily="34" charset="0"/>
              <a:buChar char="•"/>
            </a:pPr>
            <a:r>
              <a:rPr lang="en-US" dirty="0"/>
              <a:t>Whether electric charge builds up, flows smoothly, or is stopped altogether depends on the type of </a:t>
            </a:r>
            <a:r>
              <a:rPr lang="en-US" i="1" dirty="0"/>
              <a:t>material</a:t>
            </a:r>
            <a:r>
              <a:rPr lang="en-US" dirty="0"/>
              <a:t> it’s in.</a:t>
            </a:r>
          </a:p>
          <a:p>
            <a:pPr marL="171450" indent="-171450">
              <a:buFont typeface="Arial" panose="020B0604020202020204" pitchFamily="34" charset="0"/>
              <a:buChar char="•"/>
            </a:pPr>
            <a:r>
              <a:rPr lang="en-US" b="1" dirty="0"/>
              <a:t>Conductors</a:t>
            </a:r>
            <a:r>
              <a:rPr lang="en-US" dirty="0"/>
              <a:t> are materials that allow electrons to move easily.</a:t>
            </a:r>
          </a:p>
          <a:p>
            <a:pPr marL="628650" lvl="1" indent="-171450">
              <a:buFont typeface="Arial" panose="020B0604020202020204" pitchFamily="34" charset="0"/>
              <a:buChar char="•"/>
            </a:pPr>
            <a:r>
              <a:rPr lang="en-US" dirty="0"/>
              <a:t>Copper and aluminum are good conductors, which is why they’re commonly used in wires and circuits.</a:t>
            </a:r>
          </a:p>
          <a:p>
            <a:pPr marL="628650" lvl="1" indent="-171450">
              <a:buFont typeface="Arial" panose="020B0604020202020204" pitchFamily="34" charset="0"/>
              <a:buChar char="•"/>
            </a:pPr>
            <a:r>
              <a:rPr lang="en-US" dirty="0"/>
              <a:t>In transit systems, you see conductors in places like copper wiring, aluminum bus bars, and motor windings.</a:t>
            </a:r>
          </a:p>
          <a:p>
            <a:pPr marL="628650" lvl="1" indent="-171450">
              <a:buFont typeface="Arial" panose="020B0604020202020204" pitchFamily="34" charset="0"/>
              <a:buChar char="•"/>
            </a:pPr>
            <a:r>
              <a:rPr lang="en-US" dirty="0"/>
              <a:t>These are the parts of the system designed to carry current.</a:t>
            </a:r>
          </a:p>
          <a:p>
            <a:pPr marL="171450" lvl="0" indent="-171450">
              <a:buFont typeface="Arial" panose="020B0604020202020204" pitchFamily="34" charset="0"/>
              <a:buChar char="•"/>
            </a:pPr>
            <a:r>
              <a:rPr lang="en-US" b="1" dirty="0"/>
              <a:t>Insulators</a:t>
            </a:r>
            <a:r>
              <a:rPr lang="en-US" dirty="0"/>
              <a:t> serve the opposite purpose. They resist the flow of electrons and keep electricity confined to the conductor.</a:t>
            </a:r>
          </a:p>
          <a:p>
            <a:pPr marL="628650" lvl="1" indent="-171450">
              <a:buFont typeface="Arial" panose="020B0604020202020204" pitchFamily="34" charset="0"/>
              <a:buChar char="•"/>
            </a:pPr>
            <a:r>
              <a:rPr lang="en-US" dirty="0"/>
              <a:t>Materials like rubber, plastic, and glass are insulators.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Without insulators, electricity would be unpredictable and dangerous.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transit environments, that includes wire insulation, connectors and plugs, gloves and mats, and rubber grommets.</a:t>
            </a:r>
          </a:p>
          <a:p>
            <a:pPr marL="171450" lvl="0" indent="-171450">
              <a:buFont typeface="Arial" panose="020B0604020202020204" pitchFamily="34" charset="0"/>
              <a:buChar char="•"/>
            </a:pPr>
            <a:r>
              <a:rPr lang="en-US" dirty="0"/>
              <a:t>Conductors and insulators always work together. Conductors allow electricity to do useful work. Insulators keep that electricity contained and protect people and equipment.</a:t>
            </a:r>
          </a:p>
          <a:p>
            <a:pPr marL="171450" lvl="0" indent="-171450">
              <a:buFont typeface="Arial" panose="020B0604020202020204" pitchFamily="34" charset="0"/>
              <a:buChar char="•"/>
            </a:pPr>
            <a:r>
              <a:rPr lang="en-US" dirty="0"/>
              <a:t>If a conductor wasn’t insulated, electricity would be everywhere — not just where it’s supposed to be.</a:t>
            </a:r>
          </a:p>
          <a:p>
            <a:pPr marL="171450" lvl="0" indent="-171450">
              <a:buFont typeface="Arial" panose="020B0604020202020204" pitchFamily="34" charset="0"/>
              <a:buChar char="•"/>
            </a:pPr>
            <a:r>
              <a:rPr lang="en-US" dirty="0"/>
              <a:t>That’s why damaged insulation is a safety issue, not just normal wear and tear.</a:t>
            </a:r>
          </a:p>
          <a:p>
            <a:pPr marL="171450" lvl="0" indent="-171450">
              <a:buFont typeface="Arial" panose="020B0604020202020204" pitchFamily="34" charset="0"/>
              <a:buChar char="•"/>
            </a:pPr>
            <a:r>
              <a:rPr lang="en-US" dirty="0"/>
              <a:t>Mechanics rely conductors to make circuits work and insulators to keep those circuits safe.</a:t>
            </a:r>
          </a:p>
        </p:txBody>
      </p:sp>
      <p:sp>
        <p:nvSpPr>
          <p:cNvPr id="4" name="Slide Number Placeholder 3">
            <a:extLst>
              <a:ext uri="{FF2B5EF4-FFF2-40B4-BE49-F238E27FC236}">
                <a16:creationId xmlns:a16="http://schemas.microsoft.com/office/drawing/2014/main" id="{7E870CFA-11D3-27B9-9739-197137883A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622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Recall, Provide Guided Learning</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6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pitchFamily="34" charset="0"/>
                <a:ea typeface="Calibri" panose="020F0502020204030204" pitchFamily="34" charset="0"/>
                <a:cs typeface="Calibri" panose="020F0502020204030204" pitchFamily="34" charset="0"/>
              </a:rPr>
              <a:t>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ea typeface="Calibri" panose="020F0502020204030204" pitchFamily="34" charset="0"/>
                <a:cs typeface="Calibri" panose="020F0502020204030204" pitchFamily="34" charset="0"/>
              </a:rPr>
              <a:t>Call on learners to define each key term on the flip cards. </a:t>
            </a:r>
            <a:r>
              <a:rPr lang="en-US" b="1" u="sng" dirty="0">
                <a:latin typeface="Calibri" panose="020F0502020204030204" pitchFamily="34" charset="0"/>
                <a:ea typeface="Calibri" panose="020F0502020204030204" pitchFamily="34" charset="0"/>
                <a:cs typeface="Calibri" panose="020F0502020204030204" pitchFamily="34" charset="0"/>
              </a:rPr>
              <a:t>The flip card answers will be revealed in order</a:t>
            </a:r>
            <a:r>
              <a:rPr lang="en-US" b="0"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ea typeface="Calibri" panose="020F0502020204030204" pitchFamily="34" charset="0"/>
                <a:cs typeface="Calibri" panose="020F0502020204030204" pitchFamily="34" charset="0"/>
              </a:rPr>
              <a:t>Use this review as an opportunity to review key concepts and clarify any thinking errors learners may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35</a:t>
            </a:fld>
            <a:endParaRPr lang="en-US"/>
          </a:p>
        </p:txBody>
      </p:sp>
    </p:spTree>
    <p:extLst>
      <p:ext uri="{BB962C8B-B14F-4D97-AF65-F5344CB8AC3E}">
        <p14:creationId xmlns:p14="http://schemas.microsoft.com/office/powerpoint/2010/main" val="178938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 </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15 min.</a:t>
            </a:r>
          </a:p>
          <a:p>
            <a:r>
              <a:rPr lang="en-US" b="1" dirty="0"/>
              <a:t>Materials</a:t>
            </a:r>
            <a:r>
              <a:rPr lang="en-US" dirty="0"/>
              <a:t>: </a:t>
            </a:r>
          </a:p>
          <a:p>
            <a:pPr marL="171450" indent="-171450">
              <a:buFont typeface="Arial" panose="020B0604020202020204" pitchFamily="34" charset="0"/>
              <a:buChar char="•"/>
            </a:pPr>
            <a:r>
              <a:rPr lang="en-US" i="0" u="none" dirty="0"/>
              <a:t>Paper Clip Circuit_M1 – </a:t>
            </a:r>
            <a:r>
              <a:rPr lang="en-US" i="1" u="none" dirty="0"/>
              <a:t>One per learner</a:t>
            </a:r>
          </a:p>
          <a:p>
            <a:pPr marL="171450" indent="-171450">
              <a:buFont typeface="Arial" panose="020B0604020202020204" pitchFamily="34" charset="0"/>
              <a:buChar char="•"/>
            </a:pPr>
            <a:r>
              <a:rPr lang="en-US" i="1" u="none" dirty="0"/>
              <a:t>One per group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D-cell battery and holder</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Lightbulb (1-5 Volts) and socket</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3 Jumper Wires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3x2 inches of cardboard</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 Paper Clip</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 Rubber band</a:t>
            </a:r>
            <a:endParaRPr lang="en-US" sz="1100" kern="1200" dirty="0">
              <a:solidFill>
                <a:schemeClr val="tx1"/>
              </a:solidFill>
              <a:effectLst/>
              <a:latin typeface="+mn-lt"/>
              <a:ea typeface="+mn-ea"/>
              <a:cs typeface="+mn-cs"/>
            </a:endParaRPr>
          </a:p>
          <a:p>
            <a:r>
              <a:rPr lang="en-US" b="1" dirty="0"/>
              <a:t>Do:</a:t>
            </a:r>
          </a:p>
          <a:p>
            <a:pPr marL="171450" indent="-171450">
              <a:buFont typeface="Arial" panose="020B0604020202020204" pitchFamily="34" charset="0"/>
              <a:buChar char="•"/>
            </a:pPr>
            <a:r>
              <a:rPr lang="en-US" dirty="0"/>
              <a:t>2 min. - Separate learners into small groups and review the directions.</a:t>
            </a:r>
          </a:p>
          <a:p>
            <a:pPr marL="171450" indent="-171450">
              <a:buFont typeface="Arial" panose="020B0604020202020204" pitchFamily="34" charset="0"/>
              <a:buChar char="•"/>
            </a:pPr>
            <a:r>
              <a:rPr lang="en-US" dirty="0"/>
              <a:t>8 min. - Give learners time to complete the activity.</a:t>
            </a:r>
          </a:p>
          <a:p>
            <a:pPr marL="171450" indent="-171450">
              <a:buFont typeface="Arial" panose="020B0604020202020204" pitchFamily="34" charset="0"/>
              <a:buChar char="•"/>
            </a:pPr>
            <a:r>
              <a:rPr lang="en-US" dirty="0"/>
              <a:t>5 min. - Review the follow up questions as a group.</a:t>
            </a:r>
          </a:p>
          <a:p>
            <a:pPr marL="0" indent="0">
              <a:buFont typeface="Arial" panose="020B0604020202020204" pitchFamily="34" charset="0"/>
              <a:buNone/>
            </a:pPr>
            <a:r>
              <a:rPr lang="en-US" b="1" dirty="0"/>
              <a:t>Talking Points: </a:t>
            </a:r>
          </a:p>
          <a:p>
            <a:pPr marL="171450" indent="-171450">
              <a:buFont typeface="Arial" panose="020B0604020202020204" pitchFamily="34" charset="0"/>
              <a:buChar char="•"/>
            </a:pPr>
            <a:r>
              <a:rPr lang="en-US" dirty="0"/>
              <a:t>In this activity, we’ll experiment with conductors and insulators to observe their impact on the flow of electricity. Follow the directions below and observe what happens. Then answer the following questions. </a:t>
            </a:r>
          </a:p>
          <a:p>
            <a:pPr marL="628650" lvl="1" indent="-171450">
              <a:buFont typeface="Arial" panose="020B0604020202020204" pitchFamily="34" charset="0"/>
              <a:buChar char="•"/>
            </a:pPr>
            <a:r>
              <a:rPr lang="en-US" dirty="0"/>
              <a:t>First, use the battery, light bulb, wires and paperclip to create a simple circuit. Use the image above as a guide. </a:t>
            </a:r>
          </a:p>
          <a:p>
            <a:pPr marL="628650" lvl="1" indent="-171450">
              <a:buFont typeface="Arial" panose="020B0604020202020204" pitchFamily="34" charset="0"/>
              <a:buChar char="•"/>
            </a:pPr>
            <a:r>
              <a:rPr lang="en-US" dirty="0"/>
              <a:t>Next, replace the paperclip with a rubber band. </a:t>
            </a:r>
          </a:p>
          <a:p>
            <a:r>
              <a:rPr lang="en-US" i="1" dirty="0"/>
              <a:t>After leaners have completed the activity…</a:t>
            </a:r>
          </a:p>
          <a:p>
            <a:pPr marL="171450" indent="-171450">
              <a:buFont typeface="Arial" panose="020B0604020202020204" pitchFamily="34" charset="0"/>
              <a:buChar char="•"/>
            </a:pPr>
            <a:r>
              <a:rPr lang="en-US" dirty="0"/>
              <a:t>Follow up questions:</a:t>
            </a:r>
          </a:p>
          <a:p>
            <a:pPr marL="628650" lvl="1" indent="-171450">
              <a:buFont typeface="Arial" panose="020B0604020202020204" pitchFamily="34" charset="0"/>
              <a:buChar char="•"/>
            </a:pPr>
            <a:r>
              <a:rPr lang="en-US" dirty="0"/>
              <a:t>Why did adding the paperclip make the light bulb turn on? </a:t>
            </a:r>
          </a:p>
          <a:p>
            <a:pPr marL="628650" lvl="1" indent="-171450">
              <a:buFont typeface="Arial" panose="020B0604020202020204" pitchFamily="34" charset="0"/>
              <a:buChar char="•"/>
            </a:pPr>
            <a:r>
              <a:rPr lang="en-US" dirty="0"/>
              <a:t>Why did adding the rubber band not work? </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dirty="0"/>
              <a:t>Answer Key:</a:t>
            </a:r>
          </a:p>
          <a:p>
            <a:pPr marL="171450" lvl="0" indent="-171450">
              <a:buFont typeface="Arial" panose="020B0604020202020204" pitchFamily="34" charset="0"/>
              <a:buChar char="•"/>
            </a:pPr>
            <a:r>
              <a:rPr lang="en-US" dirty="0"/>
              <a:t>Electricity moves continuously through conductors, like the paperclip.  Therefore, the path forms a complete circuit which lights up the bulb. </a:t>
            </a:r>
          </a:p>
          <a:p>
            <a:pPr marL="171450" lvl="0" indent="-171450">
              <a:buFont typeface="Arial" panose="020B0604020202020204" pitchFamily="34" charset="0"/>
              <a:buChar char="•"/>
            </a:pPr>
            <a:r>
              <a:rPr lang="en-US" dirty="0"/>
              <a:t>Insulators, like the rubber band, keep the flow of electricity contained from escaping. That’s why the light does not function with the rubber band.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36</a:t>
            </a:fld>
            <a:endParaRPr lang="en-US"/>
          </a:p>
        </p:txBody>
      </p:sp>
    </p:spTree>
    <p:extLst>
      <p:ext uri="{BB962C8B-B14F-4D97-AF65-F5344CB8AC3E}">
        <p14:creationId xmlns:p14="http://schemas.microsoft.com/office/powerpoint/2010/main" val="1914239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8C624-F275-8F2A-C9D5-733D0917A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2894C-7BC2-B382-EA1D-36C42A16B5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ECBFFE-2348-70A6-0878-064BC0BF4316}"/>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10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ea typeface="Calibri" panose="020F0502020204030204" pitchFamily="34" charset="0"/>
                <a:cs typeface="Calibri" panose="020F0502020204030204" pitchFamily="34" charset="0"/>
              </a:rPr>
              <a:t>Separate participants into several (at least two) small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ea typeface="Calibri" panose="020F0502020204030204" pitchFamily="34" charset="0"/>
                <a:cs typeface="Calibri" panose="020F0502020204030204" pitchFamily="34" charset="0"/>
              </a:rPr>
              <a:t>Give them 5 minutes to review questions and discuss responses. </a:t>
            </a:r>
            <a:r>
              <a:rPr lang="en-US" b="0" dirty="0"/>
              <a:t>Check in with participants and facilitate small group discussion.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Bring the group back together and facilitate a brief discussion. </a:t>
            </a:r>
          </a:p>
          <a:p>
            <a:endParaRPr lang="en-US" b="1" dirty="0"/>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Let’s build on our paper clip circuit activity by applying the concepts to vehicle systems.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Take a few minutes to discuss the following questions in small groups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We will debrief as a whole group in a few minutes. I will expect to hear from each group, so be ready to respond. </a:t>
            </a:r>
          </a:p>
          <a:p>
            <a:pPr marL="628650" lvl="1" indent="-171450" eaLnBrk="0" fontAlgn="base" hangingPunct="0">
              <a:lnSpc>
                <a:spcPct val="100000"/>
              </a:lnSpc>
              <a:spcBef>
                <a:spcPct val="0"/>
              </a:spcBef>
              <a:spcAft>
                <a:spcPct val="0"/>
              </a:spcAft>
              <a:buClrTx/>
              <a:buFont typeface="Arial" panose="020B0604020202020204" pitchFamily="34" charset="0"/>
              <a:buChar char="•"/>
            </a:pPr>
            <a:r>
              <a:rPr lang="en-US" sz="1200" b="0" dirty="0">
                <a:solidFill>
                  <a:schemeClr val="tx1"/>
                </a:solidFill>
              </a:rPr>
              <a:t>What kinds of vehicle systems rely on electrical current to function? </a:t>
            </a:r>
          </a:p>
          <a:p>
            <a:pPr marL="628650" lvl="1" indent="-171450" eaLnBrk="0" fontAlgn="base" hangingPunct="0">
              <a:lnSpc>
                <a:spcPct val="100000"/>
              </a:lnSpc>
              <a:spcBef>
                <a:spcPct val="0"/>
              </a:spcBef>
              <a:spcAft>
                <a:spcPct val="0"/>
              </a:spcAft>
              <a:buClrTx/>
              <a:buFont typeface="Arial" panose="020B0604020202020204" pitchFamily="34" charset="0"/>
              <a:buChar char="•"/>
            </a:pPr>
            <a:r>
              <a:rPr lang="en-US" sz="1200" b="0" dirty="0">
                <a:solidFill>
                  <a:schemeClr val="tx1"/>
                </a:solidFill>
              </a:rPr>
              <a:t>What might happen if current flow is interrupted in one of those systems?</a:t>
            </a:r>
          </a:p>
          <a:p>
            <a:pPr marL="628650" lvl="1" indent="-171450" eaLnBrk="0" fontAlgn="base" hangingPunct="0">
              <a:lnSpc>
                <a:spcPct val="100000"/>
              </a:lnSpc>
              <a:spcBef>
                <a:spcPct val="0"/>
              </a:spcBef>
              <a:spcAft>
                <a:spcPct val="0"/>
              </a:spcAft>
              <a:buClrTx/>
              <a:buFont typeface="Arial" panose="020B0604020202020204" pitchFamily="34" charset="0"/>
              <a:buChar char="•"/>
            </a:pPr>
            <a:r>
              <a:rPr lang="en-US" sz="1200" b="0" dirty="0">
                <a:solidFill>
                  <a:schemeClr val="tx1"/>
                </a:solidFill>
              </a:rPr>
              <a:t>Where do you see conductors and insulators on vehicles?</a:t>
            </a:r>
            <a:endParaRPr lang="en-US" altLang="en-US" sz="1200" b="0" dirty="0">
              <a:solidFill>
                <a:schemeClr val="tx1"/>
              </a:solidFill>
            </a:endParaRPr>
          </a:p>
          <a:p>
            <a:pPr marL="628650" lvl="1" indent="-171450" eaLnBrk="0" fontAlgn="base" hangingPunct="0">
              <a:lnSpc>
                <a:spcPct val="100000"/>
              </a:lnSpc>
              <a:spcBef>
                <a:spcPct val="0"/>
              </a:spcBef>
              <a:spcAft>
                <a:spcPct val="0"/>
              </a:spcAft>
              <a:buClrTx/>
              <a:buFont typeface="Arial" panose="020B0604020202020204" pitchFamily="34" charset="0"/>
              <a:buChar char="•"/>
            </a:pPr>
            <a:r>
              <a:rPr lang="en-US" sz="1200" b="0" dirty="0">
                <a:solidFill>
                  <a:schemeClr val="tx1"/>
                </a:solidFill>
              </a:rPr>
              <a:t>How do insulators </a:t>
            </a:r>
            <a:r>
              <a:rPr lang="en-US" sz="1200" b="0" u="none" strike="noStrike" dirty="0">
                <a:solidFill>
                  <a:schemeClr val="tx1"/>
                </a:solidFill>
              </a:rPr>
              <a:t>keep us safe when working </a:t>
            </a:r>
            <a:r>
              <a:rPr lang="en-US" sz="1200" b="0" dirty="0">
                <a:solidFill>
                  <a:schemeClr val="tx1"/>
                </a:solidFill>
              </a:rPr>
              <a:t>with electrical components?</a:t>
            </a:r>
          </a:p>
        </p:txBody>
      </p:sp>
      <p:sp>
        <p:nvSpPr>
          <p:cNvPr id="4" name="Slide Number Placeholder 3">
            <a:extLst>
              <a:ext uri="{FF2B5EF4-FFF2-40B4-BE49-F238E27FC236}">
                <a16:creationId xmlns:a16="http://schemas.microsoft.com/office/drawing/2014/main" id="{414758FF-5A7A-12E2-8217-09B9441CAD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463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r>
              <a:rPr lang="en-US" b="1" dirty="0"/>
              <a:t>Learning Objective</a:t>
            </a:r>
            <a:r>
              <a:rPr lang="en-US" dirty="0"/>
              <a:t>: Explain the difference between static electricity and current electricity.</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r>
              <a:rPr lang="en-US" sz="1200" b="1" dirty="0"/>
              <a:t>Answer Key</a:t>
            </a:r>
            <a:r>
              <a:rPr lang="en-US" sz="1200" dirty="0"/>
              <a:t>:</a:t>
            </a:r>
          </a:p>
          <a:p>
            <a:pPr marL="171450" lvl="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C</a:t>
            </a:r>
            <a:endParaRPr lang="en-US" sz="1200" b="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1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38</a:t>
            </a:fld>
            <a:endParaRPr lang="en-US"/>
          </a:p>
        </p:txBody>
      </p:sp>
    </p:spTree>
    <p:extLst>
      <p:ext uri="{BB962C8B-B14F-4D97-AF65-F5344CB8AC3E}">
        <p14:creationId xmlns:p14="http://schemas.microsoft.com/office/powerpoint/2010/main" val="4119699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1D3A4-09F5-CB4E-3A10-E5F1D0402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B9DE2-F520-82EC-14E6-08A51E3177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0D94FC-2979-3A64-C83E-297EFDFD41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Explain what electricity is and how it is used in everyday work.</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B</a:t>
            </a:r>
          </a:p>
        </p:txBody>
      </p:sp>
      <p:sp>
        <p:nvSpPr>
          <p:cNvPr id="4" name="Slide Number Placeholder 3">
            <a:extLst>
              <a:ext uri="{FF2B5EF4-FFF2-40B4-BE49-F238E27FC236}">
                <a16:creationId xmlns:a16="http://schemas.microsoft.com/office/drawing/2014/main" id="{EDE14390-C5C7-6DBF-C924-92383139E5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9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Review the module objectives.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906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F341-B4F4-17CA-9FA6-4B7739B6C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D69E3-C14C-9701-14C7-EA21C5AF2C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BF0EE9-2F81-A375-F570-78FEDFE1E188}"/>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Learning Objective: </a:t>
            </a:r>
            <a:r>
              <a:rPr lang="en-US" sz="1200" b="0" dirty="0">
                <a:latin typeface="Calibri" panose="020F0502020204030204" pitchFamily="34" charset="0"/>
                <a:ea typeface="Calibri" panose="020F0502020204030204" pitchFamily="34" charset="0"/>
                <a:cs typeface="Calibri" panose="020F0502020204030204" pitchFamily="34" charset="0"/>
              </a:rPr>
              <a:t>Recognize the difference between Direct Current (DC) and Alternating Current (AC).</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5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Answer Key</a:t>
            </a:r>
            <a:r>
              <a:rPr lang="en-US" sz="1200"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Answers will vary but consider highlighting that DC and AC serve different roles and vehicles rely heavily on DC systems.</a:t>
            </a:r>
          </a:p>
        </p:txBody>
      </p:sp>
      <p:sp>
        <p:nvSpPr>
          <p:cNvPr id="4" name="Slide Number Placeholder 3">
            <a:extLst>
              <a:ext uri="{FF2B5EF4-FFF2-40B4-BE49-F238E27FC236}">
                <a16:creationId xmlns:a16="http://schemas.microsoft.com/office/drawing/2014/main" id="{F227CF90-4260-CC68-6D7C-4A11FF1C65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533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C76A-3A9E-9E53-2632-5B3D8B74D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8D87C-3A98-0BC6-6E08-45C9E179FF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BFE785-608D-CBCF-54DE-EB34DB5473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Explain what electricity is and how it is used in everyday work.</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B</a:t>
            </a:r>
          </a:p>
        </p:txBody>
      </p:sp>
      <p:sp>
        <p:nvSpPr>
          <p:cNvPr id="4" name="Slide Number Placeholder 3">
            <a:extLst>
              <a:ext uri="{FF2B5EF4-FFF2-40B4-BE49-F238E27FC236}">
                <a16:creationId xmlns:a16="http://schemas.microsoft.com/office/drawing/2014/main" id="{14CAB879-5DA6-7BD8-441F-4BDCECF6DE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997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0C3BD-3B7E-40A1-6EBC-A3B51E631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01019-A6DE-3C80-2366-F8A35F74481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47A748-4519-166C-E45B-0B9772BBBA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Identify conductors and insulators and explain why both are needed for safety.</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C</a:t>
            </a:r>
          </a:p>
        </p:txBody>
      </p:sp>
      <p:sp>
        <p:nvSpPr>
          <p:cNvPr id="4" name="Slide Number Placeholder 3">
            <a:extLst>
              <a:ext uri="{FF2B5EF4-FFF2-40B4-BE49-F238E27FC236}">
                <a16:creationId xmlns:a16="http://schemas.microsoft.com/office/drawing/2014/main" id="{13BD7150-EA23-B1C1-B86A-01AA3BA9FE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930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CDD7-7334-DC6D-9529-B8D60B8DA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C11C1-2FD8-E8DC-A942-396254B846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63985-6A03-CF38-6E0E-23DA51A2C9B7}"/>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Enhance Retention and Transfer, Recall</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key takeaways from this section of the module.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Clearly explain how to connects to the next section of the module. </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Let’s wrap up this section with a few quick takeaways. These are the terms that will show up in our electrical discussions.</a:t>
            </a:r>
          </a:p>
          <a:p>
            <a:pPr marL="17145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Electricity</a:t>
            </a:r>
            <a:r>
              <a:rPr lang="en-US" dirty="0">
                <a:latin typeface="Calibri" panose="020F0502020204030204" pitchFamily="34" charset="0"/>
                <a:ea typeface="Calibri" panose="020F0502020204030204" pitchFamily="34" charset="0"/>
                <a:cs typeface="Calibri" panose="020F0502020204030204" pitchFamily="34" charset="0"/>
              </a:rPr>
              <a:t> is a form of energy created by the </a:t>
            </a:r>
            <a:r>
              <a:rPr lang="en-US" b="1" dirty="0">
                <a:latin typeface="Calibri" panose="020F0502020204030204" pitchFamily="34" charset="0"/>
                <a:ea typeface="Calibri" panose="020F0502020204030204" pitchFamily="34" charset="0"/>
                <a:cs typeface="Calibri" panose="020F0502020204030204" pitchFamily="34" charset="0"/>
              </a:rPr>
              <a:t>movement of electrons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Static electricity</a:t>
            </a:r>
            <a:r>
              <a:rPr lang="en-US" dirty="0">
                <a:latin typeface="Calibri" panose="020F0502020204030204" pitchFamily="34" charset="0"/>
                <a:ea typeface="Calibri" panose="020F0502020204030204" pitchFamily="34" charset="0"/>
                <a:cs typeface="Calibri" panose="020F0502020204030204" pitchFamily="34" charset="0"/>
              </a:rPr>
              <a:t> involves </a:t>
            </a:r>
            <a:r>
              <a:rPr lang="en-US" b="1" dirty="0">
                <a:latin typeface="Calibri" panose="020F0502020204030204" pitchFamily="34" charset="0"/>
                <a:ea typeface="Calibri" panose="020F0502020204030204" pitchFamily="34" charset="0"/>
                <a:cs typeface="Calibri" panose="020F0502020204030204" pitchFamily="34" charset="0"/>
              </a:rPr>
              <a:t>stationary charges</a:t>
            </a:r>
            <a:r>
              <a:rPr lang="en-US" dirty="0">
                <a:latin typeface="Calibri" panose="020F0502020204030204" pitchFamily="34" charset="0"/>
                <a:ea typeface="Calibri" panose="020F0502020204030204" pitchFamily="34" charset="0"/>
                <a:cs typeface="Calibri" panose="020F0502020204030204" pitchFamily="34" charset="0"/>
              </a:rPr>
              <a:t>, while </a:t>
            </a:r>
            <a:r>
              <a:rPr lang="en-US" b="1" dirty="0">
                <a:latin typeface="Calibri" panose="020F0502020204030204" pitchFamily="34" charset="0"/>
                <a:ea typeface="Calibri" panose="020F0502020204030204" pitchFamily="34" charset="0"/>
                <a:cs typeface="Calibri" panose="020F0502020204030204" pitchFamily="34" charset="0"/>
              </a:rPr>
              <a:t>current electricity</a:t>
            </a:r>
            <a:r>
              <a:rPr lang="en-US" dirty="0">
                <a:latin typeface="Calibri" panose="020F0502020204030204" pitchFamily="34" charset="0"/>
                <a:ea typeface="Calibri" panose="020F0502020204030204" pitchFamily="34" charset="0"/>
                <a:cs typeface="Calibri" panose="020F0502020204030204" pitchFamily="34" charset="0"/>
              </a:rPr>
              <a:t> involves </a:t>
            </a:r>
            <a:r>
              <a:rPr lang="en-US" b="1" dirty="0">
                <a:latin typeface="Calibri" panose="020F0502020204030204" pitchFamily="34" charset="0"/>
                <a:ea typeface="Calibri" panose="020F0502020204030204" pitchFamily="34" charset="0"/>
                <a:cs typeface="Calibri" panose="020F0502020204030204" pitchFamily="34" charset="0"/>
              </a:rPr>
              <a:t>flowing charges</a:t>
            </a:r>
            <a:r>
              <a:rPr lang="en-US" dirty="0">
                <a:latin typeface="Calibri" panose="020F0502020204030204" pitchFamily="34" charset="0"/>
                <a:ea typeface="Calibri" panose="020F0502020204030204" pitchFamily="34" charset="0"/>
                <a:cs typeface="Calibri" panose="020F0502020204030204" pitchFamily="34" charset="0"/>
              </a:rPr>
              <a:t> through a circuit.</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There are two types of current:</a:t>
            </a:r>
          </a:p>
          <a:p>
            <a:pPr marL="628650" lvl="1"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AC (Alternating Current)</a:t>
            </a:r>
            <a:r>
              <a:rPr lang="en-US" dirty="0">
                <a:latin typeface="Calibri" panose="020F0502020204030204" pitchFamily="34" charset="0"/>
                <a:ea typeface="Calibri" panose="020F0502020204030204" pitchFamily="34" charset="0"/>
                <a:cs typeface="Calibri" panose="020F0502020204030204" pitchFamily="34" charset="0"/>
              </a:rPr>
              <a:t> – changes direction.</a:t>
            </a:r>
          </a:p>
          <a:p>
            <a:pPr marL="628650" lvl="1"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DC (Direct Current)</a:t>
            </a:r>
            <a:r>
              <a:rPr lang="en-US" dirty="0">
                <a:latin typeface="Calibri" panose="020F0502020204030204" pitchFamily="34" charset="0"/>
                <a:ea typeface="Calibri" panose="020F0502020204030204" pitchFamily="34" charset="0"/>
                <a:cs typeface="Calibri" panose="020F0502020204030204" pitchFamily="34" charset="0"/>
              </a:rPr>
              <a:t> – flows in one direction.</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To move electricity safely, we use </a:t>
            </a:r>
            <a:r>
              <a:rPr lang="en-US" b="1" dirty="0">
                <a:latin typeface="Calibri" panose="020F0502020204030204" pitchFamily="34" charset="0"/>
                <a:ea typeface="Calibri" panose="020F0502020204030204" pitchFamily="34" charset="0"/>
                <a:cs typeface="Calibri" panose="020F0502020204030204" pitchFamily="34" charset="0"/>
              </a:rPr>
              <a:t>conductors</a:t>
            </a:r>
            <a:r>
              <a:rPr lang="en-US" dirty="0">
                <a:latin typeface="Calibri" panose="020F0502020204030204" pitchFamily="34" charset="0"/>
                <a:ea typeface="Calibri" panose="020F0502020204030204" pitchFamily="34" charset="0"/>
                <a:cs typeface="Calibri" panose="020F0502020204030204" pitchFamily="34" charset="0"/>
              </a:rPr>
              <a:t> to carry current and </a:t>
            </a:r>
            <a:r>
              <a:rPr lang="en-US" b="1" dirty="0">
                <a:latin typeface="Calibri" panose="020F0502020204030204" pitchFamily="34" charset="0"/>
                <a:ea typeface="Calibri" panose="020F0502020204030204" pitchFamily="34" charset="0"/>
                <a:cs typeface="Calibri" panose="020F0502020204030204" pitchFamily="34" charset="0"/>
              </a:rPr>
              <a:t>circuits</a:t>
            </a:r>
            <a:r>
              <a:rPr lang="en-US" dirty="0">
                <a:latin typeface="Calibri" panose="020F0502020204030204" pitchFamily="34" charset="0"/>
                <a:ea typeface="Calibri" panose="020F0502020204030204" pitchFamily="34" charset="0"/>
                <a:cs typeface="Calibri" panose="020F0502020204030204" pitchFamily="34" charset="0"/>
              </a:rPr>
              <a:t> to control where it flows.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These core ideas form the foundation for everything else you’ll learn in electrical systems.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Next, we’ll explore what’s happening </a:t>
            </a:r>
            <a:r>
              <a:rPr lang="en-US" i="1" dirty="0">
                <a:latin typeface="Calibri" panose="020F0502020204030204" pitchFamily="34" charset="0"/>
                <a:ea typeface="Calibri" panose="020F0502020204030204" pitchFamily="34" charset="0"/>
                <a:cs typeface="Calibri" panose="020F0502020204030204" pitchFamily="34" charset="0"/>
              </a:rPr>
              <a:t>inside</a:t>
            </a:r>
            <a:r>
              <a:rPr lang="en-US" dirty="0">
                <a:latin typeface="Calibri" panose="020F0502020204030204" pitchFamily="34" charset="0"/>
                <a:ea typeface="Calibri" panose="020F0502020204030204" pitchFamily="34" charset="0"/>
                <a:cs typeface="Calibri" panose="020F0502020204030204" pitchFamily="34" charset="0"/>
              </a:rPr>
              <a:t> the wire and how atoms and charges create current flow.</a:t>
            </a:r>
          </a:p>
          <a:p>
            <a:pPr marL="171450" indent="-1714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710CBD7-1E07-EAEF-817F-C095079992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2485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56E33-756B-AD09-E4E3-7E0C7627E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7A509-BBA3-D066-6D64-B37EAFE534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1D93DC-1DEB-AE5C-B4DD-A1E9F627B543}"/>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Introduce the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We’ve talked about electricity as energy. Now let’s look closer - what’s actually moving inside those wires?</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A4B2641-E093-3EE8-62A8-F89E2B3F1B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94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5FC85-F935-A731-3F4A-E96CD649D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D2A84-336B-FD0E-D2DA-A7F5421A96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0FF2ED7-3286-6155-23AE-1EDEB1DF560E}"/>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Recall,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content on the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Ask the question in the second box and call on learners to respond.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needed, revisit the pre-built circuit to demonstrate the concept again. </a:t>
            </a:r>
            <a:endParaRPr lang="en-US" sz="1200" b="1" dirty="0">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a:extLst>
              <a:ext uri="{FF2B5EF4-FFF2-40B4-BE49-F238E27FC236}">
                <a16:creationId xmlns:a16="http://schemas.microsoft.com/office/drawing/2014/main" id="{1A89B1A6-72DF-D616-53DD-E4E87C3CC00E}"/>
              </a:ext>
            </a:extLst>
          </p:cNvPr>
          <p:cNvSpPr>
            <a:spLocks noGrp="1"/>
          </p:cNvSpPr>
          <p:nvPr>
            <p:ph type="sldNum" sz="quarter" idx="5"/>
          </p:nvPr>
        </p:nvSpPr>
        <p:spPr/>
        <p:txBody>
          <a:bodyPr/>
          <a:lstStyle/>
          <a:p>
            <a:fld id="{C68FB58B-AACD-44F1-9CE2-B850C946C86F}" type="slidenum">
              <a:rPr lang="en-US" smtClean="0"/>
              <a:t>45</a:t>
            </a:fld>
            <a:endParaRPr lang="en-US"/>
          </a:p>
        </p:txBody>
      </p:sp>
    </p:spTree>
    <p:extLst>
      <p:ext uri="{BB962C8B-B14F-4D97-AF65-F5344CB8AC3E}">
        <p14:creationId xmlns:p14="http://schemas.microsoft.com/office/powerpoint/2010/main" val="2911183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Recall,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Time</a:t>
            </a:r>
            <a:r>
              <a:rPr lang="en-US" sz="1200" b="0" dirty="0">
                <a:effectLst/>
                <a:latin typeface="+mn-lt"/>
                <a:ea typeface="Calibri" panose="020F0502020204030204" pitchFamily="34" charset="0"/>
                <a:cs typeface="Times New Roman" panose="02020603050405020304" pitchFamily="18" charset="0"/>
              </a:rPr>
              <a:t>: 10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dirty="0">
                <a:solidFill>
                  <a:schemeClr val="tx1"/>
                </a:solidFill>
                <a:latin typeface="+mn-lt"/>
                <a:ea typeface="Calibri" panose="020F0502020204030204" pitchFamily="34" charset="0"/>
                <a:cs typeface="Calibri" panose="020F0502020204030204" pitchFamily="34" charset="0"/>
              </a:rPr>
              <a:t>Watch a brief video to review how a circuit functions and the flow of electors.  </a:t>
            </a:r>
          </a:p>
          <a:p>
            <a:pPr marL="171450" marR="0" lvl="0" indent="-171450">
              <a:spcBef>
                <a:spcPts val="0"/>
              </a:spcBef>
              <a:spcAft>
                <a:spcPts val="0"/>
              </a:spcAft>
              <a:buFont typeface="Arial" panose="020B0604020202020204" pitchFamily="34" charset="0"/>
              <a:buChar char="•"/>
            </a:pPr>
            <a:r>
              <a:rPr lang="en-US" sz="1200" b="0" dirty="0">
                <a:solidFill>
                  <a:schemeClr val="tx1"/>
                </a:solidFill>
                <a:effectLst/>
                <a:latin typeface="+mn-lt"/>
                <a:ea typeface="Calibri" panose="020F0502020204030204" pitchFamily="34" charset="0"/>
                <a:cs typeface="Calibri" panose="020F0502020204030204" pitchFamily="34" charset="0"/>
              </a:rPr>
              <a:t>Use the questions on the slide to facilitate a discussion.  </a:t>
            </a:r>
          </a:p>
          <a:p>
            <a:pPr marL="171450" marR="0" lvl="0"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ea typeface="Calibri" panose="020F0502020204030204" pitchFamily="34" charset="0"/>
                <a:cs typeface="Calibri" panose="020F0502020204030204" pitchFamily="34" charset="0"/>
              </a:rPr>
              <a:t>What is a complete circuit?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ea typeface="Calibri" panose="020F0502020204030204" pitchFamily="34" charset="0"/>
                <a:cs typeface="Calibri" panose="020F0502020204030204" pitchFamily="34" charset="0"/>
              </a:rPr>
              <a:t>Why wouldn’t the light bulb light up if electricity flow is not complete?</a:t>
            </a:r>
            <a:endParaRPr lang="en-US" dirty="0">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mn-lt"/>
                <a:ea typeface="Calibri" panose="020F0502020204030204" pitchFamily="34" charset="0"/>
                <a:cs typeface="Calibri" panose="020F0502020204030204" pitchFamily="34" charset="0"/>
              </a:rPr>
              <a:t>How does electricity flow in a circuit?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mn-lt"/>
                <a:ea typeface="Calibri" panose="020F0502020204030204" pitchFamily="34" charset="0"/>
                <a:cs typeface="Calibri" panose="020F0502020204030204" pitchFamily="34" charset="0"/>
              </a:rPr>
              <a:t>What is a short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tx1"/>
              </a:solidFill>
              <a:latin typeface="+mn-lt"/>
              <a:ea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mn-lt"/>
                <a:ea typeface="Calibri" panose="020F0502020204030204" pitchFamily="34" charset="0"/>
                <a:cs typeface="Calibri" panose="020F0502020204030204" pitchFamily="34" charset="0"/>
              </a:rPr>
              <a:t>Video Link: </a:t>
            </a:r>
            <a:r>
              <a:rPr lang="en-US" dirty="0">
                <a:latin typeface="+mn-lt"/>
                <a:ea typeface="Calibri" panose="020F0502020204030204" pitchFamily="34" charset="0"/>
                <a:cs typeface="Calibri" panose="020F0502020204030204" pitchFamily="34" charset="0"/>
              </a:rPr>
              <a:t>https://www.youtube.com/watch?v=VnnpLaKsqGU (3 min)</a:t>
            </a:r>
          </a:p>
          <a:p>
            <a:pPr marL="0" indent="0">
              <a:buFont typeface="Arial" panose="020B0604020202020204" pitchFamily="34" charset="0"/>
              <a:buNone/>
            </a:pPr>
            <a:r>
              <a:rPr lang="en-US" i="1" dirty="0">
                <a:latin typeface="+mn-lt"/>
                <a:ea typeface="Calibri" panose="020F0502020204030204" pitchFamily="34" charset="0"/>
                <a:cs typeface="Calibri" panose="020F0502020204030204" pitchFamily="34" charset="0"/>
              </a:rPr>
              <a:t>Video Source: </a:t>
            </a:r>
            <a:r>
              <a:rPr lang="en-US" dirty="0">
                <a:latin typeface="+mn-lt"/>
              </a:rPr>
              <a:t>Region 10 Education Service Center. (2012, February 13). </a:t>
            </a:r>
            <a:r>
              <a:rPr lang="en-US" i="1" dirty="0">
                <a:latin typeface="+mn-lt"/>
              </a:rPr>
              <a:t>Explaining an electrical circuit</a:t>
            </a:r>
            <a:r>
              <a:rPr lang="en-US" dirty="0">
                <a:latin typeface="+mn-lt"/>
              </a:rPr>
              <a:t> [Video]. YouTube. </a:t>
            </a:r>
            <a:r>
              <a:rPr lang="en-US" dirty="0">
                <a:latin typeface="+mn-lt"/>
                <a:hlinkClick r:id="rId3"/>
              </a:rPr>
              <a:t>https://www.youtube.com/watch?v=VnnpLaKsqGU</a:t>
            </a:r>
            <a:endParaRPr lang="en-US" i="1" dirty="0">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057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1C447-5D5F-A6E0-066E-BA6004C6A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0CD5E-F70A-43B1-1CB7-EE641DE068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2AC4BC-6ED9-24D1-B3AB-34677C2AEB04}"/>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t>To understand electricity, we have to start very small because electricity begins at the atomic level.</a:t>
            </a:r>
          </a:p>
          <a:p>
            <a:pPr marL="171450" indent="-171450">
              <a:buFont typeface="Arial" panose="020B0604020202020204" pitchFamily="34" charset="0"/>
              <a:buChar char="•"/>
            </a:pPr>
            <a:r>
              <a:rPr lang="en-US" dirty="0"/>
              <a:t>Everything around us is made of atoms. Inside atoms are tiny particles called electrons.</a:t>
            </a:r>
          </a:p>
          <a:p>
            <a:pPr marL="171450" indent="-171450">
              <a:buFont typeface="Arial" panose="020B0604020202020204" pitchFamily="34" charset="0"/>
              <a:buChar char="•"/>
            </a:pPr>
            <a:r>
              <a:rPr lang="en-US" dirty="0"/>
              <a:t>In some materials, like copper, electrons can move easily. Those materials are especially useful in electrical systems and in transit.</a:t>
            </a:r>
          </a:p>
          <a:p>
            <a:pPr marL="171450" indent="-171450">
              <a:buFont typeface="Arial" panose="020B0604020202020204" pitchFamily="34" charset="0"/>
              <a:buChar char="•"/>
            </a:pPr>
            <a:r>
              <a:rPr lang="en-US" dirty="0"/>
              <a:t>When electrons move from atom to atom, electric current flows.</a:t>
            </a:r>
          </a:p>
          <a:p>
            <a:pPr marL="171450" indent="-171450">
              <a:buFont typeface="Arial" panose="020B0604020202020204" pitchFamily="34" charset="0"/>
              <a:buChar char="•"/>
            </a:pPr>
            <a:r>
              <a:rPr lang="en-US" dirty="0"/>
              <a:t>That movement is what allows electricity to do useful work.</a:t>
            </a:r>
          </a:p>
          <a:p>
            <a:pPr marL="171450" indent="-171450">
              <a:buFont typeface="Arial" panose="020B0604020202020204" pitchFamily="34" charset="0"/>
              <a:buChar char="•"/>
            </a:pPr>
            <a:r>
              <a:rPr lang="en-US" dirty="0"/>
              <a:t>Electricity doesn’t just appear — it starts with electrons moving at the atomic level.</a:t>
            </a:r>
          </a:p>
        </p:txBody>
      </p:sp>
      <p:sp>
        <p:nvSpPr>
          <p:cNvPr id="4" name="Slide Number Placeholder 3">
            <a:extLst>
              <a:ext uri="{FF2B5EF4-FFF2-40B4-BE49-F238E27FC236}">
                <a16:creationId xmlns:a16="http://schemas.microsoft.com/office/drawing/2014/main" id="{640FB070-0651-839B-3E9B-B24B5CD81D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16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ADDB-E743-2245-06D4-F426398D9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B2ABA-C98B-9D3A-7BB8-D51DB42363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A61EE2-909C-E7FA-FAFA-C0826FFB75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r>
              <a:rPr lang="en-US" sz="1200" b="1" dirty="0">
                <a:latin typeface="Calibri" panose="020F0502020204030204" pitchFamily="34" charset="0"/>
                <a:ea typeface="Calibri" panose="020F0502020204030204" pitchFamily="34" charset="0"/>
                <a:cs typeface="Calibri" panose="020F0502020204030204" pitchFamily="34" charset="0"/>
              </a:rPr>
              <a:t>Talking points: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 atom is the smallest piece of anything, a subatomic piece of all matter.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Everything around us - tools, wires, buses, and even us is made of atoms. You can’t see atoms but they’re the basic building blocks of everything.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think of an atom like a tiny solar system:</a:t>
            </a:r>
          </a:p>
          <a:p>
            <a:pPr marL="628650" lvl="1" indent="-171450">
              <a:buFont typeface="Arial" panose="020B0604020202020204" pitchFamily="34" charset="0"/>
              <a:buChar char="•"/>
            </a:pPr>
            <a:r>
              <a:rPr lang="en-US" sz="1200" b="1" i="1" dirty="0">
                <a:effectLst/>
                <a:latin typeface="+mn-lt"/>
                <a:ea typeface="Calibri" panose="020F0502020204030204" pitchFamily="34" charset="0"/>
                <a:cs typeface="Times New Roman" panose="02020603050405020304" pitchFamily="18" charset="0"/>
              </a:rPr>
              <a:t>CLICK - </a:t>
            </a:r>
            <a:r>
              <a:rPr lang="en-US" sz="1200" kern="1200" dirty="0">
                <a:solidFill>
                  <a:schemeClr val="tx1"/>
                </a:solidFill>
                <a:effectLst/>
                <a:latin typeface="+mn-lt"/>
                <a:ea typeface="+mn-ea"/>
                <a:cs typeface="+mn-cs"/>
              </a:rPr>
              <a:t>In the center is the </a:t>
            </a:r>
            <a:r>
              <a:rPr lang="en-US" sz="1200" b="1" kern="1200" dirty="0">
                <a:solidFill>
                  <a:schemeClr val="tx1"/>
                </a:solidFill>
                <a:effectLst/>
                <a:latin typeface="+mn-lt"/>
                <a:ea typeface="+mn-ea"/>
                <a:cs typeface="+mn-cs"/>
              </a:rPr>
              <a:t>nucleus</a:t>
            </a:r>
            <a:r>
              <a:rPr lang="en-US" sz="1200" kern="1200" dirty="0">
                <a:solidFill>
                  <a:schemeClr val="tx1"/>
                </a:solidFill>
                <a:effectLst/>
                <a:latin typeface="+mn-lt"/>
                <a:ea typeface="+mn-ea"/>
                <a:cs typeface="+mn-cs"/>
              </a:rPr>
              <a:t>. The nucleus is an atom’s dense center, stays still and is where all the heavy parts of an atom live:</a:t>
            </a:r>
          </a:p>
          <a:p>
            <a:pPr marL="1085850" lvl="2" indent="-171450">
              <a:buFont typeface="Arial" panose="020B0604020202020204" pitchFamily="34" charset="0"/>
              <a:buChar char="•"/>
            </a:pPr>
            <a:r>
              <a:rPr lang="en-US" sz="1200" b="1" i="1" dirty="0">
                <a:effectLst/>
                <a:latin typeface="+mn-lt"/>
                <a:ea typeface="Calibri" panose="020F0502020204030204" pitchFamily="34" charset="0"/>
                <a:cs typeface="Times New Roman" panose="02020603050405020304" pitchFamily="18" charset="0"/>
              </a:rPr>
              <a:t>CLICK - </a:t>
            </a:r>
            <a:r>
              <a:rPr lang="en-US" sz="1200" b="1" kern="1200" dirty="0">
                <a:solidFill>
                  <a:schemeClr val="tx1"/>
                </a:solidFill>
                <a:effectLst/>
                <a:latin typeface="+mn-lt"/>
                <a:ea typeface="+mn-ea"/>
                <a:cs typeface="+mn-cs"/>
              </a:rPr>
              <a:t>Protons</a:t>
            </a:r>
            <a:r>
              <a:rPr lang="en-US" sz="1200" kern="1200" dirty="0">
                <a:solidFill>
                  <a:schemeClr val="tx1"/>
                </a:solidFill>
                <a:effectLst/>
                <a:latin typeface="+mn-lt"/>
                <a:ea typeface="+mn-ea"/>
                <a:cs typeface="+mn-cs"/>
              </a:rPr>
              <a:t> are positively charged particles of an atom (labeled with a “+ sign”) and are fixed in the nucleus</a:t>
            </a:r>
          </a:p>
          <a:p>
            <a:pPr marL="1085850" lvl="2" indent="-171450">
              <a:buFont typeface="Arial" panose="020B0604020202020204" pitchFamily="34" charset="0"/>
              <a:buChar char="•"/>
            </a:pPr>
            <a:r>
              <a:rPr lang="en-US" sz="1200" b="1" i="1" dirty="0">
                <a:effectLst/>
                <a:latin typeface="+mn-lt"/>
                <a:ea typeface="Calibri" panose="020F0502020204030204" pitchFamily="34" charset="0"/>
                <a:cs typeface="Times New Roman" panose="02020603050405020304" pitchFamily="18" charset="0"/>
              </a:rPr>
              <a:t>CLICK - </a:t>
            </a:r>
            <a:r>
              <a:rPr lang="en-US" sz="1200" b="1" kern="1200" dirty="0">
                <a:solidFill>
                  <a:schemeClr val="tx1"/>
                </a:solidFill>
                <a:effectLst/>
                <a:latin typeface="+mn-lt"/>
                <a:ea typeface="+mn-ea"/>
                <a:cs typeface="+mn-cs"/>
              </a:rPr>
              <a:t>Neutrons</a:t>
            </a:r>
            <a:r>
              <a:rPr lang="en-US" sz="1200" kern="1200" dirty="0">
                <a:solidFill>
                  <a:schemeClr val="tx1"/>
                </a:solidFill>
                <a:effectLst/>
                <a:latin typeface="+mn-lt"/>
                <a:ea typeface="+mn-ea"/>
                <a:cs typeface="+mn-cs"/>
              </a:rPr>
              <a:t> are particles of the atom with no charge (labeled with a zero). These make up an atom’s mass, but do not affect its charge. </a:t>
            </a:r>
          </a:p>
          <a:p>
            <a:pPr marL="628650" lvl="1" indent="-171450">
              <a:buFont typeface="Arial" panose="020B0604020202020204" pitchFamily="34" charset="0"/>
              <a:buChar char="•"/>
            </a:pPr>
            <a:r>
              <a:rPr lang="en-US" sz="1200" b="1" i="1" dirty="0">
                <a:effectLst/>
                <a:latin typeface="+mn-lt"/>
                <a:ea typeface="Calibri" panose="020F0502020204030204" pitchFamily="34" charset="0"/>
                <a:cs typeface="Times New Roman" panose="02020603050405020304" pitchFamily="18" charset="0"/>
              </a:rPr>
              <a:t>CLICK - </a:t>
            </a:r>
            <a:r>
              <a:rPr lang="en-US" sz="1200" kern="1200" dirty="0">
                <a:solidFill>
                  <a:schemeClr val="tx1"/>
                </a:solidFill>
                <a:effectLst/>
                <a:latin typeface="+mn-lt"/>
                <a:ea typeface="+mn-ea"/>
                <a:cs typeface="+mn-cs"/>
              </a:rPr>
              <a:t>Spinning around the outside are </a:t>
            </a:r>
            <a:r>
              <a:rPr lang="en-US" sz="1200" b="1" kern="1200" dirty="0">
                <a:solidFill>
                  <a:schemeClr val="tx1"/>
                </a:solidFill>
                <a:effectLst/>
                <a:latin typeface="+mn-lt"/>
                <a:ea typeface="+mn-ea"/>
                <a:cs typeface="+mn-cs"/>
              </a:rPr>
              <a:t>electrons</a:t>
            </a:r>
            <a:r>
              <a:rPr lang="en-US" sz="1200" kern="1200" dirty="0">
                <a:solidFill>
                  <a:schemeClr val="tx1"/>
                </a:solidFill>
                <a:effectLst/>
                <a:latin typeface="+mn-lt"/>
                <a:ea typeface="+mn-ea"/>
                <a:cs typeface="+mn-cs"/>
              </a:rPr>
              <a:t>, which are the smallest particles within an atom, are light compared to protons and neutrons, have a negative charge (labeled with a “–” sign) and move fast. When those electrons move from one atom to another, that’s electricity. Electrons are mobile and reside outside an atom’s nucleus/center.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It’s important to note, the elements that make up electricity are extremely small, and wires carry a countless number invisible to the eye.</a:t>
            </a:r>
            <a:r>
              <a:rPr lang="en-US" sz="1200" b="1"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When atoms gain or lose electrons, they can create electricity </a:t>
            </a:r>
            <a:r>
              <a:rPr lang="en-US" sz="1200" kern="1200" dirty="0">
                <a:solidFill>
                  <a:schemeClr val="tx1"/>
                </a:solidFill>
                <a:effectLst/>
                <a:latin typeface="+mn-lt"/>
                <a:ea typeface="+mn-ea"/>
                <a:cs typeface="+mn-cs"/>
              </a:rPr>
              <a:t>— that’s what makes current flow through a wire.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In short: Atoms are the tiny building blocks of everything, and the movement of their electrons is what gives us electricity.</a:t>
            </a:r>
          </a:p>
        </p:txBody>
      </p:sp>
      <p:sp>
        <p:nvSpPr>
          <p:cNvPr id="4" name="Slide Number Placeholder 3">
            <a:extLst>
              <a:ext uri="{FF2B5EF4-FFF2-40B4-BE49-F238E27FC236}">
                <a16:creationId xmlns:a16="http://schemas.microsoft.com/office/drawing/2014/main" id="{92386DFE-0436-4658-0A55-50FFE6F1DC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33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3C9A-7DE2-14D6-C2D3-E3F63481C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F2F3A-90D9-388E-8A5E-0A3E6235BD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648A98-43DF-FE46-BF3D-C22344330E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 min.</a:t>
            </a:r>
          </a:p>
          <a:p>
            <a:r>
              <a:rPr lang="en-US" b="1" dirty="0">
                <a:latin typeface="+mn-lt"/>
                <a:ea typeface="Calibri" panose="020F0502020204030204" pitchFamily="34" charset="0"/>
                <a:cs typeface="Calibri" panose="020F0502020204030204" pitchFamily="34" charset="0"/>
              </a:rPr>
              <a:t>Talking points</a:t>
            </a:r>
            <a:r>
              <a:rPr lang="en-US" dirty="0">
                <a:latin typeface="+mn-lt"/>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b="0" dirty="0">
                <a:latin typeface="+mn-lt"/>
              </a:rPr>
              <a:t>Electric current happens when electrons </a:t>
            </a:r>
            <a:r>
              <a:rPr lang="en-US" b="0" i="1" dirty="0">
                <a:latin typeface="+mn-lt"/>
              </a:rPr>
              <a:t>move</a:t>
            </a:r>
            <a:r>
              <a:rPr lang="en-US" b="0" dirty="0">
                <a:latin typeface="+mn-lt"/>
              </a:rPr>
              <a:t> through a material, and that movement starts with a push called </a:t>
            </a:r>
            <a:r>
              <a:rPr lang="en-US" b="1" dirty="0">
                <a:latin typeface="+mn-lt"/>
              </a:rPr>
              <a:t>voltage</a:t>
            </a:r>
            <a:r>
              <a:rPr lang="en-US" b="0" dirty="0">
                <a:latin typeface="+mn-lt"/>
              </a:rPr>
              <a:t>. </a:t>
            </a:r>
          </a:p>
          <a:p>
            <a:pPr marL="171450" indent="-171450">
              <a:buFont typeface="Arial" panose="020B0604020202020204" pitchFamily="34" charset="0"/>
              <a:buChar char="•"/>
            </a:pPr>
            <a:r>
              <a:rPr lang="en-US" b="0" dirty="0">
                <a:latin typeface="+mn-lt"/>
              </a:rPr>
              <a:t>When voltage is applied, electrons begin moving, and that movement is what we call electric current.</a:t>
            </a:r>
          </a:p>
          <a:p>
            <a:pPr marL="171450" indent="-171450">
              <a:buFont typeface="Arial" panose="020B0604020202020204" pitchFamily="34" charset="0"/>
              <a:buChar char="•"/>
            </a:pPr>
            <a:r>
              <a:rPr lang="en-US" b="0" dirty="0">
                <a:latin typeface="+mn-lt"/>
              </a:rPr>
              <a:t>Electrons actually move from negative to positive, but by long-standing convention, we describe current as flowing from positive to negative. It’s important to remember that difference as we talk about circuits.</a:t>
            </a:r>
          </a:p>
          <a:p>
            <a:pPr marL="171450" indent="-171450">
              <a:buFont typeface="Arial" panose="020B0604020202020204" pitchFamily="34" charset="0"/>
              <a:buChar char="•"/>
            </a:pPr>
            <a:r>
              <a:rPr lang="en-US" b="0" dirty="0">
                <a:latin typeface="+mn-lt"/>
              </a:rPr>
              <a:t>A helpful way to picture this is with water. </a:t>
            </a:r>
            <a:r>
              <a:rPr lang="en-US" b="1" dirty="0">
                <a:latin typeface="+mn-lt"/>
              </a:rPr>
              <a:t>Voltage</a:t>
            </a:r>
            <a:r>
              <a:rPr lang="en-US" b="0" dirty="0">
                <a:latin typeface="+mn-lt"/>
              </a:rPr>
              <a:t> is like a pump creating pressure, the </a:t>
            </a:r>
            <a:r>
              <a:rPr lang="en-US" b="1" dirty="0">
                <a:latin typeface="+mn-lt"/>
              </a:rPr>
              <a:t>wire</a:t>
            </a:r>
            <a:r>
              <a:rPr lang="en-US" b="0" dirty="0">
                <a:latin typeface="+mn-lt"/>
              </a:rPr>
              <a:t> acts like the pipe, and </a:t>
            </a:r>
            <a:r>
              <a:rPr lang="en-US" b="1" dirty="0">
                <a:latin typeface="+mn-lt"/>
              </a:rPr>
              <a:t>current</a:t>
            </a:r>
            <a:r>
              <a:rPr lang="en-US" b="0" dirty="0">
                <a:latin typeface="+mn-lt"/>
              </a:rPr>
              <a:t> is the flow of water through that pipe.</a:t>
            </a:r>
          </a:p>
          <a:p>
            <a:pPr marL="171450" indent="-171450">
              <a:buFont typeface="Arial" panose="020B0604020202020204" pitchFamily="34" charset="0"/>
              <a:buChar char="•"/>
            </a:pPr>
            <a:r>
              <a:rPr lang="en-US" b="0" dirty="0">
                <a:latin typeface="+mn-lt"/>
              </a:rPr>
              <a:t>In metals like copper or aluminum, some electrons are free to move from atom to atom. When voltage is applied, those free electrons begin moving in one direction, creating current.</a:t>
            </a:r>
          </a:p>
          <a:p>
            <a:pPr marL="171450" indent="-171450">
              <a:buFont typeface="Arial" panose="020B0604020202020204" pitchFamily="34" charset="0"/>
              <a:buChar char="•"/>
            </a:pPr>
            <a:r>
              <a:rPr lang="en-US" b="0" dirty="0">
                <a:latin typeface="+mn-lt"/>
              </a:rPr>
              <a:t>We measure current in amperes, or amps, similar to how we measure how much water flows through a pipe.</a:t>
            </a:r>
          </a:p>
          <a:p>
            <a:pPr marL="171450" indent="-171450">
              <a:buFont typeface="Arial" panose="020B0604020202020204" pitchFamily="34" charset="0"/>
              <a:buChar char="•"/>
            </a:pPr>
            <a:r>
              <a:rPr lang="en-US" b="0" dirty="0">
                <a:latin typeface="+mn-lt"/>
              </a:rPr>
              <a:t>This </a:t>
            </a:r>
            <a:r>
              <a:rPr lang="en-US" b="0" i="1" dirty="0">
                <a:latin typeface="+mn-lt"/>
              </a:rPr>
              <a:t>movement</a:t>
            </a:r>
            <a:r>
              <a:rPr lang="en-US" b="0" dirty="0">
                <a:latin typeface="+mn-lt"/>
              </a:rPr>
              <a:t> of electrons is what makes electricity useful. It’s what allows tools to run, lights to turn on, and trains to move.</a:t>
            </a:r>
          </a:p>
          <a:p>
            <a:pPr marL="171450" indent="-171450">
              <a:buFont typeface="Arial" panose="020B0604020202020204" pitchFamily="34" charset="0"/>
              <a:buChar char="•"/>
            </a:pPr>
            <a:r>
              <a:rPr lang="en-US" b="0" dirty="0">
                <a:latin typeface="+mn-lt"/>
              </a:rPr>
              <a:t>Voltage sources are what make electrons start moving. In transit systems, that might be a battery pushing electrons to crank an engine, an alternator pushing electrons back into a battery, or inverters and control modules pushing electrons through different circuits.</a:t>
            </a:r>
          </a:p>
          <a:p>
            <a:pPr marL="171450" indent="-171450">
              <a:buFont typeface="Arial" panose="020B0604020202020204" pitchFamily="34" charset="0"/>
              <a:buChar char="•"/>
            </a:pPr>
            <a:r>
              <a:rPr lang="en-US" b="0" dirty="0">
                <a:latin typeface="+mn-lt"/>
              </a:rPr>
              <a:t>If electrons can’t move, the system won’t work. Motors won’t spin, relays won’t close, and circuits won’t complete.</a:t>
            </a:r>
          </a:p>
        </p:txBody>
      </p:sp>
      <p:sp>
        <p:nvSpPr>
          <p:cNvPr id="4" name="Slide Number Placeholder 3">
            <a:extLst>
              <a:ext uri="{FF2B5EF4-FFF2-40B4-BE49-F238E27FC236}">
                <a16:creationId xmlns:a16="http://schemas.microsoft.com/office/drawing/2014/main" id="{0F174E2F-458D-179F-9098-D7237B0EF9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801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r>
              <a:rPr lang="en-US" dirty="0"/>
              <a:t>Participant Guide Resource </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Review the module agenda. </a:t>
            </a:r>
          </a:p>
          <a:p>
            <a:pPr marL="171450" marR="0" lvl="0" indent="-171450">
              <a:spcBef>
                <a:spcPts val="0"/>
              </a:spcBef>
              <a:spcAft>
                <a:spcPts val="0"/>
              </a:spcAft>
              <a:buFont typeface="Arial" panose="020B0604020202020204" pitchFamily="34" charset="0"/>
              <a:buChar char="•"/>
            </a:pPr>
            <a:r>
              <a:rPr lang="en-US" dirty="0"/>
              <a:t>Remind learners that they have a Participant Guide Resource which they can use for optional notetaking.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096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B48CC-A5B0-687C-D0EA-76DE86A73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D0739-EA79-FDB6-1BB4-9CA5ED7397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2DB2F9-346D-8B3E-D4B9-47A1486E591B}"/>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Review_M1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a:t>
            </a:r>
            <a:r>
              <a:rPr lang="en-US" sz="1200" b="0" dirty="0" err="1">
                <a:effectLst/>
                <a:latin typeface="+mn-lt"/>
                <a:ea typeface="Calibri" panose="020F0502020204030204" pitchFamily="34" charset="0"/>
                <a:cs typeface="Times New Roman" panose="02020603050405020304" pitchFamily="18" charset="0"/>
              </a:rPr>
              <a:t>Review_Answer</a:t>
            </a:r>
            <a:r>
              <a:rPr lang="en-US" sz="1200" b="0" dirty="0">
                <a:effectLst/>
                <a:latin typeface="+mn-lt"/>
                <a:ea typeface="Calibri" panose="020F0502020204030204" pitchFamily="34" charset="0"/>
                <a:cs typeface="Times New Roman" panose="02020603050405020304" pitchFamily="18" charset="0"/>
              </a:rPr>
              <a:t> Key_M1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 learners to the </a:t>
            </a:r>
            <a:r>
              <a:rPr lang="en-US" sz="1200" b="1" kern="1200" dirty="0">
                <a:solidFill>
                  <a:schemeClr val="tx1"/>
                </a:solidFill>
                <a:effectLst/>
                <a:latin typeface="+mn-lt"/>
                <a:ea typeface="+mn-ea"/>
                <a:cs typeface="+mn-cs"/>
              </a:rPr>
              <a:t>“Electricity Review” handout </a:t>
            </a:r>
            <a:r>
              <a:rPr lang="en-US" sz="1200" kern="1200" dirty="0">
                <a:solidFill>
                  <a:schemeClr val="tx1"/>
                </a:solidFill>
                <a:effectLst/>
                <a:latin typeface="+mn-lt"/>
                <a:ea typeface="+mn-ea"/>
                <a:cs typeface="+mn-cs"/>
              </a:rPr>
              <a:t>embedded in the Participant Resource Guide. An answer key has also been provided for instructor use only.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and select a facilitation option.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effectLst/>
                <a:latin typeface="+mn-lt"/>
                <a:ea typeface="Calibri" panose="020F0502020204030204" pitchFamily="34" charset="0"/>
                <a:cs typeface="Times New Roman" panose="02020603050405020304" pitchFamily="18" charset="0"/>
              </a:rPr>
              <a:t>Facilitation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You can allow leaners to work with a partner if you choose.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You can walk through the activity as a full group.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Ask leaners to complete Parts 1 and 2 with a partner, then do Part 3 as a full group.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Give learners 10-12 minutes to complete the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effectLst/>
                <a:latin typeface="+mn-lt"/>
                <a:ea typeface="Calibri" panose="020F0502020204030204" pitchFamily="34" charset="0"/>
                <a:cs typeface="Times New Roman" panose="02020603050405020304" pitchFamily="18" charset="0"/>
              </a:rPr>
              <a:t>Note</a:t>
            </a:r>
            <a:r>
              <a:rPr lang="en-US" sz="1200" b="0" i="1" dirty="0">
                <a:effectLst/>
                <a:latin typeface="+mn-lt"/>
                <a:ea typeface="Calibri" panose="020F0502020204030204" pitchFamily="34" charset="0"/>
                <a:cs typeface="Times New Roman" panose="02020603050405020304" pitchFamily="18" charset="0"/>
              </a:rPr>
              <a:t> – the next few slides provide an answer key for all questions so you can review the answers as a group. </a:t>
            </a:r>
          </a:p>
        </p:txBody>
      </p:sp>
      <p:sp>
        <p:nvSpPr>
          <p:cNvPr id="4" name="Slide Number Placeholder 3">
            <a:extLst>
              <a:ext uri="{FF2B5EF4-FFF2-40B4-BE49-F238E27FC236}">
                <a16:creationId xmlns:a16="http://schemas.microsoft.com/office/drawing/2014/main" id="{C0981ABE-28FA-10C4-A052-05455A32F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389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7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Review_M1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a:t>
            </a:r>
            <a:r>
              <a:rPr lang="en-US" sz="1200" b="0" dirty="0" err="1">
                <a:effectLst/>
                <a:latin typeface="+mn-lt"/>
                <a:ea typeface="Calibri" panose="020F0502020204030204" pitchFamily="34" charset="0"/>
                <a:cs typeface="Times New Roman" panose="02020603050405020304" pitchFamily="18" charset="0"/>
              </a:rPr>
              <a:t>Review_Answer</a:t>
            </a:r>
            <a:r>
              <a:rPr lang="en-US" sz="1200" b="0" dirty="0">
                <a:effectLst/>
                <a:latin typeface="+mn-lt"/>
                <a:ea typeface="Calibri" panose="020F0502020204030204" pitchFamily="34" charset="0"/>
                <a:cs typeface="Times New Roman" panose="02020603050405020304" pitchFamily="18" charset="0"/>
              </a:rPr>
              <a:t> Key_M1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Part 1 of the Electricity Review handout by calling on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The animations will reveal the answers in numerical order.  </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51</a:t>
            </a:fld>
            <a:endParaRPr lang="en-US"/>
          </a:p>
        </p:txBody>
      </p:sp>
    </p:spTree>
    <p:extLst>
      <p:ext uri="{BB962C8B-B14F-4D97-AF65-F5344CB8AC3E}">
        <p14:creationId xmlns:p14="http://schemas.microsoft.com/office/powerpoint/2010/main" val="1192579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Review_M1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a:t>
            </a:r>
            <a:r>
              <a:rPr lang="en-US" sz="1200" b="0" dirty="0" err="1">
                <a:effectLst/>
                <a:latin typeface="+mn-lt"/>
                <a:ea typeface="Calibri" panose="020F0502020204030204" pitchFamily="34" charset="0"/>
                <a:cs typeface="Times New Roman" panose="02020603050405020304" pitchFamily="18" charset="0"/>
              </a:rPr>
              <a:t>Review_Answer</a:t>
            </a:r>
            <a:r>
              <a:rPr lang="en-US" sz="1200" b="0" dirty="0">
                <a:effectLst/>
                <a:latin typeface="+mn-lt"/>
                <a:ea typeface="Calibri" panose="020F0502020204030204" pitchFamily="34" charset="0"/>
                <a:cs typeface="Times New Roman" panose="02020603050405020304" pitchFamily="18" charset="0"/>
              </a:rPr>
              <a:t> Key_M1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Part 2 of the Electricity Review handout by calling on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The animations will reveal the answers in numerical order.  </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52</a:t>
            </a:fld>
            <a:endParaRPr lang="en-US"/>
          </a:p>
        </p:txBody>
      </p:sp>
    </p:spTree>
    <p:extLst>
      <p:ext uri="{BB962C8B-B14F-4D97-AF65-F5344CB8AC3E}">
        <p14:creationId xmlns:p14="http://schemas.microsoft.com/office/powerpoint/2010/main" val="4063558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Review_M1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a:t>
            </a:r>
            <a:r>
              <a:rPr lang="en-US" sz="1200" b="0" dirty="0" err="1">
                <a:effectLst/>
                <a:latin typeface="+mn-lt"/>
                <a:ea typeface="Calibri" panose="020F0502020204030204" pitchFamily="34" charset="0"/>
                <a:cs typeface="Times New Roman" panose="02020603050405020304" pitchFamily="18" charset="0"/>
              </a:rPr>
              <a:t>Review_Answer</a:t>
            </a:r>
            <a:r>
              <a:rPr lang="en-US" sz="1200" b="0" dirty="0">
                <a:effectLst/>
                <a:latin typeface="+mn-lt"/>
                <a:ea typeface="Calibri" panose="020F0502020204030204" pitchFamily="34" charset="0"/>
                <a:cs typeface="Times New Roman" panose="02020603050405020304" pitchFamily="18" charset="0"/>
              </a:rPr>
              <a:t> Key_M1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Part 3 of the Electricity Review handout by calling on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The animations will reveal the answers in numerical order.  </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53</a:t>
            </a:fld>
            <a:endParaRPr lang="en-US"/>
          </a:p>
        </p:txBody>
      </p:sp>
    </p:spTree>
    <p:extLst>
      <p:ext uri="{BB962C8B-B14F-4D97-AF65-F5344CB8AC3E}">
        <p14:creationId xmlns:p14="http://schemas.microsoft.com/office/powerpoint/2010/main" val="3916979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Review_M1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a:t>
            </a:r>
            <a:r>
              <a:rPr lang="en-US" sz="1200" b="0" dirty="0" err="1">
                <a:effectLst/>
                <a:latin typeface="+mn-lt"/>
                <a:ea typeface="Calibri" panose="020F0502020204030204" pitchFamily="34" charset="0"/>
                <a:cs typeface="Times New Roman" panose="02020603050405020304" pitchFamily="18" charset="0"/>
              </a:rPr>
              <a:t>Review_Answer</a:t>
            </a:r>
            <a:r>
              <a:rPr lang="en-US" sz="1200" b="0" dirty="0">
                <a:effectLst/>
                <a:latin typeface="+mn-lt"/>
                <a:ea typeface="Calibri" panose="020F0502020204030204" pitchFamily="34" charset="0"/>
                <a:cs typeface="Times New Roman" panose="02020603050405020304" pitchFamily="18" charset="0"/>
              </a:rPr>
              <a:t> Key_M1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Part 3 of the Electricity Review handout by calling on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The animations will reveal the answers in numerical order.  </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54</a:t>
            </a:fld>
            <a:endParaRPr lang="en-US"/>
          </a:p>
        </p:txBody>
      </p:sp>
    </p:spTree>
    <p:extLst>
      <p:ext uri="{BB962C8B-B14F-4D97-AF65-F5344CB8AC3E}">
        <p14:creationId xmlns:p14="http://schemas.microsoft.com/office/powerpoint/2010/main" val="598143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Review_M1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a:t>
            </a:r>
            <a:r>
              <a:rPr lang="en-US" sz="1200" b="0" dirty="0" err="1">
                <a:effectLst/>
                <a:latin typeface="+mn-lt"/>
                <a:ea typeface="Calibri" panose="020F0502020204030204" pitchFamily="34" charset="0"/>
                <a:cs typeface="Times New Roman" panose="02020603050405020304" pitchFamily="18" charset="0"/>
              </a:rPr>
              <a:t>Review_Answer</a:t>
            </a:r>
            <a:r>
              <a:rPr lang="en-US" sz="1200" b="0" dirty="0">
                <a:effectLst/>
                <a:latin typeface="+mn-lt"/>
                <a:ea typeface="Calibri" panose="020F0502020204030204" pitchFamily="34" charset="0"/>
                <a:cs typeface="Times New Roman" panose="02020603050405020304" pitchFamily="18" charset="0"/>
              </a:rPr>
              <a:t> Key_M1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Part 3 of the Electricity Review handout by calling on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The animations will reveal the answers in numerical order.  </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55</a:t>
            </a:fld>
            <a:endParaRPr lang="en-US"/>
          </a:p>
        </p:txBody>
      </p:sp>
    </p:spTree>
    <p:extLst>
      <p:ext uri="{BB962C8B-B14F-4D97-AF65-F5344CB8AC3E}">
        <p14:creationId xmlns:p14="http://schemas.microsoft.com/office/powerpoint/2010/main" val="1599400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Provide Guided Learning, Elicit Performance, Provide Feedback</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Review_M1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Electricity </a:t>
            </a:r>
            <a:r>
              <a:rPr lang="en-US" sz="1200" b="0" dirty="0" err="1">
                <a:effectLst/>
                <a:latin typeface="+mn-lt"/>
                <a:ea typeface="Calibri" panose="020F0502020204030204" pitchFamily="34" charset="0"/>
                <a:cs typeface="Times New Roman" panose="02020603050405020304" pitchFamily="18" charset="0"/>
              </a:rPr>
              <a:t>Review_Answer</a:t>
            </a:r>
            <a:r>
              <a:rPr lang="en-US" sz="1200" b="0" dirty="0">
                <a:effectLst/>
                <a:latin typeface="+mn-lt"/>
                <a:ea typeface="Calibri" panose="020F0502020204030204" pitchFamily="34" charset="0"/>
                <a:cs typeface="Times New Roman" panose="02020603050405020304" pitchFamily="18" charset="0"/>
              </a:rPr>
              <a:t> Key_M1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Part 3 of the Electricity Review handout by calling on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The animations will reveal the answers in numerical order.  </a:t>
            </a:r>
            <a:endParaRPr lang="en-US" dirty="0"/>
          </a:p>
          <a:p>
            <a:endParaRPr lang="en-US" dirty="0"/>
          </a:p>
          <a:p>
            <a:r>
              <a:rPr lang="en-US" b="1" dirty="0"/>
              <a:t>Talking Points</a:t>
            </a:r>
            <a:r>
              <a:rPr lang="en-US" dirty="0"/>
              <a:t>: </a:t>
            </a:r>
            <a:r>
              <a:rPr lang="en-US" b="0" i="1" u="sng" dirty="0"/>
              <a:t>After</a:t>
            </a:r>
            <a:r>
              <a:rPr lang="en-US" i="1" dirty="0"/>
              <a:t> you have reviewed the answer to #22. </a:t>
            </a:r>
          </a:p>
          <a:p>
            <a:pPr marL="171450" indent="-171450">
              <a:buFont typeface="Arial" panose="020B0604020202020204" pitchFamily="34" charset="0"/>
              <a:buChar char="•"/>
            </a:pPr>
            <a:r>
              <a:rPr lang="en-US" dirty="0"/>
              <a:t>Let’s review a few key takeaways from this activity.</a:t>
            </a:r>
          </a:p>
          <a:p>
            <a:pPr marL="171450" indent="-171450">
              <a:buFont typeface="Arial" panose="020B0604020202020204" pitchFamily="34" charset="0"/>
              <a:buChar char="•"/>
            </a:pPr>
            <a:r>
              <a:rPr lang="en-US" dirty="0"/>
              <a:t>Electricity requires a complete conductive path.</a:t>
            </a:r>
          </a:p>
          <a:p>
            <a:pPr marL="171450" indent="-171450">
              <a:buFont typeface="Arial" panose="020B0604020202020204" pitchFamily="34" charset="0"/>
              <a:buChar char="•"/>
            </a:pPr>
            <a:r>
              <a:rPr lang="en-US" dirty="0"/>
              <a:t>The battery pushes electrons by creating a charge difference.</a:t>
            </a:r>
          </a:p>
          <a:p>
            <a:pPr marL="171450" indent="-171450">
              <a:buFont typeface="Arial" panose="020B0604020202020204" pitchFamily="34" charset="0"/>
              <a:buChar char="•"/>
            </a:pPr>
            <a:r>
              <a:rPr lang="en-US" dirty="0"/>
              <a:t>Wires do not store electricity.</a:t>
            </a:r>
          </a:p>
          <a:p>
            <a:pPr marL="171450" indent="-171450">
              <a:buFont typeface="Arial" panose="020B0604020202020204" pitchFamily="34" charset="0"/>
              <a:buChar char="•"/>
            </a:pPr>
            <a:r>
              <a:rPr lang="en-US" dirty="0"/>
              <a:t>Polarity defines direction and matters in real systems.</a:t>
            </a:r>
          </a:p>
          <a:p>
            <a:pPr marL="171450" indent="-171450">
              <a:buFont typeface="Arial" panose="020B0604020202020204" pitchFamily="34" charset="0"/>
              <a:buChar char="•"/>
            </a:pPr>
            <a:r>
              <a:rPr lang="en-US" dirty="0"/>
              <a:t>Circuits have distinct components with specific roles.</a:t>
            </a:r>
          </a:p>
          <a:p>
            <a:pPr marL="171450" indent="-171450">
              <a:buFont typeface="Arial" panose="020B0604020202020204" pitchFamily="34" charset="0"/>
              <a:buChar char="•"/>
            </a:pPr>
            <a:r>
              <a:rPr lang="en-US" dirty="0"/>
              <a:t>The battery pushes. The wire carries. The light uses.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56</a:t>
            </a:fld>
            <a:endParaRPr lang="en-US"/>
          </a:p>
        </p:txBody>
      </p:sp>
    </p:spTree>
    <p:extLst>
      <p:ext uri="{BB962C8B-B14F-4D97-AF65-F5344CB8AC3E}">
        <p14:creationId xmlns:p14="http://schemas.microsoft.com/office/powerpoint/2010/main" val="975493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71AD-DBF2-FAF1-DDAE-71E1B4CBE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216E4-ABA2-61B1-B806-5CED739BD1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2E3771-917C-6EDB-9467-AECCB501AA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Describe the basic parts of an atom and explain how electrons create electrical flow.</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B</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F07C98E-BC7F-DBBE-48C2-F05BE8132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78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Learning Objective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Explain how electricity is made and why it is important in transit systems.</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Electrons start moving when voltage is applied, which drives current through the circuit. If a vehicle system doesn’t work, it often means voltage isn’t present or the circuit path is broken, so electrons can’t move and the system can’t operate.</a:t>
            </a:r>
          </a:p>
          <a:p>
            <a:pPr marL="171450" indent="-1714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58</a:t>
            </a:fld>
            <a:endParaRPr lang="en-US"/>
          </a:p>
        </p:txBody>
      </p:sp>
    </p:spTree>
    <p:extLst>
      <p:ext uri="{BB962C8B-B14F-4D97-AF65-F5344CB8AC3E}">
        <p14:creationId xmlns:p14="http://schemas.microsoft.com/office/powerpoint/2010/main" val="3582616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9FFF9-2A08-AD27-716C-673DB14D7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1A72E-3A97-4D5C-2AB2-12271F4452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E12104-A149-CE65-6D54-89C8B52FC6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Conductors like copper allow electrons to move easily, making them ideal for carrying current in electrical systems.</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9B1CADCB-809E-B15C-6691-1540E8BFA146}"/>
              </a:ext>
            </a:extLst>
          </p:cNvPr>
          <p:cNvSpPr>
            <a:spLocks noGrp="1"/>
          </p:cNvSpPr>
          <p:nvPr>
            <p:ph type="sldNum" sz="quarter" idx="5"/>
          </p:nvPr>
        </p:nvSpPr>
        <p:spPr/>
        <p:txBody>
          <a:bodyPr/>
          <a:lstStyle/>
          <a:p>
            <a:fld id="{C68FB58B-AACD-44F1-9CE2-B850C946C86F}" type="slidenum">
              <a:rPr lang="en-US" smtClean="0"/>
              <a:t>59</a:t>
            </a:fld>
            <a:endParaRPr lang="en-US"/>
          </a:p>
        </p:txBody>
      </p:sp>
    </p:spTree>
    <p:extLst>
      <p:ext uri="{BB962C8B-B14F-4D97-AF65-F5344CB8AC3E}">
        <p14:creationId xmlns:p14="http://schemas.microsoft.com/office/powerpoint/2010/main" val="98295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44007-2108-6CDB-D274-5ABD73B3B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84BEB-4F0B-DBE8-4747-E9C560F946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D77E87-8F9C-E7EB-8C0F-4246B172F879}"/>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Course Focus:</a:t>
            </a:r>
          </a:p>
          <a:p>
            <a:pPr marL="628650" marR="0" lvl="1" indent="-171450">
              <a:spcBef>
                <a:spcPts val="0"/>
              </a:spcBef>
              <a:spcAft>
                <a:spcPts val="0"/>
              </a:spcAft>
              <a:buFont typeface="Arial" panose="020B0604020202020204" pitchFamily="34" charset="0"/>
              <a:buChar char="•"/>
            </a:pPr>
            <a:r>
              <a:rPr lang="en-US" dirty="0"/>
              <a:t>This course is called </a:t>
            </a:r>
            <a:r>
              <a:rPr lang="en-US" i="1" dirty="0"/>
              <a:t>Basic Electricity </a:t>
            </a:r>
            <a:r>
              <a:rPr lang="en-US" dirty="0"/>
              <a:t>and we’re starting with the core ideas behind electricity — the things that show up no matter what system or job you’re working on.</a:t>
            </a:r>
          </a:p>
          <a:p>
            <a:pPr marL="628650" marR="0" lvl="1" indent="-171450">
              <a:spcBef>
                <a:spcPts val="0"/>
              </a:spcBef>
              <a:spcAft>
                <a:spcPts val="0"/>
              </a:spcAft>
              <a:buFont typeface="Arial" panose="020B0604020202020204" pitchFamily="34" charset="0"/>
              <a:buChar char="•"/>
            </a:pPr>
            <a:r>
              <a:rPr lang="en-US" dirty="0"/>
              <a:t>You’ll hear a lot of common electrical language in this course. These are terms you’ll hear on the job, in procedures, and in conversations with coworkers.</a:t>
            </a:r>
          </a:p>
          <a:p>
            <a:pPr marL="628650" marR="0" lvl="1" indent="-171450">
              <a:spcBef>
                <a:spcPts val="0"/>
              </a:spcBef>
              <a:spcAft>
                <a:spcPts val="0"/>
              </a:spcAft>
              <a:buFont typeface="Arial" panose="020B0604020202020204" pitchFamily="34" charset="0"/>
              <a:buChar char="•"/>
            </a:pPr>
            <a:r>
              <a:rPr lang="en-US" dirty="0"/>
              <a:t>We’re also going to spend time on how electrical systems actually work. The goal is understanding what’s happening in the system, not just memorizing steps</a:t>
            </a:r>
          </a:p>
          <a:p>
            <a:pPr marL="171450" marR="0" lvl="0" indent="-171450">
              <a:spcBef>
                <a:spcPts val="0"/>
              </a:spcBef>
              <a:spcAft>
                <a:spcPts val="0"/>
              </a:spcAft>
              <a:buFont typeface="Arial" panose="020B0604020202020204" pitchFamily="34" charset="0"/>
              <a:buChar char="•"/>
            </a:pPr>
            <a:r>
              <a:rPr lang="en-US" dirty="0"/>
              <a:t>What to Expect: </a:t>
            </a:r>
          </a:p>
          <a:p>
            <a:pPr marL="628650" marR="0" lvl="1" indent="-171450">
              <a:spcBef>
                <a:spcPts val="0"/>
              </a:spcBef>
              <a:spcAft>
                <a:spcPts val="0"/>
              </a:spcAft>
              <a:buFont typeface="Arial" panose="020B0604020202020204" pitchFamily="34" charset="0"/>
              <a:buChar char="•"/>
            </a:pPr>
            <a:r>
              <a:rPr lang="en-US" dirty="0"/>
              <a:t>As we move through the course, concepts will start simple and build over time. </a:t>
            </a:r>
          </a:p>
          <a:p>
            <a:pPr marL="628650" marR="0" lvl="1" indent="-171450">
              <a:spcBef>
                <a:spcPts val="0"/>
              </a:spcBef>
              <a:spcAft>
                <a:spcPts val="0"/>
              </a:spcAft>
              <a:buFont typeface="Arial" panose="020B0604020202020204" pitchFamily="34" charset="0"/>
              <a:buChar char="•"/>
            </a:pPr>
            <a:r>
              <a:rPr lang="en-US" dirty="0"/>
              <a:t>You’ll notice repetition, and that’s intentional. Each time a concept comes back, it should make a little more sense.</a:t>
            </a:r>
          </a:p>
          <a:p>
            <a:pPr marL="628650" marR="0" lvl="1" indent="-171450">
              <a:spcBef>
                <a:spcPts val="0"/>
              </a:spcBef>
              <a:spcAft>
                <a:spcPts val="0"/>
              </a:spcAft>
              <a:buFont typeface="Arial" panose="020B0604020202020204" pitchFamily="34" charset="0"/>
              <a:buChar char="•"/>
            </a:pPr>
            <a:r>
              <a:rPr lang="en-US" dirty="0"/>
              <a:t>There’s no advanced math in this course and you don’t need an engineering background to follow along or be successful.</a:t>
            </a:r>
          </a:p>
          <a:p>
            <a:pPr marL="628650" marR="0" lvl="1" indent="-171450">
              <a:spcBef>
                <a:spcPts val="0"/>
              </a:spcBef>
              <a:spcAft>
                <a:spcPts val="0"/>
              </a:spcAft>
              <a:buFont typeface="Arial" panose="020B0604020202020204" pitchFamily="34" charset="0"/>
              <a:buChar char="•"/>
            </a:pPr>
            <a:r>
              <a:rPr lang="en-US" dirty="0"/>
              <a:t>And finally, questions are encouraged. If something doesn’t click, ask — we’re all here to learn.</a:t>
            </a:r>
          </a:p>
          <a:p>
            <a:endParaRPr lang="en-US" dirty="0"/>
          </a:p>
          <a:p>
            <a:r>
              <a:rPr lang="en-US" i="1" dirty="0"/>
              <a:t>Icon Attribution</a:t>
            </a:r>
            <a:r>
              <a:rPr lang="en-US" dirty="0"/>
              <a:t>: Created by karyative from The Noun Project </a:t>
            </a:r>
          </a:p>
        </p:txBody>
      </p:sp>
      <p:sp>
        <p:nvSpPr>
          <p:cNvPr id="4" name="Slide Number Placeholder 3">
            <a:extLst>
              <a:ext uri="{FF2B5EF4-FFF2-40B4-BE49-F238E27FC236}">
                <a16:creationId xmlns:a16="http://schemas.microsoft.com/office/drawing/2014/main" id="{9405DA8D-3A52-4648-0711-2A3FCC6AA19B}"/>
              </a:ext>
            </a:extLst>
          </p:cNvPr>
          <p:cNvSpPr>
            <a:spLocks noGrp="1"/>
          </p:cNvSpPr>
          <p:nvPr>
            <p:ph type="sldNum" sz="quarter" idx="5"/>
          </p:nvPr>
        </p:nvSpPr>
        <p:spPr/>
        <p:txBody>
          <a:bodyPr/>
          <a:lstStyle/>
          <a:p>
            <a:fld id="{C68FB58B-AACD-44F1-9CE2-B850C946C86F}" type="slidenum">
              <a:rPr lang="en-US" smtClean="0"/>
              <a:t>6</a:t>
            </a:fld>
            <a:endParaRPr lang="en-US"/>
          </a:p>
        </p:txBody>
      </p:sp>
    </p:spTree>
    <p:extLst>
      <p:ext uri="{BB962C8B-B14F-4D97-AF65-F5344CB8AC3E}">
        <p14:creationId xmlns:p14="http://schemas.microsoft.com/office/powerpoint/2010/main" val="4283628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57CAE-9E02-2DC7-C771-96FE9CA82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3E554-56CB-D219-0917-C69CB6D8FB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003CC9-C05D-50CD-54F7-6C2DF4D69A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Signs include lights not turning on, motors not running, relays not clicking, or systems behaving intermittently. These symptoms indicate that the circuit may be open, de-energized, poorly connected, or preventing electrons from flowing properly.</a:t>
            </a:r>
          </a:p>
          <a:p>
            <a:pPr marL="171450" indent="-1714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22E4D2C-FB49-8B17-C1D6-3CD2D61BEE94}"/>
              </a:ext>
            </a:extLst>
          </p:cNvPr>
          <p:cNvSpPr>
            <a:spLocks noGrp="1"/>
          </p:cNvSpPr>
          <p:nvPr>
            <p:ph type="sldNum" sz="quarter" idx="5"/>
          </p:nvPr>
        </p:nvSpPr>
        <p:spPr/>
        <p:txBody>
          <a:bodyPr/>
          <a:lstStyle/>
          <a:p>
            <a:fld id="{C68FB58B-AACD-44F1-9CE2-B850C946C86F}" type="slidenum">
              <a:rPr lang="en-US" smtClean="0"/>
              <a:t>60</a:t>
            </a:fld>
            <a:endParaRPr lang="en-US"/>
          </a:p>
        </p:txBody>
      </p:sp>
    </p:spTree>
    <p:extLst>
      <p:ext uri="{BB962C8B-B14F-4D97-AF65-F5344CB8AC3E}">
        <p14:creationId xmlns:p14="http://schemas.microsoft.com/office/powerpoint/2010/main" val="1664703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012F-09CE-10AC-54CD-62CFAB6BB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5BA3A-EEF6-FDC9-34DB-253A9552FE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B35C51-12BA-0A77-D803-EF25C14C30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1200" b="1" dirty="0"/>
              <a:t>Answer Key</a:t>
            </a:r>
            <a:r>
              <a:rPr lang="en-US" sz="1200" dirty="0"/>
              <a:t>:</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cs typeface="Calibri" panose="020F0502020204030204" pitchFamily="34" charset="0"/>
              </a:rPr>
              <a:t>Electron flow is critical in systems such as propulsion, lighting, controls, doors, braking, and communication circuits. When electron flow is interrupted, those systems stop working or may fail in ways that affect safety and reliability.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479EF22-DF8C-A4AE-6650-7EEC931915A1}"/>
              </a:ext>
            </a:extLst>
          </p:cNvPr>
          <p:cNvSpPr>
            <a:spLocks noGrp="1"/>
          </p:cNvSpPr>
          <p:nvPr>
            <p:ph type="sldNum" sz="quarter" idx="5"/>
          </p:nvPr>
        </p:nvSpPr>
        <p:spPr/>
        <p:txBody>
          <a:bodyPr/>
          <a:lstStyle/>
          <a:p>
            <a:fld id="{C68FB58B-AACD-44F1-9CE2-B850C946C86F}" type="slidenum">
              <a:rPr lang="en-US" smtClean="0"/>
              <a:t>61</a:t>
            </a:fld>
            <a:endParaRPr lang="en-US"/>
          </a:p>
        </p:txBody>
      </p:sp>
    </p:spTree>
    <p:extLst>
      <p:ext uri="{BB962C8B-B14F-4D97-AF65-F5344CB8AC3E}">
        <p14:creationId xmlns:p14="http://schemas.microsoft.com/office/powerpoint/2010/main" val="3405707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DE17E-5AC6-3C06-D3E4-72CE7587A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DD52C-3095-05AA-7852-F93282BE9A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7A57DF-926F-35BD-4F13-4FE0205E3C1A}"/>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Enhance Retention and Transfer</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key takeaways from this section of the module.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Clearly explain how to connects to the next section of the module. </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Let’s review the key concepts from this module:</a:t>
            </a:r>
          </a:p>
          <a:p>
            <a:pPr marL="628650" lvl="1" indent="-171450" eaLnBrk="0" fontAlgn="base" hangingPunct="0">
              <a:spcBef>
                <a:spcPct val="0"/>
              </a:spcBef>
              <a:spcAft>
                <a:spcPct val="0"/>
              </a:spcAft>
              <a:buFont typeface="Arial" panose="020B0604020202020204" pitchFamily="34" charset="0"/>
              <a:buChar char="•"/>
            </a:pPr>
            <a:r>
              <a:rPr lang="en-US" altLang="en-US" sz="1200" b="1" dirty="0"/>
              <a:t>Atoms</a:t>
            </a:r>
            <a:r>
              <a:rPr lang="en-US" altLang="en-US" sz="1200" dirty="0"/>
              <a:t> contain electrons that can move.</a:t>
            </a: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628650" lvl="1" indent="-171450" eaLnBrk="0" fontAlgn="base" hangingPunct="0">
              <a:spcBef>
                <a:spcPct val="0"/>
              </a:spcBef>
              <a:spcAft>
                <a:spcPct val="0"/>
              </a:spcAft>
              <a:buFont typeface="Arial" panose="020B0604020202020204" pitchFamily="34" charset="0"/>
              <a:buChar char="•"/>
            </a:pPr>
            <a:r>
              <a:rPr lang="en-US" altLang="en-US" sz="1200" dirty="0"/>
              <a:t>Electricity is the </a:t>
            </a:r>
            <a:r>
              <a:rPr lang="en-US" altLang="en-US" sz="1200" b="1" dirty="0"/>
              <a:t>flow</a:t>
            </a:r>
            <a:r>
              <a:rPr lang="en-US" altLang="en-US" sz="1200" dirty="0"/>
              <a:t> </a:t>
            </a:r>
            <a:r>
              <a:rPr lang="en-US" altLang="en-US" sz="1200" b="1" dirty="0"/>
              <a:t>of</a:t>
            </a:r>
            <a:r>
              <a:rPr lang="en-US" altLang="en-US" sz="1200" dirty="0"/>
              <a:t> these </a:t>
            </a:r>
            <a:r>
              <a:rPr lang="en-US" altLang="en-US" sz="1200" b="1" dirty="0"/>
              <a:t>electrons</a:t>
            </a:r>
            <a:r>
              <a:rPr lang="en-US" altLang="en-US" sz="1200" dirty="0"/>
              <a:t>. </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eaLnBrk="0" fontAlgn="base" hangingPunct="0">
              <a:spcBef>
                <a:spcPct val="0"/>
              </a:spcBef>
              <a:spcAft>
                <a:spcPct val="0"/>
              </a:spcAft>
              <a:buFont typeface="Arial" panose="020B0604020202020204" pitchFamily="34" charset="0"/>
              <a:buChar char="•"/>
            </a:pPr>
            <a:r>
              <a:rPr lang="en-US" altLang="en-US" sz="1200" b="1" dirty="0"/>
              <a:t>Voltage </a:t>
            </a:r>
            <a:r>
              <a:rPr lang="en-US" altLang="en-US" sz="1200" dirty="0"/>
              <a:t>is what pushes them.</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171450" lvl="0" indent="-171450" eaLnBrk="0" fontAlgn="base" hangingPunct="0">
              <a:spcBef>
                <a:spcPct val="0"/>
              </a:spcBef>
              <a:spcAft>
                <a:spcPct val="0"/>
              </a:spcAft>
              <a:buFont typeface="Arial" panose="020B0604020202020204" pitchFamily="34" charset="0"/>
              <a:buChar char="•"/>
            </a:pPr>
            <a:r>
              <a:rPr kumimoji="0" lang="en-US" altLang="en-US" sz="12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panose="020F0502020204030204" pitchFamily="34" charset="0"/>
              </a:rPr>
              <a:t>What’s Next? </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a:t>
            </a:r>
            <a:r>
              <a:rPr lang="en-US" sz="1200" dirty="0"/>
              <a:t>e’ll move from where electricity begins to how it can be generated.</a:t>
            </a: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F4F9738-9540-B365-B138-A104F4ABE6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892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F9365-78DB-9A8F-EC52-8EA4288A8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D2BF9-E151-AE6A-6082-ACF77624F8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C21E63-28A8-A9D6-D698-B9E735DA62F1}"/>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Introduce the section. </a:t>
            </a:r>
          </a:p>
          <a:p>
            <a:r>
              <a:rPr lang="en-US" b="1" dirty="0"/>
              <a:t>Talking Points: </a:t>
            </a:r>
          </a:p>
          <a:p>
            <a:pPr marL="171450" indent="-171450">
              <a:buFont typeface="Arial" panose="020B0604020202020204" pitchFamily="34" charset="0"/>
              <a:buChar char="•"/>
            </a:pPr>
            <a:r>
              <a:rPr lang="en-US" dirty="0"/>
              <a:t>We know </a:t>
            </a:r>
            <a:r>
              <a:rPr lang="en-US" i="1" dirty="0"/>
              <a:t>what</a:t>
            </a:r>
            <a:r>
              <a:rPr lang="en-US" dirty="0"/>
              <a:t> electricity is — now let’s see </a:t>
            </a:r>
            <a:r>
              <a:rPr lang="en-US" i="1" dirty="0"/>
              <a:t>how we make it.</a:t>
            </a:r>
          </a:p>
          <a:p>
            <a:pPr marL="171450" indent="-171450">
              <a:buFont typeface="Arial" panose="020B0604020202020204" pitchFamily="34" charset="0"/>
              <a:buChar char="•"/>
            </a:pPr>
            <a:r>
              <a:rPr lang="en-US" dirty="0">
                <a:solidFill>
                  <a:schemeClr val="tx1"/>
                </a:solidFill>
              </a:rPr>
              <a:t>Let’s see how we generate and deliver that energy to use it safely.</a:t>
            </a:r>
            <a:endParaRPr lang="en-US" dirty="0"/>
          </a:p>
          <a:p>
            <a:endParaRPr lang="en-US" dirty="0"/>
          </a:p>
        </p:txBody>
      </p:sp>
      <p:sp>
        <p:nvSpPr>
          <p:cNvPr id="4" name="Slide Number Placeholder 3">
            <a:extLst>
              <a:ext uri="{FF2B5EF4-FFF2-40B4-BE49-F238E27FC236}">
                <a16:creationId xmlns:a16="http://schemas.microsoft.com/office/drawing/2014/main" id="{6ED80FFB-F6A5-5707-FA6B-5BFBBA48E1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829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DC5B8-B755-D464-0180-1EEF4F1AE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ABACE-AFCB-6418-7847-775FF6774E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D359C9-70A6-5CBE-034B-FDC0B86759F7}"/>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Electricity can come from both </a:t>
            </a:r>
            <a:r>
              <a:rPr lang="en-US" b="1" dirty="0">
                <a:latin typeface="Calibri" panose="020F0502020204030204" pitchFamily="34" charset="0"/>
                <a:ea typeface="Calibri" panose="020F0502020204030204" pitchFamily="34" charset="0"/>
                <a:cs typeface="Calibri" panose="020F0502020204030204" pitchFamily="34" charset="0"/>
              </a:rPr>
              <a:t>natural</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man-made</a:t>
            </a:r>
            <a:r>
              <a:rPr lang="en-US" dirty="0">
                <a:latin typeface="Calibri" panose="020F0502020204030204" pitchFamily="34" charset="0"/>
                <a:ea typeface="Calibri" panose="020F0502020204030204" pitchFamily="34" charset="0"/>
                <a:cs typeface="Calibri" panose="020F0502020204030204" pitchFamily="34" charset="0"/>
              </a:rPr>
              <a:t> sources.</a:t>
            </a:r>
          </a:p>
          <a:p>
            <a:pPr marL="171450" lvl="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Natural sources</a:t>
            </a:r>
            <a:r>
              <a:rPr lang="en-US" dirty="0">
                <a:latin typeface="Calibri" panose="020F0502020204030204" pitchFamily="34" charset="0"/>
                <a:ea typeface="Calibri" panose="020F0502020204030204" pitchFamily="34" charset="0"/>
                <a:cs typeface="Calibri" panose="020F0502020204030204" pitchFamily="34" charset="0"/>
              </a:rPr>
              <a:t> include: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Lightning, which is a massive buildup and release of static electricity in the atmosphere.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Electric eels, which generate electric fields to hunt or defend themselves.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Static electricity from friction, like rubbing socks on carpet or combing dry hair.</a:t>
            </a:r>
          </a:p>
          <a:p>
            <a:pPr marL="17145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Man-made sources</a:t>
            </a:r>
            <a:r>
              <a:rPr lang="en-US" dirty="0">
                <a:latin typeface="Calibri" panose="020F0502020204030204" pitchFamily="34" charset="0"/>
                <a:ea typeface="Calibri" panose="020F0502020204030204" pitchFamily="34" charset="0"/>
                <a:cs typeface="Calibri" panose="020F0502020204030204" pitchFamily="34" charset="0"/>
              </a:rPr>
              <a:t> are what we rely on to power the modern world:</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Generators, which use magnets and motion to produce electricity.</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Batteries, which convert chemical energy into electrical energy.</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Power stations, which generate electricity on a large scale—using wind, water, fossil fuels, or nuclear energy.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No matter the source, the goal is the same: </a:t>
            </a:r>
            <a:r>
              <a:rPr lang="en-US" b="1" dirty="0">
                <a:latin typeface="Calibri" panose="020F0502020204030204" pitchFamily="34" charset="0"/>
                <a:ea typeface="Calibri" panose="020F0502020204030204" pitchFamily="34" charset="0"/>
                <a:cs typeface="Calibri" panose="020F0502020204030204" pitchFamily="34" charset="0"/>
              </a:rPr>
              <a:t>move electrons to produce usable energy</a:t>
            </a:r>
            <a:r>
              <a:rPr lang="en-US" dirty="0">
                <a:latin typeface="Calibri" panose="020F0502020204030204" pitchFamily="34" charset="0"/>
                <a:ea typeface="Calibri" panose="020F0502020204030204" pitchFamily="34" charset="0"/>
                <a:cs typeface="Calibri" panose="020F0502020204030204" pitchFamily="34" charset="0"/>
              </a:rPr>
              <a:t>.</a:t>
            </a: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A4D000F5-3AFE-00AB-BC57-9A5FC576B1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9321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F96AD-66A5-6A8E-8001-8EAB2C22C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B894B-96B8-F88E-C81B-4A4F448B04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679A01-DFC3-7E2B-C4A9-2F9016788AEA}"/>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Electricity is generated by </a:t>
            </a:r>
            <a:r>
              <a:rPr lang="en-US" b="0" dirty="0">
                <a:latin typeface="Calibri" panose="020F0502020204030204" pitchFamily="34" charset="0"/>
                <a:ea typeface="Calibri" panose="020F0502020204030204" pitchFamily="34" charset="0"/>
                <a:cs typeface="Calibri" panose="020F0502020204030204" pitchFamily="34" charset="0"/>
              </a:rPr>
              <a:t>converting other forms of energy—like motion, heat, or sunlight—into electrical energy.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There are several ways we do this: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Traditional Method</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Nuclear Power Plants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Renewable Energy Sources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Geothermal Energy</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Biomass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In each case, the goal is the same: </a:t>
            </a:r>
            <a:r>
              <a:rPr lang="en-US" b="1" dirty="0">
                <a:latin typeface="Calibri" panose="020F0502020204030204" pitchFamily="34" charset="0"/>
                <a:ea typeface="Calibri" panose="020F0502020204030204" pitchFamily="34" charset="0"/>
                <a:cs typeface="Calibri" panose="020F0502020204030204" pitchFamily="34" charset="0"/>
              </a:rPr>
              <a:t>turning energy into motion</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motion into electricity</a:t>
            </a:r>
            <a:r>
              <a:rPr lang="en-US" dirty="0">
                <a:latin typeface="Calibri" panose="020F0502020204030204" pitchFamily="34" charset="0"/>
                <a:ea typeface="Calibri" panose="020F0502020204030204" pitchFamily="34" charset="0"/>
                <a:cs typeface="Calibri" panose="020F0502020204030204" pitchFamily="34" charset="0"/>
              </a:rPr>
              <a:t>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which is then distributed through power grids to homes, businesses, and industries.</a:t>
            </a:r>
          </a:p>
        </p:txBody>
      </p:sp>
      <p:sp>
        <p:nvSpPr>
          <p:cNvPr id="4" name="Slide Number Placeholder 3">
            <a:extLst>
              <a:ext uri="{FF2B5EF4-FFF2-40B4-BE49-F238E27FC236}">
                <a16:creationId xmlns:a16="http://schemas.microsoft.com/office/drawing/2014/main" id="{D94AAB47-2558-6FD6-5AA3-46D7D74D53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69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31F6A-EE84-AA7C-55F2-4C1B21FF9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E5DD5-4B97-F82E-A239-A70DC7E9DB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73AAD0-77B4-BEC9-5D18-BAEC3F515C39}"/>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Traditional methods of generating electricity rely on fossil fuels—like coal, natural gas, and oil.</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Here’s how it works: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These fuels are burned, producing heat.</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That heat is used to boil water into steam.</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 steam spins a turbine, which is connected to a generator that produces electricity.</a:t>
            </a:r>
          </a:p>
        </p:txBody>
      </p:sp>
      <p:sp>
        <p:nvSpPr>
          <p:cNvPr id="4" name="Slide Number Placeholder 3">
            <a:extLst>
              <a:ext uri="{FF2B5EF4-FFF2-40B4-BE49-F238E27FC236}">
                <a16:creationId xmlns:a16="http://schemas.microsoft.com/office/drawing/2014/main" id="{C7EE7B64-DA37-43C6-7ED0-A18C5EE667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713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7E39C-CB9B-89CB-921E-ED8FF11AD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88287-C8C1-F8B3-4262-78D98281C6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4F02DB-765D-2185-CF80-5B60FFF6E73F}"/>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Nuclear power plants use nuclear reactions—specifically, fission—to produce heat for the same purpose as traditional plants.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That heat boils water into steam.</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 steam spins a turbine.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And the turbine powers a generator to create electricity.</a:t>
            </a:r>
          </a:p>
        </p:txBody>
      </p:sp>
      <p:sp>
        <p:nvSpPr>
          <p:cNvPr id="4" name="Slide Number Placeholder 3">
            <a:extLst>
              <a:ext uri="{FF2B5EF4-FFF2-40B4-BE49-F238E27FC236}">
                <a16:creationId xmlns:a16="http://schemas.microsoft.com/office/drawing/2014/main" id="{5D2896EA-DBE4-8D55-186D-C91B1FD781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3178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8649-0AB7-576E-5F83-24C1A7113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618C0-0090-AEB2-148A-A08F959A19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E7C241-B2B2-3911-1150-AEFC7D921098}"/>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Renewable energy sources are becoming more important as we shift toward cleaner, sustainable power.</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These methods don’t burn fuel—instead, they capture natural energy from the environment:</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Hydroelectric power uses the force of flowing water to spin turbines.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Wind power turns wind turbines, converting motion into electricity.</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Solar power uses photovoltaic panels to convert sunlight directly into electrical energy.</a:t>
            </a:r>
          </a:p>
        </p:txBody>
      </p:sp>
      <p:sp>
        <p:nvSpPr>
          <p:cNvPr id="4" name="Slide Number Placeholder 3">
            <a:extLst>
              <a:ext uri="{FF2B5EF4-FFF2-40B4-BE49-F238E27FC236}">
                <a16:creationId xmlns:a16="http://schemas.microsoft.com/office/drawing/2014/main" id="{8A273EC3-32D8-988A-3566-6CD0185122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695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CC93-D6C6-F8BB-BFAF-9A565731A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CC21C-75B0-CD47-9981-FE5380360C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CF08B7-1AD8-FB0C-9821-C3170580899E}"/>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Geothermal energy taps into the Earth’s natural internal heat—energy stored beneath the surface.</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Wells are drilled into hot underground reservoirs.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That heat is used to produce steam.</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And the steam drives a turbine connected to a generator, just like in other power plants.</a:t>
            </a:r>
          </a:p>
        </p:txBody>
      </p:sp>
      <p:sp>
        <p:nvSpPr>
          <p:cNvPr id="4" name="Slide Number Placeholder 3">
            <a:extLst>
              <a:ext uri="{FF2B5EF4-FFF2-40B4-BE49-F238E27FC236}">
                <a16:creationId xmlns:a16="http://schemas.microsoft.com/office/drawing/2014/main" id="{FF7ED06D-A117-E2B2-ECF9-99652F587E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37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Gain Attention, Recall</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Flip chart or white board, markers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Record learners' responses on white board or flip chart.</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Be sure to capture learners’ predictions for question 2. You will be returning to these predictions in a few slide.    </a:t>
            </a:r>
          </a:p>
          <a:p>
            <a:pPr marL="0" marR="0" lvl="0" indent="0">
              <a:spcBef>
                <a:spcPts val="0"/>
              </a:spcBef>
              <a:spcAft>
                <a:spcPts val="0"/>
              </a:spcAft>
              <a:buFont typeface="Arial" panose="020B0604020202020204" pitchFamily="34" charset="0"/>
              <a:buNone/>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I want you to picture a thunderstorm outside. There’s a loud boom, and suddenly the power goes out.</a:t>
            </a:r>
          </a:p>
          <a:p>
            <a:pPr marL="171450" marR="0" lvl="0" indent="-171450">
              <a:spcBef>
                <a:spcPts val="0"/>
              </a:spcBef>
              <a:spcAft>
                <a:spcPts val="0"/>
              </a:spcAft>
              <a:buFont typeface="Arial" panose="020B0604020202020204" pitchFamily="34" charset="0"/>
              <a:buChar char="•"/>
            </a:pPr>
            <a:r>
              <a:rPr lang="en-US" dirty="0"/>
              <a:t>Take a second and think about the first things you notice. What changes right away when the power is gone?</a:t>
            </a:r>
          </a:p>
          <a:p>
            <a:pPr marL="628650" marR="0" lvl="1" indent="-171450">
              <a:spcBef>
                <a:spcPts val="0"/>
              </a:spcBef>
              <a:spcAft>
                <a:spcPts val="0"/>
              </a:spcAft>
              <a:buFont typeface="Arial" panose="020B0604020202020204" pitchFamily="34" charset="0"/>
              <a:buChar char="•"/>
            </a:pPr>
            <a:r>
              <a:rPr lang="en-US" i="1" dirty="0"/>
              <a:t>Pause and call on learners to respond. </a:t>
            </a:r>
          </a:p>
          <a:p>
            <a:pPr marL="171450" marR="0" lvl="0" indent="-171450">
              <a:spcBef>
                <a:spcPts val="0"/>
              </a:spcBef>
              <a:spcAft>
                <a:spcPts val="0"/>
              </a:spcAft>
              <a:buFont typeface="Arial" panose="020B0604020202020204" pitchFamily="34" charset="0"/>
              <a:buChar char="•"/>
            </a:pPr>
            <a:r>
              <a:rPr lang="en-US" dirty="0"/>
              <a:t>When you lose power, nothing inside your house suddenly breaks, but the electricity isn’t available anymore.</a:t>
            </a:r>
          </a:p>
          <a:p>
            <a:pPr marL="171450" marR="0" lvl="0" indent="-171450">
              <a:spcBef>
                <a:spcPts val="0"/>
              </a:spcBef>
              <a:spcAft>
                <a:spcPts val="0"/>
              </a:spcAft>
              <a:buFont typeface="Arial" panose="020B0604020202020204" pitchFamily="34" charset="0"/>
              <a:buChar char="•"/>
            </a:pPr>
            <a:r>
              <a:rPr lang="en-US" dirty="0"/>
              <a:t>What do you think is happening when your home loses power?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Pause and call on learners to respond. </a:t>
            </a:r>
            <a:endParaRPr lang="en-US" dirty="0"/>
          </a:p>
          <a:p>
            <a:pPr marL="171450" marR="0" lvl="0" indent="-171450">
              <a:spcBef>
                <a:spcPts val="0"/>
              </a:spcBef>
              <a:spcAft>
                <a:spcPts val="0"/>
              </a:spcAft>
              <a:buFont typeface="Arial" panose="020B0604020202020204" pitchFamily="34" charset="0"/>
              <a:buChar char="•"/>
            </a:pPr>
            <a:r>
              <a:rPr lang="en-US" dirty="0"/>
              <a:t>We’re going to come back to these predictions in a few moments. </a:t>
            </a:r>
          </a:p>
          <a:p>
            <a:pPr marL="171450" marR="0" lvl="0" indent="-171450">
              <a:spcBef>
                <a:spcPts val="0"/>
              </a:spcBef>
              <a:spcAft>
                <a:spcPts val="0"/>
              </a:spcAft>
              <a:buFont typeface="Arial" panose="020B0604020202020204" pitchFamily="34" charset="0"/>
              <a:buChar char="•"/>
            </a:pPr>
            <a:r>
              <a:rPr lang="en-US" dirty="0"/>
              <a:t>In the next part, we’ll look at a very simple circuit to help explain what’s happening behind the scenes when power is on — and what changes when it’s not.</a:t>
            </a:r>
          </a:p>
          <a:p>
            <a:endParaRPr lang="en-US" dirty="0"/>
          </a:p>
          <a:p>
            <a:r>
              <a:rPr lang="en-US" i="1" dirty="0"/>
              <a:t>Icon Attribution</a:t>
            </a:r>
            <a:r>
              <a:rPr lang="en-US" dirty="0"/>
              <a:t>: </a:t>
            </a:r>
            <a:r>
              <a:rPr lang="en-US" sz="1200" b="0" i="0" kern="1200" dirty="0">
                <a:solidFill>
                  <a:schemeClr val="tx1"/>
                </a:solidFill>
                <a:effectLst/>
                <a:latin typeface="+mn-lt"/>
                <a:ea typeface="+mn-ea"/>
                <a:cs typeface="+mn-cs"/>
              </a:rPr>
              <a:t>Home by Kamin </a:t>
            </a:r>
            <a:r>
              <a:rPr lang="en-US" sz="1200" b="0" i="0" kern="1200" dirty="0" err="1">
                <a:solidFill>
                  <a:schemeClr val="tx1"/>
                </a:solidFill>
                <a:effectLst/>
                <a:latin typeface="+mn-lt"/>
                <a:ea typeface="+mn-ea"/>
                <a:cs typeface="+mn-cs"/>
              </a:rPr>
              <a:t>Ginkaew</a:t>
            </a:r>
            <a:r>
              <a:rPr lang="en-US" sz="1200" b="0" i="0" kern="1200" dirty="0">
                <a:solidFill>
                  <a:schemeClr val="tx1"/>
                </a:solidFill>
                <a:effectLst/>
                <a:latin typeface="+mn-lt"/>
                <a:ea typeface="+mn-ea"/>
                <a:cs typeface="+mn-cs"/>
              </a:rPr>
              <a:t> from </a:t>
            </a:r>
            <a:r>
              <a:rPr lang="en-US" sz="1200" b="0" i="0" u="none" strike="noStrike" kern="1200" dirty="0">
                <a:solidFill>
                  <a:schemeClr val="tx1"/>
                </a:solidFill>
                <a:effectLst/>
                <a:latin typeface="+mn-lt"/>
                <a:ea typeface="+mn-ea"/>
                <a:cs typeface="+mn-cs"/>
                <a:hlinkClick r:id="rId3" tooltip="Home Icon"/>
              </a:rPr>
              <a:t>Noun Project</a:t>
            </a:r>
            <a:r>
              <a:rPr lang="en-US" sz="1200" b="0" i="0" kern="1200" dirty="0">
                <a:solidFill>
                  <a:schemeClr val="tx1"/>
                </a:solidFill>
                <a:effectLst/>
                <a:latin typeface="+mn-lt"/>
                <a:ea typeface="+mn-ea"/>
                <a:cs typeface="+mn-cs"/>
              </a:rPr>
              <a:t> (CC BY 3.0)</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a:t>
            </a:fld>
            <a:endParaRPr lang="en-US"/>
          </a:p>
        </p:txBody>
      </p:sp>
    </p:spTree>
    <p:extLst>
      <p:ext uri="{BB962C8B-B14F-4D97-AF65-F5344CB8AC3E}">
        <p14:creationId xmlns:p14="http://schemas.microsoft.com/office/powerpoint/2010/main" val="37084000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241A-5633-5938-6DEB-ADA56E401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AC8A4-0416-09A5-584F-52A6D6533F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3A453B-E814-3273-4514-919DD61089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Biomass energy is generated by burning organic materials, like wood, crop waste, or even landfill gases.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These materials are rich in stored chemical energy from the sun.</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When burned, they release heat, which is used to produce steam and generate electricity, just like fossil fuels.</a:t>
            </a:r>
          </a:p>
        </p:txBody>
      </p:sp>
      <p:sp>
        <p:nvSpPr>
          <p:cNvPr id="4" name="Slide Number Placeholder 3">
            <a:extLst>
              <a:ext uri="{FF2B5EF4-FFF2-40B4-BE49-F238E27FC236}">
                <a16:creationId xmlns:a16="http://schemas.microsoft.com/office/drawing/2014/main" id="{AE8371F9-E3B1-6196-9700-49DB5C9B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7357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47CE-A906-F23F-2316-D70BCFFE7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78090-6BD6-126F-D3EF-99E30C15E3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4AD0B1-0556-20AB-32E8-37D032CD27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b="0"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The future of power is clean, but today’s grid still relies heavily on fossil fuels.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Renewable sources include solar, wind, hydroelectric, and geothermal. These are clean, sustainable, and naturally replenished.</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Non-renewable sources include coal, oil, and natural gas. These are limited resources and often produce pollution and greenhouse gases.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Because of climate concerns and resource limits, energy systems around the world are shifting toward renewables—not only for sustainability, but also for long-term reliability.</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Image Source</a:t>
            </a:r>
            <a:r>
              <a:rPr lang="en-US" dirty="0">
                <a:latin typeface="Calibri" panose="020F0502020204030204" pitchFamily="34" charset="0"/>
                <a:ea typeface="Calibri" panose="020F0502020204030204" pitchFamily="34" charset="0"/>
                <a:cs typeface="Calibri" panose="020F0502020204030204" pitchFamily="34" charset="0"/>
              </a:rPr>
              <a:t>: https://ngsmagnified.com/textbooks/population-dynamics/section-3-renewable-nonrenewable-resources/ </a:t>
            </a:r>
          </a:p>
        </p:txBody>
      </p:sp>
      <p:sp>
        <p:nvSpPr>
          <p:cNvPr id="4" name="Slide Number Placeholder 3">
            <a:extLst>
              <a:ext uri="{FF2B5EF4-FFF2-40B4-BE49-F238E27FC236}">
                <a16:creationId xmlns:a16="http://schemas.microsoft.com/office/drawing/2014/main" id="{EE89CB4B-E1C4-904D-BBA3-FA72764CE5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4903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F749E-3102-5423-E18F-8F4E90CC2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6966F-3E1D-5080-358A-5990E1FF58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275329-1070-4C09-510F-8F2193C05E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b="0"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Once electricity is generated, it doesn't go straight to your home—it travels through a system called the </a:t>
            </a:r>
            <a:r>
              <a:rPr lang="en-US" b="1" dirty="0">
                <a:latin typeface="Calibri" panose="020F0502020204030204" pitchFamily="34" charset="0"/>
                <a:ea typeface="Calibri" panose="020F0502020204030204" pitchFamily="34" charset="0"/>
                <a:cs typeface="Calibri" panose="020F0502020204030204" pitchFamily="34" charset="0"/>
              </a:rPr>
              <a:t>electrical grid</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This entire journey happens in </a:t>
            </a:r>
            <a:r>
              <a:rPr lang="en-US" b="0" dirty="0">
                <a:latin typeface="Calibri" panose="020F0502020204030204" pitchFamily="34" charset="0"/>
                <a:ea typeface="Calibri" panose="020F0502020204030204" pitchFamily="34" charset="0"/>
                <a:cs typeface="Calibri" panose="020F0502020204030204" pitchFamily="34" charset="0"/>
              </a:rPr>
              <a:t>seconds</a:t>
            </a:r>
            <a:r>
              <a:rPr lang="en-US" dirty="0">
                <a:latin typeface="Calibri" panose="020F0502020204030204" pitchFamily="34" charset="0"/>
                <a:ea typeface="Calibri" panose="020F0502020204030204" pitchFamily="34" charset="0"/>
                <a:cs typeface="Calibri" panose="020F0502020204030204" pitchFamily="34" charset="0"/>
              </a:rPr>
              <a:t>—powering your lights, appliances, and electronics almost instantly.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Electricity is often generated in centralized locations because large power plants can produce electricity more efficiently and reliably, then transmit it over long distances to where it’s needed.</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 journey depicted on this slide </a:t>
            </a:r>
            <a:r>
              <a:rPr lang="en-US" b="1" dirty="0">
                <a:latin typeface="Calibri" panose="020F0502020204030204" pitchFamily="34" charset="0"/>
                <a:ea typeface="Calibri" panose="020F0502020204030204" pitchFamily="34" charset="0"/>
                <a:cs typeface="Calibri" panose="020F0502020204030204" pitchFamily="34" charset="0"/>
              </a:rPr>
              <a:t>represents AC transmission</a:t>
            </a:r>
            <a:r>
              <a:rPr lang="en-US" b="0" dirty="0">
                <a:latin typeface="Calibri" panose="020F0502020204030204" pitchFamily="34" charset="0"/>
                <a:ea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8F2BDD6E-1D59-EABD-E214-D71F5C066E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88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97837-9586-81A4-5E29-13BC5AAC6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13A82-F6FF-EFCC-F902-D1E54DC12F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DF8F5E0-2650-CD40-D5B5-82D4468916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b="0"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Electricity is one of the most important foundations of modern life. </a:t>
            </a:r>
          </a:p>
          <a:p>
            <a:pPr marL="171450" lvl="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It powers everything—from homes and schools, to hospitals, factories, and transit systems. Without it, most modern systems can’t function.</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Access to electricity is directly tied to economic growth and development. Countries with reliable electrical systems can support industry, education, communication, and healthcare.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Where electricity is unavailable or unreliable, it becomes much harder to learn, earn, or stay safe—making access to electricity a key issue for equity and opportunity worldwide.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In developing electricity, there is waste generated. There is the nuclear waste of spent fuel and waste in the form of emissions from burning fossil fuels.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This is why wind and solar are becoming popular because they eliminate the waste. </a:t>
            </a:r>
            <a:endParaRPr lang="en-US" altLang="en-US" sz="1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3EA82F1-24B4-77D9-5554-B5201E87D0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475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647A-66F9-8A8F-CDEC-A40F63C94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AEA59-8AE7-75E1-19C9-F15B725090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D91C4E-84C2-8379-CFA8-6E88A2AE25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a:t>
            </a:r>
            <a:r>
              <a:rPr lang="en-US" altLang="en-US" sz="1200" b="0" dirty="0">
                <a:latin typeface="Calibri" panose="020F0502020204030204" pitchFamily="34" charset="0"/>
                <a:ea typeface="Calibri" panose="020F0502020204030204" pitchFamily="34" charset="0"/>
                <a:cs typeface="Calibri" panose="020F0502020204030204" pitchFamily="34" charset="0"/>
              </a:rPr>
              <a:t>Present Content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Talking points</a:t>
            </a:r>
            <a:r>
              <a:rPr lang="en-US" altLang="en-US" sz="1200" b="0" dirty="0">
                <a:latin typeface="Calibri" panose="020F0502020204030204" pitchFamily="34" charset="0"/>
                <a:ea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ea typeface="Calibri" panose="020F0502020204030204" pitchFamily="34" charset="0"/>
                <a:cs typeface="Calibri" panose="020F0502020204030204" pitchFamily="34" charset="0"/>
              </a:rPr>
              <a:t>Being energy-aware also means understanding our responsibility to reduce harm.</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While electricity is essential, the way we generate it has real environmental consequences.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Fossil fuel plants release air pollutants and greenhouse gases that contribute to climate change and poor air quality.</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Solar farms and wind turbines are much cleaner, but they often require large areas of land, which can affect wildlife and natural habitats.</a:t>
            </a:r>
          </a:p>
          <a:p>
            <a:pPr marL="628650" lvl="1"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Some power plants, including nuclear and fossil fuel stations, also use a lot of water for cooling, which can strain water resources.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That’s why there’s a global push to transition to cleaner, more sustainable energy sources—reducing harm while still meeting our growing energy needs.</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In summary (tie it all together): </a:t>
            </a:r>
            <a:r>
              <a:rPr lang="en-US" sz="1200" b="0" kern="1200" dirty="0">
                <a:solidFill>
                  <a:schemeClr val="tx1"/>
                </a:solidFill>
                <a:effectLst/>
                <a:latin typeface="+mn-lt"/>
                <a:ea typeface="+mn-ea"/>
                <a:cs typeface="+mn-cs"/>
              </a:rPr>
              <a:t>We’ve gone from the microscopic level of electrons to the massive systems that power our vehicles and shops.</a:t>
            </a:r>
            <a:endParaRPr lang="en-US" b="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346D341-F46C-CA00-4AC5-A25270EBDE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9134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29CF-56BD-2511-D444-4E578AD99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96EFD-20E4-F713-4CA3-1C9777FD9C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779F6A-C46A-1B1B-0FEE-9581CB05B7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b="1" dirty="0"/>
          </a:p>
          <a:p>
            <a:r>
              <a:rPr lang="en-US" sz="1200" b="1" dirty="0"/>
              <a:t>Answer Key</a:t>
            </a:r>
            <a:r>
              <a:rPr lang="en-US" sz="1200" dirty="0"/>
              <a:t>:</a:t>
            </a:r>
          </a:p>
          <a:p>
            <a:pPr marL="0" indent="0">
              <a:buFont typeface="Arial" panose="020B0604020202020204" pitchFamily="34" charset="0"/>
              <a:buNone/>
            </a:pPr>
            <a:r>
              <a:rPr lang="en-US" sz="1200" b="0" dirty="0">
                <a:latin typeface="Calibri" panose="020F0502020204030204" pitchFamily="34" charset="0"/>
                <a:ea typeface="Calibri" panose="020F0502020204030204" pitchFamily="34" charset="0"/>
                <a:cs typeface="Calibri" panose="020F0502020204030204" pitchFamily="34" charset="0"/>
              </a:rPr>
              <a:t>C. Wind</a:t>
            </a:r>
          </a:p>
        </p:txBody>
      </p:sp>
      <p:sp>
        <p:nvSpPr>
          <p:cNvPr id="4" name="Slide Number Placeholder 3">
            <a:extLst>
              <a:ext uri="{FF2B5EF4-FFF2-40B4-BE49-F238E27FC236}">
                <a16:creationId xmlns:a16="http://schemas.microsoft.com/office/drawing/2014/main" id="{3E065F83-9F3B-400D-72D2-6CFB3A993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3724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EEF0-A502-E7C8-625C-8D04573A6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F5AD9-EC31-EDF1-2522-289E454C48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4BA975-0A1B-4EF7-63B3-2331C660DA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Calibri" panose="020F0502020204030204" pitchFamily="34" charset="0"/>
                <a:ea typeface="Calibri" panose="020F0502020204030204" pitchFamily="34" charset="0"/>
                <a:cs typeface="Times New Roman" panose="02020603050405020304" pitchFamily="18" charset="0"/>
              </a:rPr>
              <a:t>*This slide contains animations.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 to reveal content.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Evaluate/Assess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2 min.</a:t>
            </a:r>
          </a:p>
          <a:p>
            <a:pPr marL="0" indent="0">
              <a:buNone/>
            </a:pPr>
            <a:r>
              <a:rPr lang="en-US" sz="1200" b="1" dirty="0">
                <a:latin typeface="Calibri" panose="020F0502020204030204" pitchFamily="34" charset="0"/>
                <a:ea typeface="Calibri" panose="020F0502020204030204" pitchFamily="34" charset="0"/>
                <a:cs typeface="Calibri" panose="020F0502020204030204" pitchFamily="34" charset="0"/>
              </a:rPr>
              <a:t>Do</a:t>
            </a:r>
            <a:r>
              <a:rPr lang="en-US" sz="1200" dirty="0">
                <a:latin typeface="Calibri" panose="020F0502020204030204" pitchFamily="34" charset="0"/>
                <a:ea typeface="Calibri" panose="020F0502020204030204" pitchFamily="34" charset="0"/>
                <a:cs typeface="Calibri" panose="020F0502020204030204" pitchFamily="34" charset="0"/>
              </a:rPr>
              <a:t>: Review the knowledge check questions. Call on learners to share their responses. </a:t>
            </a:r>
            <a:endParaRPr lang="en-US" sz="1200" i="1" dirty="0">
              <a:solidFill>
                <a:schemeClr val="accent4"/>
              </a:solidFill>
              <a:latin typeface="Calibri" panose="020F0502020204030204" pitchFamily="34" charset="0"/>
              <a:ea typeface="Calibri" panose="020F0502020204030204" pitchFamily="34" charset="0"/>
              <a:cs typeface="Calibri" panose="020F0502020204030204" pitchFamily="34" charset="0"/>
            </a:endParaRPr>
          </a:p>
          <a:p>
            <a:endParaRPr lang="en-US" sz="1200" b="1" dirty="0"/>
          </a:p>
          <a:p>
            <a:r>
              <a:rPr lang="en-US" sz="1200" b="1" dirty="0"/>
              <a:t>Answer Key</a:t>
            </a:r>
            <a:r>
              <a:rPr lang="en-US" sz="1200" dirty="0"/>
              <a:t>:</a:t>
            </a:r>
          </a:p>
          <a:p>
            <a:pPr marL="0" indent="0">
              <a:buFont typeface="Arial" panose="020B0604020202020204" pitchFamily="34" charset="0"/>
              <a:buNone/>
            </a:pPr>
            <a:r>
              <a:rPr lang="en-US" sz="1200" b="0" dirty="0">
                <a:latin typeface="Calibri" panose="020F0502020204030204" pitchFamily="34" charset="0"/>
                <a:ea typeface="Calibri" panose="020F0502020204030204" pitchFamily="34" charset="0"/>
                <a:cs typeface="Calibri" panose="020F0502020204030204" pitchFamily="34" charset="0"/>
              </a:rPr>
              <a:t>D</a:t>
            </a:r>
          </a:p>
          <a:p>
            <a:pPr marL="0" indent="0">
              <a:buFont typeface="Arial" panose="020B0604020202020204" pitchFamily="34" charset="0"/>
              <a:buNone/>
            </a:pPr>
            <a:endParaRPr lang="en-US" sz="1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3B67D69-2C51-55C6-2886-FFD1A326F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996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1C0F7-5204-1A24-33A7-5F0DC2D4B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0094B-9EA8-7D0A-0839-79FA7048B2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14250D-689C-1415-212F-5A1D0F642178}"/>
              </a:ext>
            </a:extLst>
          </p:cNvPr>
          <p:cNvSpPr>
            <a:spLocks noGrp="1"/>
          </p:cNvSpPr>
          <p:nvPr>
            <p:ph type="body" idx="1"/>
          </p:nvPr>
        </p:nvSpPr>
        <p:spPr/>
        <p:txBody>
          <a:bodyPr/>
          <a:lstStyle/>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Activity: </a:t>
            </a:r>
            <a:r>
              <a:rPr lang="en-US" altLang="en-US" sz="1200" b="0" dirty="0">
                <a:latin typeface="Calibri" panose="020F0502020204030204" pitchFamily="34" charset="0"/>
                <a:ea typeface="Calibri" panose="020F0502020204030204" pitchFamily="34" charset="0"/>
                <a:cs typeface="Calibri" panose="020F0502020204030204" pitchFamily="34" charset="0"/>
              </a:rPr>
              <a:t>Enhance Retention and Transfer, Recall</a:t>
            </a: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b="1" dirty="0">
                <a:latin typeface="Calibri" panose="020F0502020204030204" pitchFamily="34" charset="0"/>
                <a:ea typeface="Calibri" panose="020F0502020204030204" pitchFamily="34" charset="0"/>
                <a:cs typeface="Calibri" panose="020F0502020204030204" pitchFamily="34" charset="0"/>
              </a:rPr>
              <a:t>Instructional Time</a:t>
            </a:r>
            <a:r>
              <a:rPr lang="en-US" altLang="en-US" sz="1200" dirty="0">
                <a:latin typeface="Calibri" panose="020F0502020204030204" pitchFamily="34" charset="0"/>
                <a:ea typeface="Calibri" panose="020F0502020204030204" pitchFamily="34" charset="0"/>
                <a:cs typeface="Calibri" panose="020F0502020204030204" pitchFamily="34" charset="0"/>
              </a:rPr>
              <a:t>: 5 min.</a:t>
            </a:r>
          </a:p>
          <a:p>
            <a:r>
              <a:rPr lang="en-US" altLang="en-US" sz="1200" b="1" dirty="0">
                <a:latin typeface="Calibri" panose="020F0502020204030204" pitchFamily="34" charset="0"/>
                <a:ea typeface="Calibri" panose="020F0502020204030204" pitchFamily="34" charset="0"/>
                <a:cs typeface="Calibri" panose="020F0502020204030204" pitchFamily="34" charset="0"/>
              </a:rPr>
              <a:t>Do: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Review the key takeaways from this module. </a:t>
            </a:r>
          </a:p>
          <a:p>
            <a:pPr marL="171450" indent="-171450">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Clearly explain how to connects to the next module/course. </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Talking points</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These four areas build a complete picture—from what electricity is, to how it's made, who developed it, and how it works on a atomic level.</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By connecting history, science, and real-world use, we’ve built a foundation for both understanding and applying electrical concepts.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Let’s review the key concepts from this module:</a:t>
            </a:r>
          </a:p>
          <a:p>
            <a:pPr marL="628650" lvl="1"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At its core, electricity starts with </a:t>
            </a:r>
            <a:r>
              <a:rPr lang="en-US" b="1" dirty="0">
                <a:latin typeface="Calibri" panose="020F0502020204030204" pitchFamily="34" charset="0"/>
                <a:ea typeface="Calibri" panose="020F0502020204030204" pitchFamily="34" charset="0"/>
                <a:cs typeface="Calibri" panose="020F0502020204030204" pitchFamily="34" charset="0"/>
              </a:rPr>
              <a:t>electrons moving through atoms</a:t>
            </a:r>
            <a:r>
              <a:rPr lang="en-US" dirty="0">
                <a:latin typeface="Calibri" panose="020F0502020204030204" pitchFamily="34" charset="0"/>
                <a:ea typeface="Calibri" panose="020F0502020204030204" pitchFamily="34" charset="0"/>
                <a:cs typeface="Calibri" panose="020F0502020204030204" pitchFamily="34" charset="0"/>
              </a:rPr>
              <a:t>. These tiny particles are responsible for creating </a:t>
            </a:r>
            <a:r>
              <a:rPr lang="en-US" b="1" dirty="0">
                <a:latin typeface="Calibri" panose="020F0502020204030204" pitchFamily="34" charset="0"/>
                <a:ea typeface="Calibri" panose="020F0502020204030204" pitchFamily="34" charset="0"/>
                <a:cs typeface="Calibri" panose="020F0502020204030204" pitchFamily="34" charset="0"/>
              </a:rPr>
              <a:t>current</a:t>
            </a:r>
            <a:r>
              <a:rPr lang="en-US" dirty="0">
                <a:latin typeface="Calibri" panose="020F0502020204030204" pitchFamily="34" charset="0"/>
                <a:ea typeface="Calibri" panose="020F0502020204030204" pitchFamily="34" charset="0"/>
                <a:cs typeface="Calibri" panose="020F0502020204030204" pitchFamily="34" charset="0"/>
              </a:rPr>
              <a:t> in a wire.</a:t>
            </a:r>
          </a:p>
          <a:p>
            <a:pPr marL="628650" lvl="1"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Through </a:t>
            </a:r>
            <a:r>
              <a:rPr lang="en-US" b="1" dirty="0">
                <a:latin typeface="Calibri" panose="020F0502020204030204" pitchFamily="34" charset="0"/>
                <a:ea typeface="Calibri" panose="020F0502020204030204" pitchFamily="34" charset="0"/>
                <a:cs typeface="Calibri" panose="020F0502020204030204" pitchFamily="34" charset="0"/>
              </a:rPr>
              <a:t>electromagnetism</a:t>
            </a:r>
            <a:r>
              <a:rPr lang="en-US" dirty="0">
                <a:latin typeface="Calibri" panose="020F0502020204030204" pitchFamily="34" charset="0"/>
                <a:ea typeface="Calibri" panose="020F0502020204030204" pitchFamily="34" charset="0"/>
                <a:cs typeface="Calibri" panose="020F0502020204030204" pitchFamily="34" charset="0"/>
              </a:rPr>
              <a:t>, we learned how </a:t>
            </a:r>
            <a:r>
              <a:rPr lang="en-US" b="0" dirty="0">
                <a:latin typeface="Calibri" panose="020F0502020204030204" pitchFamily="34" charset="0"/>
                <a:ea typeface="Calibri" panose="020F0502020204030204" pitchFamily="34" charset="0"/>
                <a:cs typeface="Calibri" panose="020F0502020204030204" pitchFamily="34" charset="0"/>
              </a:rPr>
              <a:t>electric current produces magnetic fields, and how changing magnetic fields can generate electricity—a principle that powers motors, transformers, and generators.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Calibri" panose="020F0502020204030204" pitchFamily="34" charset="0"/>
                <a:ea typeface="Calibri" panose="020F0502020204030204" pitchFamily="34" charset="0"/>
                <a:cs typeface="Calibri" panose="020F0502020204030204" pitchFamily="34" charset="0"/>
              </a:rPr>
              <a:t>Pioneers</a:t>
            </a:r>
            <a:r>
              <a:rPr lang="en-US" dirty="0">
                <a:latin typeface="Calibri" panose="020F0502020204030204" pitchFamily="34" charset="0"/>
                <a:ea typeface="Calibri" panose="020F0502020204030204" pitchFamily="34" charset="0"/>
                <a:cs typeface="Calibri" panose="020F0502020204030204" pitchFamily="34" charset="0"/>
              </a:rPr>
              <a:t> like </a:t>
            </a:r>
            <a:r>
              <a:rPr lang="en-US" b="1" dirty="0">
                <a:latin typeface="Calibri" panose="020F0502020204030204" pitchFamily="34" charset="0"/>
                <a:ea typeface="Calibri" panose="020F0502020204030204" pitchFamily="34" charset="0"/>
                <a:cs typeface="Calibri" panose="020F0502020204030204" pitchFamily="34" charset="0"/>
              </a:rPr>
              <a:t>Volta</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Faraday</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Edison</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Tesla</a:t>
            </a:r>
            <a:r>
              <a:rPr lang="en-US" dirty="0">
                <a:latin typeface="Calibri" panose="020F0502020204030204" pitchFamily="34" charset="0"/>
                <a:ea typeface="Calibri" panose="020F0502020204030204" pitchFamily="34" charset="0"/>
                <a:cs typeface="Calibri" panose="020F0502020204030204" pitchFamily="34" charset="0"/>
              </a:rPr>
              <a:t> made major breakthroughs—creating the first </a:t>
            </a:r>
            <a:r>
              <a:rPr lang="en-US" b="0" dirty="0">
                <a:latin typeface="Calibri" panose="020F0502020204030204" pitchFamily="34" charset="0"/>
                <a:ea typeface="Calibri" panose="020F0502020204030204" pitchFamily="34" charset="0"/>
                <a:cs typeface="Calibri" panose="020F0502020204030204" pitchFamily="34" charset="0"/>
              </a:rPr>
              <a:t>batteries, generators, and power distribution systems that we still depend on today.</a:t>
            </a:r>
          </a:p>
          <a:p>
            <a:pPr marL="628650" lvl="1"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Electricity</a:t>
            </a:r>
            <a:r>
              <a:rPr lang="en-US" dirty="0">
                <a:latin typeface="Calibri" panose="020F0502020204030204" pitchFamily="34" charset="0"/>
                <a:ea typeface="Calibri" panose="020F0502020204030204" pitchFamily="34" charset="0"/>
                <a:cs typeface="Calibri" panose="020F0502020204030204" pitchFamily="34" charset="0"/>
              </a:rPr>
              <a:t> is the </a:t>
            </a:r>
            <a:r>
              <a:rPr lang="en-US" b="1" dirty="0">
                <a:latin typeface="Calibri" panose="020F0502020204030204" pitchFamily="34" charset="0"/>
                <a:ea typeface="Calibri" panose="020F0502020204030204" pitchFamily="34" charset="0"/>
                <a:cs typeface="Calibri" panose="020F0502020204030204" pitchFamily="34" charset="0"/>
              </a:rPr>
              <a:t>flow of electric charge</a:t>
            </a:r>
            <a:r>
              <a:rPr lang="en-US" dirty="0">
                <a:latin typeface="Calibri" panose="020F0502020204030204" pitchFamily="34" charset="0"/>
                <a:ea typeface="Calibri" panose="020F0502020204030204" pitchFamily="34" charset="0"/>
                <a:cs typeface="Calibri" panose="020F0502020204030204" pitchFamily="34" charset="0"/>
              </a:rPr>
              <a:t>, and in most modern systems, we rely on</a:t>
            </a:r>
            <a:r>
              <a:rPr lang="en-US" b="0" dirty="0">
                <a:latin typeface="Calibri" panose="020F0502020204030204" pitchFamily="34" charset="0"/>
                <a:ea typeface="Calibri" panose="020F0502020204030204" pitchFamily="34" charset="0"/>
                <a:cs typeface="Calibri" panose="020F0502020204030204" pitchFamily="34" charset="0"/>
              </a:rPr>
              <a:t> current electricity, which needs a closed circuit and conductive materials to function.</a:t>
            </a:r>
          </a:p>
          <a:p>
            <a:pPr marL="628650" lvl="1"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It’s </a:t>
            </a:r>
            <a:r>
              <a:rPr lang="en-US" b="1" dirty="0">
                <a:latin typeface="Calibri" panose="020F0502020204030204" pitchFamily="34" charset="0"/>
                <a:ea typeface="Calibri" panose="020F0502020204030204" pitchFamily="34" charset="0"/>
                <a:cs typeface="Calibri" panose="020F0502020204030204" pitchFamily="34" charset="0"/>
              </a:rPr>
              <a:t>generated</a:t>
            </a:r>
            <a:r>
              <a:rPr lang="en-US" dirty="0">
                <a:latin typeface="Calibri" panose="020F0502020204030204" pitchFamily="34" charset="0"/>
                <a:ea typeface="Calibri" panose="020F0502020204030204" pitchFamily="34" charset="0"/>
                <a:cs typeface="Calibri" panose="020F0502020204030204" pitchFamily="34" charset="0"/>
              </a:rPr>
              <a:t> by converting other forms of energy—</a:t>
            </a:r>
            <a:r>
              <a:rPr lang="en-US" b="0" dirty="0">
                <a:latin typeface="Calibri" panose="020F0502020204030204" pitchFamily="34" charset="0"/>
                <a:ea typeface="Calibri" panose="020F0502020204030204" pitchFamily="34" charset="0"/>
                <a:cs typeface="Calibri" panose="020F0502020204030204" pitchFamily="34" charset="0"/>
              </a:rPr>
              <a:t>like mechanical motion, sunlight, or chemical reactions—into electrical energy. This process powers everything from homes and hospitals to trains and communication systems.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A41BA1C-0E48-E22A-1626-6992D8CB3C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2278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CDEC3-FB35-0150-37AD-C742A30A5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61368-C712-EEA0-EC61-E74A6BE218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B8F7D0-2CAB-7355-0F18-068C8EE9A223}"/>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Recall,</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Review the reflection question.</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Call on learners to respond. </a:t>
            </a:r>
          </a:p>
          <a:p>
            <a:endParaRPr lang="en-US" sz="1200" dirty="0">
              <a:latin typeface="+mn-lt"/>
            </a:endParaRPr>
          </a:p>
        </p:txBody>
      </p:sp>
      <p:sp>
        <p:nvSpPr>
          <p:cNvPr id="4" name="Slide Number Placeholder 3">
            <a:extLst>
              <a:ext uri="{FF2B5EF4-FFF2-40B4-BE49-F238E27FC236}">
                <a16:creationId xmlns:a16="http://schemas.microsoft.com/office/drawing/2014/main" id="{A2C33D36-D2E5-0A26-01A0-6F5F5EC6E4CE}"/>
              </a:ext>
            </a:extLst>
          </p:cNvPr>
          <p:cNvSpPr>
            <a:spLocks noGrp="1"/>
          </p:cNvSpPr>
          <p:nvPr>
            <p:ph type="sldNum" sz="quarter" idx="5"/>
          </p:nvPr>
        </p:nvSpPr>
        <p:spPr/>
        <p:txBody>
          <a:bodyPr/>
          <a:lstStyle/>
          <a:p>
            <a:fld id="{C68FB58B-AACD-44F1-9CE2-B850C946C86F}" type="slidenum">
              <a:rPr lang="en-US" smtClean="0"/>
              <a:t>78</a:t>
            </a:fld>
            <a:endParaRPr lang="en-US"/>
          </a:p>
        </p:txBody>
      </p:sp>
    </p:spTree>
    <p:extLst>
      <p:ext uri="{BB962C8B-B14F-4D97-AF65-F5344CB8AC3E}">
        <p14:creationId xmlns:p14="http://schemas.microsoft.com/office/powerpoint/2010/main" val="34840492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Evaluate/Assess Performance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Quiz_M1</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Ask learners if they have any lingering questions. Address them before distributing the quiz.</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Pass out the quiz and review the directions.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Time for a quiz! Let’s see what you have retained from today’s lesson.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4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Understanding what happens when the power goes out in your home starts with the question, “What is electricity?”</a:t>
            </a:r>
          </a:p>
          <a:p>
            <a:pPr marL="171450" marR="0" lvl="0" indent="-171450">
              <a:spcBef>
                <a:spcPts val="0"/>
              </a:spcBef>
              <a:spcAft>
                <a:spcPts val="0"/>
              </a:spcAft>
              <a:buFont typeface="Arial" panose="020B0604020202020204" pitchFamily="34" charset="0"/>
              <a:buChar char="•"/>
            </a:pPr>
            <a:r>
              <a:rPr lang="en-US" dirty="0"/>
              <a:t>To understand electricity, we’re going to start </a:t>
            </a:r>
            <a:r>
              <a:rPr lang="en-US" i="1" dirty="0"/>
              <a:t>very</a:t>
            </a:r>
            <a:r>
              <a:rPr lang="en-US" dirty="0"/>
              <a:t> small.</a:t>
            </a:r>
          </a:p>
          <a:p>
            <a:pPr marL="171450" marR="0" lvl="0" indent="-171450">
              <a:spcBef>
                <a:spcPts val="0"/>
              </a:spcBef>
              <a:spcAft>
                <a:spcPts val="0"/>
              </a:spcAft>
              <a:buFont typeface="Arial" panose="020B0604020202020204" pitchFamily="34" charset="0"/>
              <a:buChar char="•"/>
            </a:pPr>
            <a:r>
              <a:rPr lang="en-US" dirty="0"/>
              <a:t>Everything around us is made of </a:t>
            </a:r>
            <a:r>
              <a:rPr lang="en-US" b="1" dirty="0"/>
              <a:t>atoms</a:t>
            </a:r>
            <a:r>
              <a:rPr lang="en-US" dirty="0"/>
              <a:t>. </a:t>
            </a:r>
          </a:p>
          <a:p>
            <a:pPr marL="171450" marR="0" lvl="0" indent="-171450">
              <a:spcBef>
                <a:spcPts val="0"/>
              </a:spcBef>
              <a:spcAft>
                <a:spcPts val="0"/>
              </a:spcAft>
              <a:buFont typeface="Arial" panose="020B0604020202020204" pitchFamily="34" charset="0"/>
              <a:buChar char="•"/>
            </a:pPr>
            <a:r>
              <a:rPr lang="en-US" dirty="0"/>
              <a:t>Inside atoms are tiny particles called </a:t>
            </a:r>
            <a:r>
              <a:rPr lang="en-US" b="1" dirty="0"/>
              <a:t>electrons</a:t>
            </a:r>
            <a:r>
              <a:rPr lang="en-US" dirty="0"/>
              <a:t>.</a:t>
            </a:r>
          </a:p>
          <a:p>
            <a:pPr marL="171450" marR="0" lvl="0" indent="-171450">
              <a:spcBef>
                <a:spcPts val="0"/>
              </a:spcBef>
              <a:spcAft>
                <a:spcPts val="0"/>
              </a:spcAft>
              <a:buFont typeface="Arial" panose="020B0604020202020204" pitchFamily="34" charset="0"/>
              <a:buChar char="•"/>
            </a:pPr>
            <a:r>
              <a:rPr lang="en-US" dirty="0"/>
              <a:t>Under normal conditions, those electrons stay where they are. </a:t>
            </a:r>
          </a:p>
          <a:p>
            <a:pPr marL="171450" marR="0" lvl="0" indent="-171450">
              <a:spcBef>
                <a:spcPts val="0"/>
              </a:spcBef>
              <a:spcAft>
                <a:spcPts val="0"/>
              </a:spcAft>
              <a:buFont typeface="Arial" panose="020B0604020202020204" pitchFamily="34" charset="0"/>
              <a:buChar char="•"/>
            </a:pPr>
            <a:r>
              <a:rPr lang="en-US" b="1" dirty="0"/>
              <a:t>Electricity</a:t>
            </a:r>
            <a:r>
              <a:rPr lang="en-US" dirty="0"/>
              <a:t> is what we call it when electrons start to </a:t>
            </a:r>
            <a:r>
              <a:rPr lang="en-US" i="1" dirty="0"/>
              <a:t>move</a:t>
            </a:r>
            <a:r>
              <a:rPr lang="en-US" dirty="0"/>
              <a:t>. That movement doesn’t happen on its own — something has to push them. </a:t>
            </a:r>
          </a:p>
          <a:p>
            <a:pPr marL="171450" marR="0" lvl="0" indent="-171450">
              <a:spcBef>
                <a:spcPts val="0"/>
              </a:spcBef>
              <a:spcAft>
                <a:spcPts val="0"/>
              </a:spcAft>
              <a:buFont typeface="Arial" panose="020B0604020202020204" pitchFamily="34" charset="0"/>
              <a:buChar char="•"/>
            </a:pPr>
            <a:r>
              <a:rPr lang="en-US" dirty="0"/>
              <a:t>That push usually comes from a power source. It could be a battery, a power supply, or another electrical source.</a:t>
            </a:r>
          </a:p>
          <a:p>
            <a:pPr marL="171450" marR="0" lvl="0" indent="-171450">
              <a:spcBef>
                <a:spcPts val="0"/>
              </a:spcBef>
              <a:spcAft>
                <a:spcPts val="0"/>
              </a:spcAft>
              <a:buFont typeface="Arial" panose="020B0604020202020204" pitchFamily="34" charset="0"/>
              <a:buChar char="•"/>
            </a:pPr>
            <a:r>
              <a:rPr lang="en-US" dirty="0"/>
              <a:t>One important thing to understand is that electricity doesn’t move randomly.</a:t>
            </a:r>
          </a:p>
          <a:p>
            <a:pPr marL="171450" marR="0" lvl="0" indent="-171450">
              <a:spcBef>
                <a:spcPts val="0"/>
              </a:spcBef>
              <a:spcAft>
                <a:spcPts val="0"/>
              </a:spcAft>
              <a:buFont typeface="Arial" panose="020B0604020202020204" pitchFamily="34" charset="0"/>
              <a:buChar char="•"/>
            </a:pPr>
            <a:r>
              <a:rPr lang="en-US" dirty="0"/>
              <a:t>Electrons need a complete path to travel. That complete path is called a </a:t>
            </a:r>
            <a:r>
              <a:rPr lang="en-US" b="1" dirty="0"/>
              <a:t>circuit</a:t>
            </a:r>
            <a:r>
              <a:rPr lang="en-US" dirty="0"/>
              <a:t>.</a:t>
            </a:r>
          </a:p>
          <a:p>
            <a:pPr marL="171450" marR="0" lvl="0" indent="-171450">
              <a:spcBef>
                <a:spcPts val="0"/>
              </a:spcBef>
              <a:spcAft>
                <a:spcPts val="0"/>
              </a:spcAft>
              <a:buFont typeface="Arial" panose="020B0604020202020204" pitchFamily="34" charset="0"/>
              <a:buChar char="•"/>
            </a:pPr>
            <a:r>
              <a:rPr lang="en-US" dirty="0"/>
              <a:t>If the path is broken, the electrons stop moving — and the electricity stops.</a:t>
            </a:r>
          </a:p>
          <a:p>
            <a:pPr marL="171450" marR="0" lvl="0" indent="-171450">
              <a:spcBef>
                <a:spcPts val="0"/>
              </a:spcBef>
              <a:spcAft>
                <a:spcPts val="0"/>
              </a:spcAft>
              <a:buFont typeface="Arial" panose="020B0604020202020204" pitchFamily="34" charset="0"/>
              <a:buChar char="•"/>
            </a:pPr>
            <a:r>
              <a:rPr lang="en-US" dirty="0"/>
              <a:t>In the next part, we’ll look at a simple circuit so you can see what that path actually looks like</a:t>
            </a:r>
          </a:p>
          <a:p>
            <a:pPr marL="171450" marR="0" lvl="0" indent="-171450">
              <a:spcBef>
                <a:spcPts val="0"/>
              </a:spcBef>
              <a:spcAft>
                <a:spcPts val="0"/>
              </a:spcAft>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8</a:t>
            </a:fld>
            <a:endParaRPr lang="en-US"/>
          </a:p>
        </p:txBody>
      </p:sp>
    </p:spTree>
    <p:extLst>
      <p:ext uri="{BB962C8B-B14F-4D97-AF65-F5344CB8AC3E}">
        <p14:creationId xmlns:p14="http://schemas.microsoft.com/office/powerpoint/2010/main" val="354896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DD2E0-A2F3-F9E6-227E-60B3980F5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89920-12FE-4000-B356-7C710C12AC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2F5E77-5691-7004-A19C-95255F59002C}"/>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Enhance Transfer and Retention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5 min.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Facilitate a short discussion to review the key topics in the lesson.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were explaining today’s objectives to someone else, how would you summarize what they mean and why they matter?</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Which of today’s objectives do you feel most confident about? Which were most challenging? Explain your reasoning. </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Can you give an example of how you could apply one of today’s objectives in a real-world situation?</a:t>
            </a:r>
          </a:p>
          <a:p>
            <a:pPr marL="171450" marR="0" lvl="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After Discussion:</a:t>
            </a: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conclude this section of the module. Thank you for your participation.</a:t>
            </a:r>
          </a:p>
        </p:txBody>
      </p:sp>
      <p:sp>
        <p:nvSpPr>
          <p:cNvPr id="4" name="Slide Number Placeholder 3">
            <a:extLst>
              <a:ext uri="{FF2B5EF4-FFF2-40B4-BE49-F238E27FC236}">
                <a16:creationId xmlns:a16="http://schemas.microsoft.com/office/drawing/2014/main" id="{6337EFF0-A8E4-F41F-8939-2E7E0B8515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565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Enhance Transfer and Retention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Thank learners for their participation. </a:t>
            </a:r>
          </a:p>
          <a:p>
            <a:pPr marL="171450" marR="0" lvl="0" indent="-171450">
              <a:spcBef>
                <a:spcPts val="0"/>
              </a:spcBef>
              <a:spcAft>
                <a:spcPts val="0"/>
              </a:spcAft>
              <a:buFont typeface="Arial" panose="020B0604020202020204" pitchFamily="34" charset="0"/>
              <a:buChar char="•"/>
            </a:pPr>
            <a:r>
              <a:rPr lang="en-US" dirty="0"/>
              <a:t>If possible, stay after class to answer any lingering questions learners may have.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132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3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On the last slide, we talked about electricity as the movement of electrons. For those electrons to move, they need somewhere to go.</a:t>
            </a:r>
          </a:p>
          <a:p>
            <a:pPr marL="171450" marR="0" lvl="0" indent="-171450">
              <a:spcBef>
                <a:spcPts val="0"/>
              </a:spcBef>
              <a:spcAft>
                <a:spcPts val="0"/>
              </a:spcAft>
              <a:buFont typeface="Arial" panose="020B0604020202020204" pitchFamily="34" charset="0"/>
              <a:buChar char="•"/>
            </a:pPr>
            <a:r>
              <a:rPr lang="en-US" dirty="0"/>
              <a:t>A </a:t>
            </a:r>
            <a:r>
              <a:rPr lang="en-US" b="1" dirty="0"/>
              <a:t>circuit</a:t>
            </a:r>
            <a:r>
              <a:rPr lang="en-US" dirty="0"/>
              <a:t> is the path that allows that movement to happen. It’s a complete loop that starts at a power source and eventually returns back to it.</a:t>
            </a:r>
          </a:p>
          <a:p>
            <a:pPr marL="628650" marR="0" lvl="1" indent="-171450">
              <a:spcBef>
                <a:spcPts val="0"/>
              </a:spcBef>
              <a:spcAft>
                <a:spcPts val="0"/>
              </a:spcAft>
              <a:buFont typeface="Arial" panose="020B0604020202020204" pitchFamily="34" charset="0"/>
              <a:buChar char="•"/>
            </a:pPr>
            <a:r>
              <a:rPr lang="en-US" dirty="0"/>
              <a:t>When that path is complete, electrons can move and electricity flows</a:t>
            </a:r>
          </a:p>
          <a:p>
            <a:pPr marL="628650" marR="0" lvl="1" indent="-171450">
              <a:spcBef>
                <a:spcPts val="0"/>
              </a:spcBef>
              <a:spcAft>
                <a:spcPts val="0"/>
              </a:spcAft>
              <a:buFont typeface="Arial" panose="020B0604020202020204" pitchFamily="34" charset="0"/>
              <a:buChar char="•"/>
            </a:pPr>
            <a:r>
              <a:rPr lang="en-US" dirty="0"/>
              <a:t>If the path is broken anywhere along the way, the movement stops</a:t>
            </a:r>
          </a:p>
          <a:p>
            <a:pPr marL="171450" marR="0" lvl="0" indent="-171450">
              <a:spcBef>
                <a:spcPts val="0"/>
              </a:spcBef>
              <a:spcAft>
                <a:spcPts val="0"/>
              </a:spcAft>
              <a:buFont typeface="Arial" panose="020B0604020202020204" pitchFamily="34" charset="0"/>
              <a:buChar char="•"/>
            </a:pPr>
            <a:r>
              <a:rPr lang="en-US" dirty="0"/>
              <a:t>Every basic circuit needs three things</a:t>
            </a:r>
          </a:p>
          <a:p>
            <a:pPr marL="628650" marR="0" lvl="1" indent="-171450">
              <a:spcBef>
                <a:spcPts val="0"/>
              </a:spcBef>
              <a:spcAft>
                <a:spcPts val="0"/>
              </a:spcAft>
              <a:buFont typeface="Arial" panose="020B0604020202020204" pitchFamily="34" charset="0"/>
              <a:buChar char="•"/>
            </a:pPr>
            <a:r>
              <a:rPr lang="en-US" b="1" i="1" dirty="0"/>
              <a:t>CLICK</a:t>
            </a:r>
            <a:r>
              <a:rPr lang="en-US" dirty="0"/>
              <a:t> - First, a power source — something that provides the push, like a battery or power supply.</a:t>
            </a:r>
          </a:p>
          <a:p>
            <a:pPr marL="628650" marR="0" lvl="1" indent="-171450">
              <a:spcBef>
                <a:spcPts val="0"/>
              </a:spcBef>
              <a:spcAft>
                <a:spcPts val="0"/>
              </a:spcAft>
              <a:buFont typeface="Arial" panose="020B0604020202020204" pitchFamily="34" charset="0"/>
              <a:buChar char="•"/>
            </a:pPr>
            <a:r>
              <a:rPr lang="en-US" b="1" i="1" dirty="0"/>
              <a:t>CLICK</a:t>
            </a:r>
            <a:r>
              <a:rPr lang="en-US" dirty="0"/>
              <a:t> - Second, a load — something that uses the electricity to do work, like a light or a motor.</a:t>
            </a:r>
          </a:p>
          <a:p>
            <a:pPr marL="628650" marR="0" lvl="1" indent="-171450">
              <a:spcBef>
                <a:spcPts val="0"/>
              </a:spcBef>
              <a:spcAft>
                <a:spcPts val="0"/>
              </a:spcAft>
              <a:buFont typeface="Arial" panose="020B0604020202020204" pitchFamily="34" charset="0"/>
              <a:buChar char="•"/>
            </a:pPr>
            <a:r>
              <a:rPr lang="en-US" b="1" i="1" dirty="0"/>
              <a:t>CLICK</a:t>
            </a:r>
            <a:r>
              <a:rPr lang="en-US" dirty="0"/>
              <a:t> -Third, a path — usually wires — that gives the electrons somewhere to travel</a:t>
            </a:r>
          </a:p>
          <a:p>
            <a:pPr marL="171450" marR="0" lvl="0" indent="-171450">
              <a:spcBef>
                <a:spcPts val="0"/>
              </a:spcBef>
              <a:spcAft>
                <a:spcPts val="0"/>
              </a:spcAft>
              <a:buFont typeface="Arial" panose="020B0604020202020204" pitchFamily="34" charset="0"/>
              <a:buChar char="•"/>
            </a:pPr>
            <a:r>
              <a:rPr lang="en-US" dirty="0"/>
              <a:t>All three have to be connected in a loop for the circuit to work. That loop is what keeps the electrons moving</a:t>
            </a:r>
          </a:p>
          <a:p>
            <a:pPr marL="171450" marR="0" lvl="0" indent="-171450">
              <a:spcBef>
                <a:spcPts val="0"/>
              </a:spcBef>
              <a:spcAft>
                <a:spcPts val="0"/>
              </a:spcAft>
              <a:buFont typeface="Arial" panose="020B0604020202020204" pitchFamily="34" charset="0"/>
              <a:buChar char="•"/>
            </a:pPr>
            <a:r>
              <a:rPr lang="en-US" dirty="0"/>
              <a:t>As we move through the course, everything we learn will help explain what’s happening in a circuit</a:t>
            </a:r>
          </a:p>
          <a:p>
            <a:pPr marL="171450" marR="0" lvl="0" indent="-171450">
              <a:spcBef>
                <a:spcPts val="0"/>
              </a:spcBef>
              <a:spcAft>
                <a:spcPts val="0"/>
              </a:spcAft>
              <a:buFont typeface="Arial" panose="020B0604020202020204" pitchFamily="34" charset="0"/>
              <a:buChar char="•"/>
            </a:pPr>
            <a:r>
              <a:rPr lang="en-US" b="1" dirty="0"/>
              <a:t>ASK</a:t>
            </a:r>
            <a:r>
              <a:rPr lang="en-US" dirty="0"/>
              <a:t>: Quick question - Why is the path so important?</a:t>
            </a:r>
          </a:p>
          <a:p>
            <a:pPr marL="628650" marR="0" lvl="1" indent="-171450">
              <a:spcBef>
                <a:spcPts val="0"/>
              </a:spcBef>
              <a:spcAft>
                <a:spcPts val="0"/>
              </a:spcAft>
              <a:buFont typeface="Arial" panose="020B0604020202020204" pitchFamily="34" charset="0"/>
              <a:buChar char="•"/>
            </a:pPr>
            <a:r>
              <a:rPr lang="en-US" i="1" dirty="0"/>
              <a:t>Pause and call on learners to respond to assess understanding. </a:t>
            </a:r>
          </a:p>
          <a:p>
            <a:pPr marL="171450" marR="0" lvl="0" indent="-171450">
              <a:spcBef>
                <a:spcPts val="0"/>
              </a:spcBef>
              <a:spcAft>
                <a:spcPts val="0"/>
              </a:spcAft>
              <a:buFont typeface="Arial" panose="020B0604020202020204" pitchFamily="34" charset="0"/>
              <a:buChar char="•"/>
            </a:pPr>
            <a:r>
              <a:rPr lang="en-US" dirty="0"/>
              <a:t>We’ll study circuits in more detail later, but for now, the key idea is simple: </a:t>
            </a:r>
            <a:r>
              <a:rPr lang="en-US" u="sng" dirty="0"/>
              <a:t>electricity only does useful work when it has a complete path to follow</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a:t>
            </a:fld>
            <a:endParaRPr lang="en-US"/>
          </a:p>
        </p:txBody>
      </p:sp>
    </p:spTree>
    <p:extLst>
      <p:ext uri="{BB962C8B-B14F-4D97-AF65-F5344CB8AC3E}">
        <p14:creationId xmlns:p14="http://schemas.microsoft.com/office/powerpoint/2010/main" val="2101299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2B5203-1E28-8B45-AE41-C5107348E015}"/>
              </a:ext>
            </a:extLst>
          </p:cNvPr>
          <p:cNvPicPr>
            <a:picLocks noChangeAspect="1"/>
          </p:cNvPicPr>
          <p:nvPr userDrawn="1"/>
        </p:nvPicPr>
        <p:blipFill rotWithShape="1">
          <a:blip r:embed="rId3"/>
          <a:srcRect r="69863"/>
          <a:stretch/>
        </p:blipFill>
        <p:spPr>
          <a:xfrm>
            <a:off x="0" y="0"/>
            <a:ext cx="3674378" cy="6858000"/>
          </a:xfrm>
          <a:prstGeom prst="rect">
            <a:avLst/>
          </a:prstGeom>
        </p:spPr>
      </p:pic>
      <p:sp>
        <p:nvSpPr>
          <p:cNvPr id="9" name="Title 1">
            <a:extLst>
              <a:ext uri="{FF2B5EF4-FFF2-40B4-BE49-F238E27FC236}">
                <a16:creationId xmlns:a16="http://schemas.microsoft.com/office/drawing/2014/main" id="{1633B285-C26E-48AB-B23F-F2F0764F0024}"/>
              </a:ext>
            </a:extLst>
          </p:cNvPr>
          <p:cNvSpPr>
            <a:spLocks noGrp="1"/>
          </p:cNvSpPr>
          <p:nvPr>
            <p:ph type="ctrTitle"/>
          </p:nvPr>
        </p:nvSpPr>
        <p:spPr>
          <a:xfrm>
            <a:off x="1936376" y="2308221"/>
            <a:ext cx="8787954" cy="1120779"/>
          </a:xfrm>
        </p:spPr>
        <p:txBody>
          <a:bodyPr/>
          <a:lstStyle>
            <a:lvl1pPr>
              <a:defRPr sz="6000">
                <a:latin typeface="+mj-lt"/>
              </a:defRPr>
            </a:lvl1pPr>
          </a:lstStyle>
          <a:p>
            <a:endParaRPr lang="en-US" sz="6600" dirty="0"/>
          </a:p>
        </p:txBody>
      </p:sp>
      <p:pic>
        <p:nvPicPr>
          <p:cNvPr id="12" name="Picture 11">
            <a:extLst>
              <a:ext uri="{FF2B5EF4-FFF2-40B4-BE49-F238E27FC236}">
                <a16:creationId xmlns:a16="http://schemas.microsoft.com/office/drawing/2014/main" id="{A4A2F706-0DF5-4936-9D4F-92560FE641D5}"/>
              </a:ext>
            </a:extLst>
          </p:cNvPr>
          <p:cNvPicPr>
            <a:picLocks noChangeAspect="1"/>
          </p:cNvPicPr>
          <p:nvPr userDrawn="1"/>
        </p:nvPicPr>
        <p:blipFill rotWithShape="1">
          <a:blip r:embed="rId4"/>
          <a:srcRect l="59468"/>
          <a:stretch/>
        </p:blipFill>
        <p:spPr>
          <a:xfrm>
            <a:off x="9001387" y="2430049"/>
            <a:ext cx="3190612" cy="4427950"/>
          </a:xfrm>
          <a:prstGeom prst="rect">
            <a:avLst/>
          </a:prstGeom>
        </p:spPr>
      </p:pic>
      <p:sp>
        <p:nvSpPr>
          <p:cNvPr id="13" name="Subtitle 2">
            <a:extLst>
              <a:ext uri="{FF2B5EF4-FFF2-40B4-BE49-F238E27FC236}">
                <a16:creationId xmlns:a16="http://schemas.microsoft.com/office/drawing/2014/main" id="{17B51EE4-957F-4A56-BE59-EF7838D195F4}"/>
              </a:ext>
            </a:extLst>
          </p:cNvPr>
          <p:cNvSpPr txBox="1">
            <a:spLocks/>
          </p:cNvSpPr>
          <p:nvPr userDrawn="1"/>
        </p:nvSpPr>
        <p:spPr>
          <a:xfrm>
            <a:off x="1943906" y="3859785"/>
            <a:ext cx="8787954" cy="91449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i="1" dirty="0"/>
          </a:p>
        </p:txBody>
      </p:sp>
      <p:sp>
        <p:nvSpPr>
          <p:cNvPr id="2" name="TextBox 1">
            <a:extLst>
              <a:ext uri="{FF2B5EF4-FFF2-40B4-BE49-F238E27FC236}">
                <a16:creationId xmlns:a16="http://schemas.microsoft.com/office/drawing/2014/main" id="{EDECABC8-3803-4C79-8968-8F9EBD9F445C}"/>
              </a:ext>
            </a:extLst>
          </p:cNvPr>
          <p:cNvSpPr txBox="1"/>
          <p:nvPr userDrawn="1"/>
        </p:nvSpPr>
        <p:spPr>
          <a:xfrm>
            <a:off x="1943906" y="3859785"/>
            <a:ext cx="8787954" cy="523220"/>
          </a:xfrm>
          <a:prstGeom prst="rect">
            <a:avLst/>
          </a:prstGeom>
          <a:noFill/>
        </p:spPr>
        <p:txBody>
          <a:bodyPr wrap="square" rtlCol="0">
            <a:spAutoFit/>
          </a:bodyPr>
          <a:lstStyle/>
          <a:p>
            <a:endParaRPr lang="en-US" sz="2800" i="1" dirty="0">
              <a:solidFill>
                <a:schemeClr val="tx2"/>
              </a:solidFill>
              <a:latin typeface="+mj-lt"/>
            </a:endParaRPr>
          </a:p>
        </p:txBody>
      </p:sp>
      <p:sp>
        <p:nvSpPr>
          <p:cNvPr id="5" name="Content Placeholder 4">
            <a:extLst>
              <a:ext uri="{FF2B5EF4-FFF2-40B4-BE49-F238E27FC236}">
                <a16:creationId xmlns:a16="http://schemas.microsoft.com/office/drawing/2014/main" id="{3C7DEBB4-9C91-4073-B850-FEA0640DBE0E}"/>
              </a:ext>
            </a:extLst>
          </p:cNvPr>
          <p:cNvSpPr>
            <a:spLocks noGrp="1"/>
          </p:cNvSpPr>
          <p:nvPr>
            <p:ph sz="quarter" idx="10"/>
          </p:nvPr>
        </p:nvSpPr>
        <p:spPr>
          <a:xfrm>
            <a:off x="1943906" y="3751697"/>
            <a:ext cx="8787954" cy="914400"/>
          </a:xfrm>
        </p:spPr>
        <p:txBody>
          <a:bodyPr/>
          <a:lstStyle>
            <a:lvl1pPr marL="0" indent="0">
              <a:buNone/>
              <a:defRPr sz="2800" b="1" i="1"/>
            </a:lvl1pPr>
          </a:lstStyle>
          <a:p>
            <a:pPr lvl="0"/>
            <a:r>
              <a:rPr lang="en-US" dirty="0"/>
              <a:t>Click to edit Master text styles</a:t>
            </a:r>
          </a:p>
          <a:p>
            <a:pPr lvl="1"/>
            <a:endParaRPr lang="en-US" dirty="0"/>
          </a:p>
        </p:txBody>
      </p:sp>
      <p:sp>
        <p:nvSpPr>
          <p:cNvPr id="4" name="TextBox 3">
            <a:extLst>
              <a:ext uri="{FF2B5EF4-FFF2-40B4-BE49-F238E27FC236}">
                <a16:creationId xmlns:a16="http://schemas.microsoft.com/office/drawing/2014/main" id="{A903E5B0-F589-022B-D081-64A5837DEFAC}"/>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spTree>
    <p:custDataLst>
      <p:tags r:id="rId1"/>
    </p:custDataLst>
    <p:extLst>
      <p:ext uri="{BB962C8B-B14F-4D97-AF65-F5344CB8AC3E}">
        <p14:creationId xmlns:p14="http://schemas.microsoft.com/office/powerpoint/2010/main" val="5430548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5760719"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847746" y="1652236"/>
            <a:ext cx="5751173"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BF5B535C-AAC5-442E-B44E-F17CB9FA65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0840" y="-551658"/>
            <a:ext cx="6207403" cy="7090570"/>
          </a:xfrm>
          <a:prstGeom prst="rect">
            <a:avLst/>
          </a:prstGeom>
        </p:spPr>
      </p:pic>
    </p:spTree>
    <p:custDataLst>
      <p:tags r:id="rId1"/>
    </p:custDataLst>
    <p:extLst>
      <p:ext uri="{BB962C8B-B14F-4D97-AF65-F5344CB8AC3E}">
        <p14:creationId xmlns:p14="http://schemas.microsoft.com/office/powerpoint/2010/main" val="35355139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10506055"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200" y="1639604"/>
            <a:ext cx="5807520"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6966816" y="1639604"/>
            <a:ext cx="4386984"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26470792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O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410258"/>
            <a:ext cx="10515600" cy="584354"/>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pic>
        <p:nvPicPr>
          <p:cNvPr id="5" name="Graphic 4">
            <a:extLst>
              <a:ext uri="{FF2B5EF4-FFF2-40B4-BE49-F238E27FC236}">
                <a16:creationId xmlns:a16="http://schemas.microsoft.com/office/drawing/2014/main" id="{902B6895-ADE8-4BF9-928C-453C82A89858}"/>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48" t="21891" r="11939" b="33527"/>
          <a:stretch/>
        </p:blipFill>
        <p:spPr>
          <a:xfrm>
            <a:off x="1922929" y="920731"/>
            <a:ext cx="8346141" cy="5937269"/>
          </a:xfrm>
          <a:prstGeom prst="rect">
            <a:avLst/>
          </a:prstGeom>
        </p:spPr>
      </p:pic>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4"/>
          <a:srcRect l="56974"/>
          <a:stretch/>
        </p:blipFill>
        <p:spPr>
          <a:xfrm>
            <a:off x="7260042" y="410256"/>
            <a:ext cx="4931957" cy="6447743"/>
          </a:xfrm>
          <a:prstGeom prst="rect">
            <a:avLst/>
          </a:prstGeom>
        </p:spPr>
      </p:pic>
    </p:spTree>
    <p:custDataLst>
      <p:tags r:id="rId1"/>
    </p:custDataLst>
    <p:extLst>
      <p:ext uri="{BB962C8B-B14F-4D97-AF65-F5344CB8AC3E}">
        <p14:creationId xmlns:p14="http://schemas.microsoft.com/office/powerpoint/2010/main" val="40524926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0"/>
            <a:ext cx="12192000" cy="914400"/>
          </a:xfrm>
          <a:prstGeom prst="rect">
            <a:avLst/>
          </a:prstGeom>
          <a:gradFill flip="none" rotWithShape="1">
            <a:gsLst>
              <a:gs pos="0">
                <a:schemeClr val="accent5">
                  <a:lumMod val="50000"/>
                </a:schemeClr>
              </a:gs>
              <a:gs pos="66000">
                <a:schemeClr val="accent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31376BC-AFE2-4546-B95E-156548E064E9}"/>
              </a:ext>
            </a:extLst>
          </p:cNvPr>
          <p:cNvSpPr>
            <a:spLocks noGrp="1"/>
          </p:cNvSpPr>
          <p:nvPr>
            <p:ph type="title"/>
          </p:nvPr>
        </p:nvSpPr>
        <p:spPr>
          <a:xfrm>
            <a:off x="838199" y="195602"/>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4B925FF-9736-6C75-9B1C-CAC46B6D6E57}"/>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25832315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or Dem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1"/>
            <a:ext cx="12161520" cy="914400"/>
          </a:xfrm>
          <a:prstGeom prst="rect">
            <a:avLst/>
          </a:prstGeom>
          <a:gradFill flip="none" rotWithShape="1">
            <a:gsLst>
              <a:gs pos="0">
                <a:srgbClr val="0F6235"/>
              </a:gs>
              <a:gs pos="58000">
                <a:srgbClr val="2AA74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AB20661-D1D6-618C-2DB0-057DDEFB603F}"/>
              </a:ext>
            </a:extLst>
          </p:cNvPr>
          <p:cNvSpPr>
            <a:spLocks noGrp="1"/>
          </p:cNvSpPr>
          <p:nvPr>
            <p:ph type="title"/>
          </p:nvPr>
        </p:nvSpPr>
        <p:spPr>
          <a:xfrm>
            <a:off x="838199" y="195601"/>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5FDFC69A-B9EC-AFF9-4C58-CCED9B26FEEC}"/>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0101802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nowledge Chec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EB4C2-CA03-E5CE-9CA9-1E7D9490FC3F}"/>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1799EE8F-088F-A2ED-809A-43DF4579D88B}"/>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BE9FF346-9704-87EB-0F3E-9B56533D2758}"/>
              </a:ext>
            </a:extLst>
          </p:cNvPr>
          <p:cNvSpPr>
            <a:spLocks noGrp="1"/>
          </p:cNvSpPr>
          <p:nvPr>
            <p:ph type="title"/>
          </p:nvPr>
        </p:nvSpPr>
        <p:spPr>
          <a:xfrm>
            <a:off x="838199" y="194426"/>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159972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 Check w/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C235C-43E4-0A1C-E787-B47ABBC353EE}"/>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0D21FA8E-C60F-4C38-B3AB-70F74134A904}"/>
              </a:ext>
            </a:extLst>
          </p:cNvPr>
          <p:cNvSpPr>
            <a:spLocks noGrp="1"/>
          </p:cNvSpPr>
          <p:nvPr>
            <p:ph idx="1" hasCustomPrompt="1"/>
          </p:nvPr>
        </p:nvSpPr>
        <p:spPr>
          <a:xfrm>
            <a:off x="838200" y="1401796"/>
            <a:ext cx="5928360" cy="479768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edia Placeholder 7">
            <a:extLst>
              <a:ext uri="{FF2B5EF4-FFF2-40B4-BE49-F238E27FC236}">
                <a16:creationId xmlns:a16="http://schemas.microsoft.com/office/drawing/2014/main" id="{86E117B5-6689-4D6E-80F7-67519BEA5920}"/>
              </a:ext>
            </a:extLst>
          </p:cNvPr>
          <p:cNvSpPr>
            <a:spLocks noGrp="1"/>
          </p:cNvSpPr>
          <p:nvPr>
            <p:ph type="media" sz="quarter" idx="10"/>
          </p:nvPr>
        </p:nvSpPr>
        <p:spPr>
          <a:xfrm>
            <a:off x="7239000" y="1401795"/>
            <a:ext cx="4114800" cy="4721194"/>
          </a:xfrm>
        </p:spPr>
        <p:txBody>
          <a:bodyPr/>
          <a:lstStyle/>
          <a:p>
            <a:endParaRPr lang="en-US"/>
          </a:p>
        </p:txBody>
      </p:sp>
      <p:sp>
        <p:nvSpPr>
          <p:cNvPr id="3" name="Title 1">
            <a:extLst>
              <a:ext uri="{FF2B5EF4-FFF2-40B4-BE49-F238E27FC236}">
                <a16:creationId xmlns:a16="http://schemas.microsoft.com/office/drawing/2014/main" id="{A34F2F57-E9FA-C828-49EB-2B4A8AAD070E}"/>
              </a:ext>
            </a:extLst>
          </p:cNvPr>
          <p:cNvSpPr>
            <a:spLocks noGrp="1"/>
          </p:cNvSpPr>
          <p:nvPr>
            <p:ph type="title"/>
          </p:nvPr>
        </p:nvSpPr>
        <p:spPr>
          <a:xfrm>
            <a:off x="838200" y="211816"/>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747721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8D6024-688A-40F2-A005-6ECACAF0EA57}"/>
              </a:ext>
            </a:extLst>
          </p:cNvPr>
          <p:cNvCxnSpPr>
            <a:cxnSpLocks/>
          </p:cNvCxnSpPr>
          <p:nvPr userDrawn="1"/>
        </p:nvCxnSpPr>
        <p:spPr>
          <a:xfrm>
            <a:off x="-94130" y="1210968"/>
            <a:ext cx="1238025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502695"/>
            <a:ext cx="10515600" cy="747897"/>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976294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Tree>
    <p:custDataLst>
      <p:tags r:id="rId1"/>
    </p:custDataLst>
    <p:extLst>
      <p:ext uri="{BB962C8B-B14F-4D97-AF65-F5344CB8AC3E}">
        <p14:creationId xmlns:p14="http://schemas.microsoft.com/office/powerpoint/2010/main" val="17114030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411060" y="169494"/>
            <a:ext cx="11459361" cy="958266"/>
          </a:xfrm>
        </p:spPr>
        <p:txBody>
          <a:bodyPr anchor="t" anchorCtr="0">
            <a:noAutofit/>
          </a:bodyPr>
          <a:lstStyle>
            <a:lvl1pPr algn="ctr">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2766738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199" y="1645920"/>
            <a:ext cx="10515599"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85165" y="1296997"/>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2297145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82503-DB72-16F9-4F73-938C93FFCA7D}"/>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5" name="Title 1">
            <a:extLst>
              <a:ext uri="{FF2B5EF4-FFF2-40B4-BE49-F238E27FC236}">
                <a16:creationId xmlns:a16="http://schemas.microsoft.com/office/drawing/2014/main" id="{5527EC74-9733-4617-ECB3-3DDA17D792FC}"/>
              </a:ext>
            </a:extLst>
          </p:cNvPr>
          <p:cNvSpPr>
            <a:spLocks noGrp="1"/>
          </p:cNvSpPr>
          <p:nvPr>
            <p:ph type="title" hasCustomPrompt="1"/>
          </p:nvPr>
        </p:nvSpPr>
        <p:spPr>
          <a:xfrm>
            <a:off x="1225317" y="1873950"/>
            <a:ext cx="8713570" cy="1345974"/>
          </a:xfrm>
        </p:spPr>
        <p:txBody>
          <a:bodyPr anchor="t" anchorCtr="0">
            <a:noAutofit/>
          </a:bodyPr>
          <a:lstStyle>
            <a:lvl1pPr>
              <a:defRPr sz="8800"/>
            </a:lvl1pPr>
          </a:lstStyle>
          <a:p>
            <a:r>
              <a:rPr lang="en-US" dirty="0"/>
              <a:t>Thank you!</a:t>
            </a:r>
          </a:p>
        </p:txBody>
      </p:sp>
      <p:pic>
        <p:nvPicPr>
          <p:cNvPr id="8" name="Picture 7">
            <a:extLst>
              <a:ext uri="{FF2B5EF4-FFF2-40B4-BE49-F238E27FC236}">
                <a16:creationId xmlns:a16="http://schemas.microsoft.com/office/drawing/2014/main" id="{EC3BA06A-8B3F-22A9-7D61-9A9704B18C66}"/>
              </a:ext>
            </a:extLst>
          </p:cNvPr>
          <p:cNvPicPr>
            <a:picLocks noChangeAspect="1"/>
          </p:cNvPicPr>
          <p:nvPr userDrawn="1"/>
        </p:nvPicPr>
        <p:blipFill>
          <a:blip r:embed="rId4">
            <a:extLst>
              <a:ext uri="{28A0092B-C50C-407E-A947-70E740481C1C}">
                <a14:useLocalDpi xmlns:a14="http://schemas.microsoft.com/office/drawing/2010/main" val="0"/>
              </a:ext>
            </a:extLst>
          </a:blip>
          <a:srcRect l="6873"/>
          <a:stretch>
            <a:fillRect/>
          </a:stretch>
        </p:blipFill>
        <p:spPr>
          <a:xfrm>
            <a:off x="1225317" y="3397292"/>
            <a:ext cx="6991583" cy="1748592"/>
          </a:xfrm>
          <a:prstGeom prst="rect">
            <a:avLst/>
          </a:prstGeom>
        </p:spPr>
      </p:pic>
      <p:sp>
        <p:nvSpPr>
          <p:cNvPr id="9" name="TextBox 8">
            <a:extLst>
              <a:ext uri="{FF2B5EF4-FFF2-40B4-BE49-F238E27FC236}">
                <a16:creationId xmlns:a16="http://schemas.microsoft.com/office/drawing/2014/main" id="{0E7F1A2A-8C9E-CE16-2FE4-897B57D45C6B}"/>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pic>
        <p:nvPicPr>
          <p:cNvPr id="10" name="Picture 9">
            <a:extLst>
              <a:ext uri="{FF2B5EF4-FFF2-40B4-BE49-F238E27FC236}">
                <a16:creationId xmlns:a16="http://schemas.microsoft.com/office/drawing/2014/main" id="{BF030C39-6AFB-5438-6E6F-7CE2EE7EB7C3}"/>
              </a:ext>
            </a:extLst>
          </p:cNvPr>
          <p:cNvPicPr>
            <a:picLocks noChangeAspect="1"/>
          </p:cNvPicPr>
          <p:nvPr userDrawn="1"/>
        </p:nvPicPr>
        <p:blipFill>
          <a:blip r:embed="rId5"/>
          <a:srcRect l="73229" t="44259"/>
          <a:stretch>
            <a:fillRect/>
          </a:stretch>
        </p:blipFill>
        <p:spPr>
          <a:xfrm rot="10800000">
            <a:off x="0" y="0"/>
            <a:ext cx="2450636" cy="2870200"/>
          </a:xfrm>
          <a:prstGeom prst="rect">
            <a:avLst/>
          </a:prstGeom>
        </p:spPr>
      </p:pic>
    </p:spTree>
    <p:custDataLst>
      <p:tags r:id="rId1"/>
    </p:custDataLst>
    <p:extLst>
      <p:ext uri="{BB962C8B-B14F-4D97-AF65-F5344CB8AC3E}">
        <p14:creationId xmlns:p14="http://schemas.microsoft.com/office/powerpoint/2010/main" val="222560071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C Opener">
    <p:spTree>
      <p:nvGrpSpPr>
        <p:cNvPr id="1" name=""/>
        <p:cNvGrpSpPr/>
        <p:nvPr/>
      </p:nvGrpSpPr>
      <p:grpSpPr>
        <a:xfrm>
          <a:off x="0" y="0"/>
          <a:ext cx="0" cy="0"/>
          <a:chOff x="0" y="0"/>
          <a:chExt cx="0" cy="0"/>
        </a:xfrm>
      </p:grpSpPr>
      <p:pic>
        <p:nvPicPr>
          <p:cNvPr id="6" name="Picture 5" descr="Transit Workforce Center">
            <a:extLst>
              <a:ext uri="{FF2B5EF4-FFF2-40B4-BE49-F238E27FC236}">
                <a16:creationId xmlns:a16="http://schemas.microsoft.com/office/drawing/2014/main" id="{19392289-8B1A-F06A-596E-E0B7179473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145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C Event Title Open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630FA-2B06-54B6-0E27-BDC485A146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l="27825" t="42692" b="3048"/>
          <a:stretch>
            <a:fillRect/>
          </a:stretch>
        </p:blipFill>
        <p:spPr>
          <a:xfrm>
            <a:off x="0" y="1702190"/>
            <a:ext cx="12192000" cy="5155810"/>
          </a:xfrm>
          <a:prstGeom prst="rect">
            <a:avLst/>
          </a:prstGeom>
        </p:spPr>
      </p:pic>
      <p:pic>
        <p:nvPicPr>
          <p:cNvPr id="2" name="Picture 1" descr="Transit Workforce Center">
            <a:extLst>
              <a:ext uri="{FF2B5EF4-FFF2-40B4-BE49-F238E27FC236}">
                <a16:creationId xmlns:a16="http://schemas.microsoft.com/office/drawing/2014/main" id="{A8D075D5-AA1D-CAC5-37BC-4925CB7E55AE}"/>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154680" y="385992"/>
            <a:ext cx="5882640" cy="1012762"/>
          </a:xfrm>
          <a:prstGeom prst="rect">
            <a:avLst/>
          </a:prstGeom>
        </p:spPr>
      </p:pic>
      <p:cxnSp>
        <p:nvCxnSpPr>
          <p:cNvPr id="3" name="Straight Connector 2">
            <a:extLst>
              <a:ext uri="{FF2B5EF4-FFF2-40B4-BE49-F238E27FC236}">
                <a16:creationId xmlns:a16="http://schemas.microsoft.com/office/drawing/2014/main" id="{8260899A-74A6-12D0-89B4-1CB890872FC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55093" y="1702190"/>
            <a:ext cx="10901907" cy="0"/>
          </a:xfrm>
          <a:prstGeom prst="line">
            <a:avLst/>
          </a:prstGeom>
          <a:ln w="254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1484D2-FD1E-C784-DB99-C2D4518766E1}"/>
              </a:ext>
            </a:extLst>
          </p:cNvPr>
          <p:cNvGrpSpPr>
            <a:grpSpLocks noGrp="1" noUngrp="1" noRot="1" noMove="1" noResize="1"/>
          </p:cNvGrpSpPr>
          <p:nvPr userDrawn="1"/>
        </p:nvGrpSpPr>
        <p:grpSpPr>
          <a:xfrm>
            <a:off x="655093" y="5103734"/>
            <a:ext cx="10901907" cy="1274095"/>
            <a:chOff x="655093" y="5103734"/>
            <a:chExt cx="10901907" cy="1274095"/>
          </a:xfrm>
        </p:grpSpPr>
        <p:sp>
          <p:nvSpPr>
            <p:cNvPr id="14" name="Rounded Rectangle 13">
              <a:extLst>
                <a:ext uri="{FF2B5EF4-FFF2-40B4-BE49-F238E27FC236}">
                  <a16:creationId xmlns:a16="http://schemas.microsoft.com/office/drawing/2014/main" id="{660F228C-3C2A-8C37-F600-742344EDC87D}"/>
                </a:ext>
              </a:extLst>
            </p:cNvPr>
            <p:cNvSpPr>
              <a:spLocks noGrp="1" noRot="1" noMove="1" noResize="1" noEditPoints="1" noAdjustHandles="1" noChangeArrowheads="1" noChangeShapeType="1"/>
            </p:cNvSpPr>
            <p:nvPr/>
          </p:nvSpPr>
          <p:spPr>
            <a:xfrm>
              <a:off x="655093" y="5103734"/>
              <a:ext cx="10901907" cy="1274095"/>
            </a:xfrm>
            <a:prstGeom prst="roundRect">
              <a:avLst>
                <a:gd name="adj" fmla="val 20259"/>
              </a:avLst>
            </a:prstGeom>
            <a:solidFill>
              <a:schemeClr val="bg1"/>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400" dirty="0">
                  <a:solidFill>
                    <a:schemeClr val="tx1"/>
                  </a:solidFill>
                </a:rPr>
                <a:t>A program of the </a:t>
              </a:r>
              <a:r>
                <a:rPr lang="en-US" sz="1400" b="1" dirty="0">
                  <a:solidFill>
                    <a:schemeClr val="accent6"/>
                  </a:solidFill>
                </a:rPr>
                <a:t>Federal Transit Administration </a:t>
              </a:r>
              <a:r>
                <a:rPr lang="en-US" sz="1400" dirty="0">
                  <a:solidFill>
                    <a:schemeClr val="tx1"/>
                  </a:solidFill>
                </a:rPr>
                <a:t>administered by the International Transportation Learning Center </a:t>
              </a:r>
            </a:p>
          </p:txBody>
        </p:sp>
        <p:pic>
          <p:nvPicPr>
            <p:cNvPr id="15" name="Picture 14" descr="FTA logo">
              <a:extLst>
                <a:ext uri="{FF2B5EF4-FFF2-40B4-BE49-F238E27FC236}">
                  <a16:creationId xmlns:a16="http://schemas.microsoft.com/office/drawing/2014/main" id="{B22FA683-B553-2046-8C82-37512F7CFADB}"/>
                </a:ext>
              </a:extLst>
            </p:cNvPr>
            <p:cNvPicPr>
              <a:picLocks noGrp="1" noRot="1" noMove="1" noResize="1" noEditPoints="1" noAdjustHandles="1" noChangeArrowheads="1" noChangeShapeType="1" noCrop="1"/>
            </p:cNvPicPr>
            <p:nvPr/>
          </p:nvPicPr>
          <p:blipFill>
            <a:blip r:embed="rId4"/>
            <a:srcRect l="53528" b="39079"/>
            <a:stretch>
              <a:fillRect/>
            </a:stretch>
          </p:blipFill>
          <p:spPr>
            <a:xfrm>
              <a:off x="3759642" y="5217785"/>
              <a:ext cx="4672714" cy="793562"/>
            </a:xfrm>
            <a:prstGeom prst="rect">
              <a:avLst/>
            </a:prstGeom>
          </p:spPr>
        </p:pic>
      </p:grpSp>
    </p:spTree>
    <p:extLst>
      <p:ext uri="{BB962C8B-B14F-4D97-AF65-F5344CB8AC3E}">
        <p14:creationId xmlns:p14="http://schemas.microsoft.com/office/powerpoint/2010/main" val="234705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C Opener 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8D56D-7F0A-6A43-17E9-F7110B8B61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668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5DEC0-F3C2-433D-1BE7-7F020C0379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1524000"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1524000"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6478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D14B1-C403-FFB3-9739-0B59322325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7500A0-31D2-22F3-FDFB-104B421C39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594836" y="6112475"/>
            <a:ext cx="2203450" cy="738437"/>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594836"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594836"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644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D1E199B-828C-1360-C9C5-838639AE8DE4}"/>
              </a:ext>
            </a:extLst>
          </p:cNvPr>
          <p:cNvSpPr>
            <a:spLocks noGrp="1"/>
          </p:cNvSpPr>
          <p:nvPr>
            <p:ph idx="1"/>
          </p:nvPr>
        </p:nvSpPr>
        <p:spPr>
          <a:xfrm>
            <a:off x="838200" y="1463039"/>
            <a:ext cx="10515600" cy="4713924"/>
          </a:xfrm>
        </p:spPr>
        <p:txBody>
          <a:bodyPr lIns="0" tIns="0" rIns="0" bIns="0"/>
          <a:lstStyle>
            <a:lvl1pPr marL="0" indent="0">
              <a:buNone/>
              <a:defRPr sz="2200">
                <a:solidFill>
                  <a:schemeClr val="accent4">
                    <a:lumMod val="75000"/>
                  </a:schemeClr>
                </a:solidFill>
              </a:defRPr>
            </a:lvl1pPr>
            <a:lvl2pPr marL="457200" indent="0">
              <a:buNone/>
              <a:defRPr>
                <a:solidFill>
                  <a:schemeClr val="accent4">
                    <a:lumMod val="75000"/>
                  </a:schemeClr>
                </a:solidFill>
              </a:defRPr>
            </a:lvl2pPr>
            <a:lvl3pPr marL="914400" indent="0">
              <a:buNone/>
              <a:defRPr>
                <a:solidFill>
                  <a:schemeClr val="accent4">
                    <a:lumMod val="75000"/>
                  </a:schemeClr>
                </a:solidFill>
              </a:defRPr>
            </a:lvl3pPr>
            <a:lvl4pPr marL="1371600" indent="0">
              <a:buNone/>
              <a:defRPr>
                <a:solidFill>
                  <a:schemeClr val="accent4">
                    <a:lumMod val="75000"/>
                  </a:schemeClr>
                </a:solidFill>
              </a:defRPr>
            </a:lvl4pPr>
            <a:lvl5pPr marL="1828800" indent="0">
              <a:buNone/>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EFB2949D-3F46-0447-B67E-7C1922E44B1D}"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19670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9C153832-09ED-D64B-B470-2277EAE587CB}"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305986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4" name="Title 1">
            <a:extLst>
              <a:ext uri="{FF2B5EF4-FFF2-40B4-BE49-F238E27FC236}">
                <a16:creationId xmlns:a16="http://schemas.microsoft.com/office/drawing/2014/main" id="{F18DFDCB-A912-4E83-9DDC-372B0E651685}"/>
              </a:ext>
            </a:extLst>
          </p:cNvPr>
          <p:cNvSpPr>
            <a:spLocks noGrp="1"/>
          </p:cNvSpPr>
          <p:nvPr>
            <p:ph type="title"/>
          </p:nvPr>
        </p:nvSpPr>
        <p:spPr>
          <a:xfrm>
            <a:off x="841248" y="646396"/>
            <a:ext cx="871357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16BD9011-12FC-4B10-BFC5-5D11FD2466A5}"/>
              </a:ext>
            </a:extLst>
          </p:cNvPr>
          <p:cNvSpPr>
            <a:spLocks noGrp="1"/>
          </p:cNvSpPr>
          <p:nvPr>
            <p:ph idx="1" hasCustomPrompt="1"/>
          </p:nvPr>
        </p:nvSpPr>
        <p:spPr>
          <a:xfrm>
            <a:off x="838200" y="1645920"/>
            <a:ext cx="8716618"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9131144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 Title Slide">
    <p:bg>
      <p:bgPr>
        <a:solidFill>
          <a:srgbClr val="00A34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A850AEB-5B05-476C-B9FC-C03D0ECFF012}"/>
              </a:ext>
            </a:extLst>
          </p:cNvPr>
          <p:cNvSpPr>
            <a:spLocks noGrp="1"/>
          </p:cNvSpPr>
          <p:nvPr>
            <p:ph type="pic" sz="quarter" idx="12"/>
          </p:nvPr>
        </p:nvSpPr>
        <p:spPr>
          <a:xfrm>
            <a:off x="7331075" y="0"/>
            <a:ext cx="4860925" cy="6858000"/>
          </a:xfrm>
          <a:solidFill>
            <a:schemeClr val="bg2"/>
          </a:solidFill>
        </p:spPr>
        <p:txBody>
          <a:bodyPr/>
          <a:lstStyle/>
          <a:p>
            <a:endParaRPr lang="en-US" dirty="0"/>
          </a:p>
        </p:txBody>
      </p: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1615440" y="1812338"/>
            <a:ext cx="4861614" cy="1388062"/>
          </a:xfrm>
        </p:spPr>
        <p:txBody>
          <a:bodyPr anchor="t" anchorCtr="0">
            <a:noAutofit/>
          </a:bodyPr>
          <a:lstStyle>
            <a:lvl1pPr algn="l">
              <a:defRPr sz="36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72795" t="41146"/>
          <a:stretch/>
        </p:blipFill>
        <p:spPr>
          <a:xfrm rot="10800000">
            <a:off x="0" y="0"/>
            <a:ext cx="3118397" cy="3794759"/>
          </a:xfrm>
          <a:prstGeom prst="rect">
            <a:avLst/>
          </a:prstGeom>
        </p:spPr>
      </p:pic>
      <p:sp>
        <p:nvSpPr>
          <p:cNvPr id="9" name="Text Placeholder 8">
            <a:extLst>
              <a:ext uri="{FF2B5EF4-FFF2-40B4-BE49-F238E27FC236}">
                <a16:creationId xmlns:a16="http://schemas.microsoft.com/office/drawing/2014/main" id="{34F813A6-9E41-488F-93E5-636C79366C9B}"/>
              </a:ext>
            </a:extLst>
          </p:cNvPr>
          <p:cNvSpPr>
            <a:spLocks noGrp="1"/>
          </p:cNvSpPr>
          <p:nvPr>
            <p:ph type="body" sz="quarter" idx="10"/>
          </p:nvPr>
        </p:nvSpPr>
        <p:spPr>
          <a:xfrm>
            <a:off x="1616075" y="3429000"/>
            <a:ext cx="4860925" cy="26670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737244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7646D-7FA6-12D9-A15F-DD61CAE525CB}"/>
              </a:ext>
            </a:extLst>
          </p:cNvPr>
          <p:cNvPicPr>
            <a:picLocks noChangeAspect="1"/>
          </p:cNvPicPr>
          <p:nvPr userDrawn="1"/>
        </p:nvPicPr>
        <p:blipFill rotWithShape="1">
          <a:blip r:embed="rId3"/>
          <a:srcRect l="21630"/>
          <a:stretch/>
        </p:blipFill>
        <p:spPr>
          <a:xfrm>
            <a:off x="8029764" y="3870541"/>
            <a:ext cx="4162234" cy="298745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1645920"/>
            <a:ext cx="10515600"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1221345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C969E-42CF-A548-AE1D-055195400071}"/>
              </a:ext>
            </a:extLst>
          </p:cNvPr>
          <p:cNvPicPr>
            <a:picLocks noChangeAspect="1"/>
          </p:cNvPicPr>
          <p:nvPr userDrawn="1"/>
        </p:nvPicPr>
        <p:blipFill rotWithShape="1">
          <a:blip r:embed="rId3"/>
          <a:srcRect r="93552" b="78008"/>
          <a:stretch/>
        </p:blipFill>
        <p:spPr>
          <a:xfrm>
            <a:off x="1" y="-83890"/>
            <a:ext cx="835152" cy="160229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200" y="1645920"/>
            <a:ext cx="10515600" cy="4572000"/>
          </a:xfrm>
        </p:spPr>
        <p:txBody>
          <a:bodyPr>
            <a:normAutofit/>
          </a:bodyPr>
          <a:lstStyle>
            <a:lvl1pPr marL="0" indent="0">
              <a:buNone/>
              <a:defRPr sz="2800"/>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F46F7E2-7761-4F06-BA04-F369D30ABD82}"/>
              </a:ext>
            </a:extLst>
          </p:cNvPr>
          <p:cNvPicPr>
            <a:picLocks noChangeAspect="1"/>
          </p:cNvPicPr>
          <p:nvPr userDrawn="1"/>
        </p:nvPicPr>
        <p:blipFill rotWithShape="1">
          <a:blip r:embed="rId3"/>
          <a:srcRect l="85544" t="79531"/>
          <a:stretch/>
        </p:blipFill>
        <p:spPr>
          <a:xfrm>
            <a:off x="10332990" y="5377342"/>
            <a:ext cx="1859010" cy="1480657"/>
          </a:xfrm>
          <a:prstGeom prst="rect">
            <a:avLst/>
          </a:prstGeom>
        </p:spPr>
      </p:pic>
    </p:spTree>
    <p:custDataLst>
      <p:tags r:id="rId1"/>
    </p:custDataLst>
    <p:extLst>
      <p:ext uri="{BB962C8B-B14F-4D97-AF65-F5344CB8AC3E}">
        <p14:creationId xmlns:p14="http://schemas.microsoft.com/office/powerpoint/2010/main" val="199926411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 Spli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2128902"/>
            <a:ext cx="4975371" cy="4089017"/>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9799E67-C7F5-487A-B06D-0963F6F2BBC5}"/>
              </a:ext>
            </a:extLst>
          </p:cNvPr>
          <p:cNvSpPr>
            <a:spLocks noGrp="1"/>
          </p:cNvSpPr>
          <p:nvPr>
            <p:ph idx="10" hasCustomPrompt="1"/>
          </p:nvPr>
        </p:nvSpPr>
        <p:spPr>
          <a:xfrm>
            <a:off x="6378431" y="2128902"/>
            <a:ext cx="4975370" cy="4094912"/>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22A4182-F12E-4C67-A8BE-EE0BA26B9F53}"/>
              </a:ext>
            </a:extLst>
          </p:cNvPr>
          <p:cNvPicPr>
            <a:picLocks noChangeAspect="1"/>
          </p:cNvPicPr>
          <p:nvPr userDrawn="1"/>
        </p:nvPicPr>
        <p:blipFill rotWithShape="1">
          <a:blip r:embed="rId3"/>
          <a:srcRect r="83421" b="19746"/>
          <a:stretch/>
        </p:blipFill>
        <p:spPr>
          <a:xfrm>
            <a:off x="0" y="0"/>
            <a:ext cx="2518611" cy="6858000"/>
          </a:xfrm>
          <a:prstGeom prst="rect">
            <a:avLst/>
          </a:prstGeom>
        </p:spPr>
      </p:pic>
      <p:pic>
        <p:nvPicPr>
          <p:cNvPr id="12" name="Picture 11">
            <a:extLst>
              <a:ext uri="{FF2B5EF4-FFF2-40B4-BE49-F238E27FC236}">
                <a16:creationId xmlns:a16="http://schemas.microsoft.com/office/drawing/2014/main" id="{7D988EA2-FF1A-43C8-B82E-B573F155A2CD}"/>
              </a:ext>
            </a:extLst>
          </p:cNvPr>
          <p:cNvPicPr>
            <a:picLocks noChangeAspect="1"/>
          </p:cNvPicPr>
          <p:nvPr userDrawn="1"/>
        </p:nvPicPr>
        <p:blipFill rotWithShape="1">
          <a:blip r:embed="rId3"/>
          <a:srcRect l="86159" t="23416"/>
          <a:stretch/>
        </p:blipFill>
        <p:spPr>
          <a:xfrm>
            <a:off x="9988548" y="-1"/>
            <a:ext cx="2203451" cy="6858001"/>
          </a:xfrm>
          <a:prstGeom prst="rect">
            <a:avLst/>
          </a:prstGeom>
        </p:spPr>
      </p:pic>
      <p:sp>
        <p:nvSpPr>
          <p:cNvPr id="9" name="Title 1">
            <a:extLst>
              <a:ext uri="{FF2B5EF4-FFF2-40B4-BE49-F238E27FC236}">
                <a16:creationId xmlns:a16="http://schemas.microsoft.com/office/drawing/2014/main" id="{26F9F474-703D-4065-9165-92384DB4BBCD}"/>
              </a:ext>
            </a:extLst>
          </p:cNvPr>
          <p:cNvSpPr txBox="1">
            <a:spLocks/>
          </p:cNvSpPr>
          <p:nvPr userDrawn="1"/>
        </p:nvSpPr>
        <p:spPr>
          <a:xfrm>
            <a:off x="838199" y="1701277"/>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
        <p:nvSpPr>
          <p:cNvPr id="13" name="Title 1">
            <a:extLst>
              <a:ext uri="{FF2B5EF4-FFF2-40B4-BE49-F238E27FC236}">
                <a16:creationId xmlns:a16="http://schemas.microsoft.com/office/drawing/2014/main" id="{A812E4E7-D916-43B2-A6C9-D63B372C843F}"/>
              </a:ext>
            </a:extLst>
          </p:cNvPr>
          <p:cNvSpPr txBox="1">
            <a:spLocks/>
          </p:cNvSpPr>
          <p:nvPr userDrawn="1"/>
        </p:nvSpPr>
        <p:spPr>
          <a:xfrm>
            <a:off x="6378429" y="1701276"/>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Tree>
    <p:custDataLst>
      <p:tags r:id="rId1"/>
    </p:custDataLst>
    <p:extLst>
      <p:ext uri="{BB962C8B-B14F-4D97-AF65-F5344CB8AC3E}">
        <p14:creationId xmlns:p14="http://schemas.microsoft.com/office/powerpoint/2010/main" val="13881904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200" y="1645920"/>
            <a:ext cx="8716618"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170329" y="1289474"/>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783441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41248" y="646396"/>
            <a:ext cx="10512550"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199" y="1645920"/>
            <a:ext cx="10515599"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5985133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A8EF-ABC5-944A-A3B0-DB04A54EA133}"/>
              </a:ext>
            </a:extLst>
          </p:cNvPr>
          <p:cNvSpPr>
            <a:spLocks noGrp="1"/>
          </p:cNvSpPr>
          <p:nvPr>
            <p:ph type="title"/>
          </p:nvPr>
        </p:nvSpPr>
        <p:spPr>
          <a:xfrm>
            <a:off x="841248" y="539815"/>
            <a:ext cx="10515600" cy="747897"/>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F019D1C-C6B7-CC47-A677-A8C2C9E67E95}"/>
              </a:ext>
            </a:extLst>
          </p:cNvPr>
          <p:cNvSpPr>
            <a:spLocks noGrp="1"/>
          </p:cNvSpPr>
          <p:nvPr>
            <p:ph type="body" idx="1"/>
          </p:nvPr>
        </p:nvSpPr>
        <p:spPr>
          <a:xfrm>
            <a:off x="838200" y="1645920"/>
            <a:ext cx="10515600" cy="4572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46203AA-AB07-4D78-9BCB-B00DDA7D5C07}"/>
              </a:ext>
            </a:extLst>
          </p:cNvPr>
          <p:cNvSpPr txBox="1">
            <a:spLocks/>
          </p:cNvSpPr>
          <p:nvPr userDrawn="1"/>
        </p:nvSpPr>
        <p:spPr>
          <a:xfrm>
            <a:off x="838200" y="6318185"/>
            <a:ext cx="10515600" cy="365125"/>
          </a:xfrm>
          <a:prstGeom prst="rect">
            <a:avLst/>
          </a:prstGeom>
        </p:spPr>
        <p:txBody>
          <a:bodyPr vert="horz" lIns="0" tIns="0" rIns="0" bIns="0" rtlCol="0" anchor="t" anchorCtr="0"/>
          <a:lstStyle>
            <a:defPPr>
              <a:defRPr lang="en-US"/>
            </a:defPPr>
            <a:lvl1pPr marL="0" algn="r" defTabSz="914400" rtl="0" eaLnBrk="1" latinLnBrk="0" hangingPunct="1">
              <a:defRPr sz="16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C2CEE-C89B-6D4C-8A2C-B626C37EB60D}" type="slidenum">
              <a:rPr lang="en-US" smtClean="0">
                <a:solidFill>
                  <a:srgbClr val="0F6235"/>
                </a:solidFill>
              </a:rPr>
              <a:pPr/>
              <a:t>‹#›</a:t>
            </a:fld>
            <a:endParaRPr lang="en-US" dirty="0">
              <a:solidFill>
                <a:srgbClr val="0F6235"/>
              </a:solidFill>
            </a:endParaRPr>
          </a:p>
        </p:txBody>
      </p:sp>
    </p:spTree>
    <p:custDataLst>
      <p:tags r:id="rId22"/>
    </p:custDataLst>
    <p:extLst>
      <p:ext uri="{BB962C8B-B14F-4D97-AF65-F5344CB8AC3E}">
        <p14:creationId xmlns:p14="http://schemas.microsoft.com/office/powerpoint/2010/main" val="1481361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Lst>
  <p:transition>
    <p:fade/>
  </p:transition>
  <p:hf hdr="0" ftr="0" dt="0"/>
  <p:txStyles>
    <p:titleStyle>
      <a:lvl1pPr algn="l" defTabSz="914400" rtl="0" eaLnBrk="1" latinLnBrk="0" hangingPunct="1">
        <a:lnSpc>
          <a:spcPct val="90000"/>
        </a:lnSpc>
        <a:spcBef>
          <a:spcPct val="0"/>
        </a:spcBef>
        <a:buNone/>
        <a:defRPr sz="4000" b="1" i="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250A8-4308-F940-2BBD-5E57D30E0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C1EAEA-4238-FE15-AE8F-6705963B7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D9A681-D50A-E9E2-D692-18F0A3041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9BAF6-7DD0-0848-9DDB-FC6F15CDBF0A}" type="datetime1">
              <a:rPr lang="en-US" smtClean="0"/>
              <a:t>5/30/2026</a:t>
            </a:fld>
            <a:endParaRPr lang="en-US"/>
          </a:p>
        </p:txBody>
      </p:sp>
      <p:sp>
        <p:nvSpPr>
          <p:cNvPr id="5" name="Footer Placeholder 4">
            <a:extLst>
              <a:ext uri="{FF2B5EF4-FFF2-40B4-BE49-F238E27FC236}">
                <a16:creationId xmlns:a16="http://schemas.microsoft.com/office/drawing/2014/main" id="{10667BBD-8B42-2EC8-F607-CE34961A7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4DF9BC-7CB8-7E54-1C61-606441757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51E2F-26AA-D046-94E8-30BD9E591FE6}" type="slidenum">
              <a:rPr lang="en-US" smtClean="0"/>
              <a:t>‹#›</a:t>
            </a:fld>
            <a:endParaRPr lang="en-US"/>
          </a:p>
        </p:txBody>
      </p:sp>
    </p:spTree>
    <p:extLst>
      <p:ext uri="{BB962C8B-B14F-4D97-AF65-F5344CB8AC3E}">
        <p14:creationId xmlns:p14="http://schemas.microsoft.com/office/powerpoint/2010/main" val="127617788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32.xml"/><Relationship Id="rId5" Type="http://schemas.openxmlformats.org/officeDocument/2006/relationships/image" Target="../media/image15.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28.jp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36.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41.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0.xml"/><Relationship Id="rId7"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tags" Target="../tags/tag4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43.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44.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image" Target="../media/image28.jp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47.xml"/><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48.xml"/><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8.xml"/><Relationship Id="rId7" Type="http://schemas.openxmlformats.org/officeDocument/2006/relationships/image" Target="../media/image42.png"/><Relationship Id="rId2" Type="http://schemas.openxmlformats.org/officeDocument/2006/relationships/slideLayout" Target="../slideLayouts/slideLayout14.xml"/><Relationship Id="rId1" Type="http://schemas.openxmlformats.org/officeDocument/2006/relationships/tags" Target="../tags/tag50.xml"/><Relationship Id="rId6" Type="http://schemas.openxmlformats.org/officeDocument/2006/relationships/hyperlink" Target="https://openclipart.org/detail/25850/file-diagram-by-pdesjardins" TargetMode="External"/><Relationship Id="rId11" Type="http://schemas.openxmlformats.org/officeDocument/2006/relationships/hyperlink" Target="https://www.pngall.com/lightning-png/download/15858" TargetMode="External"/><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15.png"/><Relationship Id="rId9" Type="http://schemas.openxmlformats.org/officeDocument/2006/relationships/hyperlink" Target="https://pixabay.com/en/t-shirt-shirt-clothing-azure-blue-153369/"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5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53.xml"/><Relationship Id="rId5" Type="http://schemas.openxmlformats.org/officeDocument/2006/relationships/hyperlink" Target="https://courses.lumenlearning.com/physics/chapter/20-1-current/" TargetMode="Externa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5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5.xml"/><Relationship Id="rId5" Type="http://schemas.openxmlformats.org/officeDocument/2006/relationships/image" Target="../media/image54.sv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56.xml"/><Relationship Id="rId5" Type="http://schemas.openxmlformats.org/officeDocument/2006/relationships/image" Target="../media/image17.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58.xml"/><Relationship Id="rId5" Type="http://schemas.openxmlformats.org/officeDocument/2006/relationships/image" Target="../media/image56.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60.xml"/><Relationship Id="rId4" Type="http://schemas.openxmlformats.org/officeDocument/2006/relationships/image" Target="../media/image14.sv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tags" Target="../tags/tag61.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xml"/><Relationship Id="rId1" Type="http://schemas.openxmlformats.org/officeDocument/2006/relationships/tags" Target="../tags/tag62.xml"/><Relationship Id="rId4" Type="http://schemas.openxmlformats.org/officeDocument/2006/relationships/image" Target="../media/image14.sv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63.xml"/><Relationship Id="rId4" Type="http://schemas.openxmlformats.org/officeDocument/2006/relationships/image" Target="../media/image14.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64.xml"/><Relationship Id="rId4"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6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66.xml"/><Relationship Id="rId5" Type="http://schemas.openxmlformats.org/officeDocument/2006/relationships/image" Target="../media/image28.jp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5.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6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https://www.youtube.com/embed/VnnpLaKsqGU?feature=oembed" TargetMode="External"/><Relationship Id="rId1" Type="http://schemas.openxmlformats.org/officeDocument/2006/relationships/tags" Target="../tags/tag68.xml"/><Relationship Id="rId6" Type="http://schemas.openxmlformats.org/officeDocument/2006/relationships/image" Target="../media/image57.jpeg"/><Relationship Id="rId5" Type="http://schemas.openxmlformats.org/officeDocument/2006/relationships/image" Target="../media/image13.sv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69.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70.xml"/><Relationship Id="rId5" Type="http://schemas.openxmlformats.org/officeDocument/2006/relationships/image" Target="../media/image60.sv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71.xml"/><Relationship Id="rId5" Type="http://schemas.openxmlformats.org/officeDocument/2006/relationships/image" Target="../media/image61.sv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72.xml"/><Relationship Id="rId5" Type="http://schemas.openxmlformats.org/officeDocument/2006/relationships/image" Target="../media/image6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74.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75.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7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7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5.xml"/><Relationship Id="rId1" Type="http://schemas.openxmlformats.org/officeDocument/2006/relationships/tags" Target="../tags/tag79.xml"/><Relationship Id="rId4" Type="http://schemas.openxmlformats.org/officeDocument/2006/relationships/image" Target="../media/image14.sv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5.xml"/><Relationship Id="rId1" Type="http://schemas.openxmlformats.org/officeDocument/2006/relationships/tags" Target="../tags/tag80.xml"/><Relationship Id="rId4" Type="http://schemas.openxmlformats.org/officeDocument/2006/relationships/image" Target="../media/image14.sv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5.xml"/><Relationship Id="rId1" Type="http://schemas.openxmlformats.org/officeDocument/2006/relationships/tags" Target="../tags/tag81.xm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5.xml"/><Relationship Id="rId1" Type="http://schemas.openxmlformats.org/officeDocument/2006/relationships/tags" Target="../tags/tag82.xml"/><Relationship Id="rId4" Type="http://schemas.openxmlformats.org/officeDocument/2006/relationships/image" Target="../media/image14.sv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xml"/><Relationship Id="rId1" Type="http://schemas.openxmlformats.org/officeDocument/2006/relationships/tags" Target="../tags/tag83.xml"/><Relationship Id="rId4" Type="http://schemas.openxmlformats.org/officeDocument/2006/relationships/image" Target="../media/image14.sv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tags" Target="../tags/tag8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85.xml"/><Relationship Id="rId5" Type="http://schemas.openxmlformats.org/officeDocument/2006/relationships/image" Target="../media/image28.jp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86.xml"/><Relationship Id="rId4" Type="http://schemas.openxmlformats.org/officeDocument/2006/relationships/image" Target="../media/image65.sv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8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tags" Target="../tags/tag88.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89.xml"/><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tags" Target="../tags/tag90.xml"/><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91.xml"/><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92.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93.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94.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95.xml"/><Relationship Id="rId6" Type="http://schemas.openxmlformats.org/officeDocument/2006/relationships/image" Target="../media/image75.jpg"/><Relationship Id="rId5" Type="http://schemas.microsoft.com/office/2007/relationships/hdphoto" Target="../media/hdphoto2.wdp"/><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tags" Target="../tags/tag96.xml"/><Relationship Id="rId5" Type="http://schemas.openxmlformats.org/officeDocument/2006/relationships/image" Target="../media/image77.jpg"/><Relationship Id="rId4" Type="http://schemas.openxmlformats.org/officeDocument/2006/relationships/image" Target="../media/image76.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5.xml"/><Relationship Id="rId1" Type="http://schemas.openxmlformats.org/officeDocument/2006/relationships/tags" Target="../tags/tag97.xml"/><Relationship Id="rId4" Type="http://schemas.openxmlformats.org/officeDocument/2006/relationships/image" Target="../media/image14.sv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5.xml"/><Relationship Id="rId1" Type="http://schemas.openxmlformats.org/officeDocument/2006/relationships/tags" Target="../tags/tag98.xml"/><Relationship Id="rId4" Type="http://schemas.openxmlformats.org/officeDocument/2006/relationships/image" Target="../media/image14.sv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8.xml"/><Relationship Id="rId1" Type="http://schemas.openxmlformats.org/officeDocument/2006/relationships/tags" Target="../tags/tag9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100.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101.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0.xml"/><Relationship Id="rId1" Type="http://schemas.openxmlformats.org/officeDocument/2006/relationships/tags" Target="../tags/tag10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24.sv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030588-64A2-D204-12D5-4E7D1CA12D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A2E100-FEAF-F29E-E77F-A44307419D66}"/>
              </a:ext>
            </a:extLst>
          </p:cNvPr>
          <p:cNvSpPr>
            <a:spLocks noGrp="1"/>
          </p:cNvSpPr>
          <p:nvPr>
            <p:ph type="title"/>
          </p:nvPr>
        </p:nvSpPr>
        <p:spPr>
          <a:xfrm>
            <a:off x="1863852" y="215292"/>
            <a:ext cx="6835648" cy="490562"/>
          </a:xfrm>
        </p:spPr>
        <p:txBody>
          <a:bodyPr/>
          <a:lstStyle/>
          <a:p>
            <a:r>
              <a:rPr lang="en-US" dirty="0"/>
              <a:t>Instructor Guide Snapshot </a:t>
            </a:r>
          </a:p>
        </p:txBody>
      </p:sp>
      <p:sp>
        <p:nvSpPr>
          <p:cNvPr id="5" name="Content Placeholder 4">
            <a:extLst>
              <a:ext uri="{FF2B5EF4-FFF2-40B4-BE49-F238E27FC236}">
                <a16:creationId xmlns:a16="http://schemas.microsoft.com/office/drawing/2014/main" id="{68DFD49A-5630-E348-C087-3F4AD6A90783}"/>
              </a:ext>
            </a:extLst>
          </p:cNvPr>
          <p:cNvSpPr>
            <a:spLocks noGrp="1"/>
          </p:cNvSpPr>
          <p:nvPr>
            <p:ph idx="1"/>
          </p:nvPr>
        </p:nvSpPr>
        <p:spPr>
          <a:xfrm>
            <a:off x="1633994" y="818818"/>
            <a:ext cx="9991854" cy="2391753"/>
          </a:xfrm>
        </p:spPr>
        <p:txBody>
          <a:bodyPr>
            <a:normAutofit/>
          </a:bodyPr>
          <a:lstStyle/>
          <a:p>
            <a:r>
              <a:rPr lang="en-US" sz="1900" b="1" dirty="0">
                <a:solidFill>
                  <a:schemeClr val="accent1"/>
                </a:solidFill>
              </a:rPr>
              <a:t>Preparation before class:</a:t>
            </a:r>
          </a:p>
          <a:p>
            <a:pPr marL="342900" indent="-342900">
              <a:buFont typeface="Arial" panose="020B0604020202020204" pitchFamily="34" charset="0"/>
              <a:buChar char="•"/>
            </a:pPr>
            <a:r>
              <a:rPr lang="en-US" sz="1900" b="1" dirty="0">
                <a:solidFill>
                  <a:schemeClr val="tx1"/>
                </a:solidFill>
              </a:rPr>
              <a:t>Review all materials </a:t>
            </a:r>
            <a:r>
              <a:rPr lang="en-US" sz="1900" dirty="0">
                <a:solidFill>
                  <a:schemeClr val="tx1"/>
                </a:solidFill>
              </a:rPr>
              <a:t>- Review all slides, talking points, and handouts before class to understand the structure and flow of the lesson. Pay special attention to animations within the slides. </a:t>
            </a:r>
          </a:p>
          <a:p>
            <a:pPr marL="342900" indent="-342900">
              <a:buFont typeface="Arial" panose="020B0604020202020204" pitchFamily="34" charset="0"/>
              <a:buChar char="•"/>
            </a:pPr>
            <a:r>
              <a:rPr lang="en-US" sz="1900" b="1" dirty="0">
                <a:solidFill>
                  <a:schemeClr val="tx1"/>
                </a:solidFill>
              </a:rPr>
              <a:t>Package Group Activity Materials </a:t>
            </a:r>
            <a:r>
              <a:rPr lang="en-US" sz="1900" dirty="0">
                <a:solidFill>
                  <a:schemeClr val="tx1"/>
                </a:solidFill>
              </a:rPr>
              <a:t>- The learning activity in this module is a small group activity. </a:t>
            </a:r>
            <a:r>
              <a:rPr lang="en-US" sz="1900" u="sng" dirty="0">
                <a:solidFill>
                  <a:schemeClr val="tx1"/>
                </a:solidFill>
              </a:rPr>
              <a:t>Each group </a:t>
            </a:r>
            <a:r>
              <a:rPr lang="en-US" sz="1900" dirty="0">
                <a:solidFill>
                  <a:schemeClr val="tx1"/>
                </a:solidFill>
              </a:rPr>
              <a:t>will need the items listed in “Additional Materials” below. Consider packing up 3-4 group bundles in a Ziplock bag before class. </a:t>
            </a:r>
          </a:p>
          <a:p>
            <a:pPr marL="342900" indent="-342900">
              <a:buFont typeface="Arial" panose="020B0604020202020204" pitchFamily="34" charset="0"/>
              <a:buChar char="•"/>
            </a:pPr>
            <a:r>
              <a:rPr lang="en-US" sz="1900" dirty="0">
                <a:solidFill>
                  <a:schemeClr val="tx1"/>
                </a:solidFill>
              </a:rPr>
              <a:t>Pre-build a circuit (see </a:t>
            </a:r>
            <a:r>
              <a:rPr lang="en-US" sz="1900" b="1" dirty="0">
                <a:solidFill>
                  <a:schemeClr val="accent4"/>
                </a:solidFill>
              </a:rPr>
              <a:t>slides 10, 36</a:t>
            </a:r>
            <a:r>
              <a:rPr lang="en-US" sz="1900" dirty="0">
                <a:solidFill>
                  <a:schemeClr val="tx1"/>
                </a:solidFill>
              </a:rPr>
              <a:t>).</a:t>
            </a:r>
          </a:p>
        </p:txBody>
      </p:sp>
      <p:sp>
        <p:nvSpPr>
          <p:cNvPr id="6" name="Rectangle 5">
            <a:extLst>
              <a:ext uri="{FF2B5EF4-FFF2-40B4-BE49-F238E27FC236}">
                <a16:creationId xmlns:a16="http://schemas.microsoft.com/office/drawing/2014/main" id="{37C4D804-D173-B6EB-8432-B8009F79669E}"/>
              </a:ext>
            </a:extLst>
          </p:cNvPr>
          <p:cNvSpPr/>
          <p:nvPr/>
        </p:nvSpPr>
        <p:spPr>
          <a:xfrm>
            <a:off x="9853847" y="220474"/>
            <a:ext cx="2060811" cy="598344"/>
          </a:xfrm>
          <a:prstGeom prst="rect">
            <a:avLst/>
          </a:prstGeom>
          <a:ln w="19050"/>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6235"/>
                </a:solidFill>
                <a:effectLst/>
                <a:uLnTx/>
                <a:uFillTx/>
                <a:latin typeface="Calibri"/>
                <a:ea typeface="+mn-ea"/>
                <a:cs typeface="+mn-cs"/>
              </a:rPr>
              <a:t>Instructional Time: 4.5 Hrs.</a:t>
            </a:r>
          </a:p>
        </p:txBody>
      </p:sp>
      <p:sp>
        <p:nvSpPr>
          <p:cNvPr id="3" name="Rectangle 2">
            <a:extLst>
              <a:ext uri="{FF2B5EF4-FFF2-40B4-BE49-F238E27FC236}">
                <a16:creationId xmlns:a16="http://schemas.microsoft.com/office/drawing/2014/main" id="{8418AD56-92F0-144D-D87A-F95B490D6876}"/>
              </a:ext>
            </a:extLst>
          </p:cNvPr>
          <p:cNvSpPr/>
          <p:nvPr/>
        </p:nvSpPr>
        <p:spPr>
          <a:xfrm>
            <a:off x="0" y="0"/>
            <a:ext cx="1384300" cy="6858000"/>
          </a:xfrm>
          <a:prstGeom prst="rect">
            <a:avLst/>
          </a:prstGeom>
          <a:solidFill>
            <a:schemeClr val="accent6"/>
          </a:solidFill>
          <a:ln>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Icon Key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Activity</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Video</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Instructor Demo: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Knowledge Check: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Graphic 30" descr="Flim icon indicating the slide has a VIDEO.">
            <a:extLst>
              <a:ext uri="{FF2B5EF4-FFF2-40B4-BE49-F238E27FC236}">
                <a16:creationId xmlns:a16="http://schemas.microsoft.com/office/drawing/2014/main" id="{5B80E8DD-F1C8-4B44-A446-01FE84F997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9694" y="2365191"/>
            <a:ext cx="731520" cy="731520"/>
          </a:xfrm>
          <a:prstGeom prst="rect">
            <a:avLst/>
          </a:prstGeom>
        </p:spPr>
      </p:pic>
      <p:pic>
        <p:nvPicPr>
          <p:cNvPr id="10" name="Graphic 9" descr="Lights On with solid fill">
            <a:extLst>
              <a:ext uri="{FF2B5EF4-FFF2-40B4-BE49-F238E27FC236}">
                <a16:creationId xmlns:a16="http://schemas.microsoft.com/office/drawing/2014/main" id="{DBCFE72C-F8DF-3421-3A92-BDFBB7F86D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9694" y="5636355"/>
            <a:ext cx="851672" cy="851672"/>
          </a:xfrm>
          <a:prstGeom prst="rect">
            <a:avLst/>
          </a:prstGeom>
        </p:spPr>
      </p:pic>
      <p:pic>
        <p:nvPicPr>
          <p:cNvPr id="19" name="Content Placeholder 10">
            <a:extLst>
              <a:ext uri="{FF2B5EF4-FFF2-40B4-BE49-F238E27FC236}">
                <a16:creationId xmlns:a16="http://schemas.microsoft.com/office/drawing/2014/main" id="{995292D1-AB47-5DA4-159C-707260E985DC}"/>
              </a:ext>
            </a:extLst>
          </p:cNvPr>
          <p:cNvPicPr>
            <a:picLocks noChangeAspect="1"/>
          </p:cNvPicPr>
          <p:nvPr/>
        </p:nvPicPr>
        <p:blipFill>
          <a:blip r:embed="rId6">
            <a:extLst>
              <a:ext uri="{28A0092B-C50C-407E-A947-70E740481C1C}">
                <a14:useLocalDpi xmlns:a14="http://schemas.microsoft.com/office/drawing/2010/main" val="0"/>
              </a:ext>
            </a:extLst>
          </a:blip>
          <a:srcRect b="15327"/>
          <a:stretch>
            <a:fillRect/>
          </a:stretch>
        </p:blipFill>
        <p:spPr>
          <a:xfrm>
            <a:off x="146062" y="3903392"/>
            <a:ext cx="1005840" cy="851672"/>
          </a:xfrm>
          <a:prstGeom prst="rect">
            <a:avLst/>
          </a:prstGeom>
        </p:spPr>
      </p:pic>
      <p:pic>
        <p:nvPicPr>
          <p:cNvPr id="20" name="Picture 19" descr="Running man icon indicating the slide has an ACTIVITY.">
            <a:extLst>
              <a:ext uri="{FF2B5EF4-FFF2-40B4-BE49-F238E27FC236}">
                <a16:creationId xmlns:a16="http://schemas.microsoft.com/office/drawing/2014/main" id="{3F079CF8-8973-ED3C-4D9F-484778FD7C46}"/>
              </a:ext>
            </a:extLst>
          </p:cNvPr>
          <p:cNvPicPr>
            <a:picLocks noChangeAspect="1"/>
          </p:cNvPicPr>
          <p:nvPr/>
        </p:nvPicPr>
        <p:blipFill>
          <a:blip r:embed="rId7" cstate="print">
            <a:extLst>
              <a:ext uri="{28A0092B-C50C-407E-A947-70E740481C1C}">
                <a14:useLocalDpi xmlns:a14="http://schemas.microsoft.com/office/drawing/2010/main" val="0"/>
              </a:ext>
            </a:extLst>
          </a:blip>
          <a:srcRect l="63000" t="31047" r="3465" b="7314"/>
          <a:stretch>
            <a:fillRect/>
          </a:stretch>
        </p:blipFill>
        <p:spPr>
          <a:xfrm>
            <a:off x="249694" y="1134406"/>
            <a:ext cx="731520" cy="756422"/>
          </a:xfrm>
          <a:prstGeom prst="rect">
            <a:avLst/>
          </a:prstGeom>
        </p:spPr>
      </p:pic>
      <p:sp>
        <p:nvSpPr>
          <p:cNvPr id="7" name="TextBox 6">
            <a:extLst>
              <a:ext uri="{FF2B5EF4-FFF2-40B4-BE49-F238E27FC236}">
                <a16:creationId xmlns:a16="http://schemas.microsoft.com/office/drawing/2014/main" id="{C799686B-3F3A-3A5D-B136-D19E80884C12}"/>
              </a:ext>
            </a:extLst>
          </p:cNvPr>
          <p:cNvSpPr txBox="1"/>
          <p:nvPr/>
        </p:nvSpPr>
        <p:spPr>
          <a:xfrm>
            <a:off x="7969961" y="3429000"/>
            <a:ext cx="3944697" cy="1492716"/>
          </a:xfrm>
          <a:prstGeom prst="rect">
            <a:avLst/>
          </a:prstGeom>
          <a:noFill/>
        </p:spPr>
        <p:txBody>
          <a:bodyPr wrap="square">
            <a:spAutoFit/>
          </a:bodyPr>
          <a:lstStyle/>
          <a:p>
            <a:pPr>
              <a:lnSpc>
                <a:spcPct val="100000"/>
              </a:lnSpc>
            </a:pPr>
            <a:r>
              <a:rPr lang="en-US" sz="1900" b="1" dirty="0">
                <a:solidFill>
                  <a:schemeClr val="accent1"/>
                </a:solidFill>
              </a:rPr>
              <a:t>Additional Materials:</a:t>
            </a:r>
          </a:p>
          <a:p>
            <a:pPr marL="342900" indent="-342900">
              <a:lnSpc>
                <a:spcPct val="100000"/>
              </a:lnSpc>
              <a:buFont typeface="Arial" panose="020B0604020202020204" pitchFamily="34" charset="0"/>
              <a:buChar char="•"/>
            </a:pPr>
            <a:r>
              <a:rPr lang="en-US" dirty="0"/>
              <a:t>A list of additional materials needed for demonstrations and activities can be found in the Instructor Facilitation Toolkit on </a:t>
            </a:r>
            <a:r>
              <a:rPr lang="en-US" dirty="0">
                <a:highlight>
                  <a:srgbClr val="FFFF00"/>
                </a:highlight>
              </a:rPr>
              <a:t>page 3. </a:t>
            </a:r>
          </a:p>
        </p:txBody>
      </p:sp>
      <p:pic>
        <p:nvPicPr>
          <p:cNvPr id="11" name="Picture 10">
            <a:extLst>
              <a:ext uri="{FF2B5EF4-FFF2-40B4-BE49-F238E27FC236}">
                <a16:creationId xmlns:a16="http://schemas.microsoft.com/office/drawing/2014/main" id="{9610984A-B70C-7078-3316-6369151733C1}"/>
              </a:ext>
            </a:extLst>
          </p:cNvPr>
          <p:cNvPicPr>
            <a:picLocks noChangeAspect="1"/>
          </p:cNvPicPr>
          <p:nvPr/>
        </p:nvPicPr>
        <p:blipFill>
          <a:blip r:embed="rId8">
            <a:extLst>
              <a:ext uri="{28A0092B-C50C-407E-A947-70E740481C1C}">
                <a14:useLocalDpi xmlns:a14="http://schemas.microsoft.com/office/drawing/2010/main" val="0"/>
              </a:ext>
            </a:extLst>
          </a:blip>
          <a:srcRect l="8333" t="18172" r="8751" b="43083"/>
          <a:stretch>
            <a:fillRect/>
          </a:stretch>
        </p:blipFill>
        <p:spPr>
          <a:xfrm rot="1749130">
            <a:off x="8387682" y="5027736"/>
            <a:ext cx="894528" cy="417164"/>
          </a:xfrm>
          <a:prstGeom prst="rect">
            <a:avLst/>
          </a:prstGeom>
        </p:spPr>
      </p:pic>
      <p:pic>
        <p:nvPicPr>
          <p:cNvPr id="12" name="Picture 11">
            <a:extLst>
              <a:ext uri="{FF2B5EF4-FFF2-40B4-BE49-F238E27FC236}">
                <a16:creationId xmlns:a16="http://schemas.microsoft.com/office/drawing/2014/main" id="{08D201CE-5616-B652-CEC7-35E154D477E3}"/>
              </a:ext>
            </a:extLst>
          </p:cNvPr>
          <p:cNvPicPr>
            <a:picLocks noChangeAspect="1"/>
          </p:cNvPicPr>
          <p:nvPr/>
        </p:nvPicPr>
        <p:blipFill>
          <a:blip r:embed="rId9"/>
          <a:stretch>
            <a:fillRect/>
          </a:stretch>
        </p:blipFill>
        <p:spPr>
          <a:xfrm>
            <a:off x="9354780" y="5022954"/>
            <a:ext cx="1266129" cy="163429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D5BA95B-1DDC-8460-5463-E39A5835700F}"/>
              </a:ext>
            </a:extLst>
          </p:cNvPr>
          <p:cNvSpPr txBox="1"/>
          <p:nvPr/>
        </p:nvSpPr>
        <p:spPr>
          <a:xfrm>
            <a:off x="1530362" y="3300296"/>
            <a:ext cx="6207201" cy="3154710"/>
          </a:xfrm>
          <a:prstGeom prst="rect">
            <a:avLst/>
          </a:prstGeom>
          <a:noFill/>
        </p:spPr>
        <p:txBody>
          <a:bodyPr wrap="square">
            <a:spAutoFit/>
          </a:bodyPr>
          <a:lstStyle/>
          <a:p>
            <a:pPr>
              <a:lnSpc>
                <a:spcPct val="100000"/>
              </a:lnSpc>
            </a:pPr>
            <a:r>
              <a:rPr lang="en-US" sz="1900" b="1" dirty="0">
                <a:solidFill>
                  <a:schemeClr val="accent1"/>
                </a:solidFill>
              </a:rPr>
              <a:t>Provided Materials:</a:t>
            </a:r>
          </a:p>
          <a:p>
            <a:pPr marL="342900" lvl="0" indent="-342900">
              <a:buFont typeface="Arial" panose="020B0604020202020204" pitchFamily="34" charset="0"/>
              <a:buChar char="•"/>
            </a:pPr>
            <a:r>
              <a:rPr lang="en-US" b="1" dirty="0"/>
              <a:t>+Introduction to Electricity_M1.pptx </a:t>
            </a:r>
            <a:endParaRPr lang="en-US" dirty="0"/>
          </a:p>
          <a:p>
            <a:pPr marL="342900" lvl="0" indent="-342900">
              <a:buFont typeface="Arial" panose="020B0604020202020204" pitchFamily="34" charset="0"/>
              <a:buChar char="•"/>
            </a:pPr>
            <a:r>
              <a:rPr lang="en-US" b="1" dirty="0"/>
              <a:t>+Instructor Facilitation Toolkit_M1 – </a:t>
            </a:r>
            <a:r>
              <a:rPr lang="en-US" i="1" dirty="0"/>
              <a:t>For instructor use only. </a:t>
            </a:r>
            <a:endParaRPr lang="en-US" dirty="0"/>
          </a:p>
          <a:p>
            <a:pPr marL="800100" lvl="1" indent="-342900">
              <a:buFont typeface="Arial" panose="020B0604020202020204" pitchFamily="34" charset="0"/>
              <a:buChar char="•"/>
            </a:pPr>
            <a:r>
              <a:rPr lang="en-US" dirty="0"/>
              <a:t>Electricity Review_Answer Key_M1.docx</a:t>
            </a:r>
          </a:p>
          <a:p>
            <a:pPr marL="800100" lvl="1" indent="-342900">
              <a:buFont typeface="Arial" panose="020B0604020202020204" pitchFamily="34" charset="0"/>
              <a:buChar char="•"/>
            </a:pPr>
            <a:r>
              <a:rPr lang="en-US" dirty="0"/>
              <a:t>Quiz_Answer Key_M1.docx </a:t>
            </a:r>
          </a:p>
          <a:p>
            <a:pPr marL="342900" lvl="0" indent="-342900">
              <a:buFont typeface="Arial" panose="020B0604020202020204" pitchFamily="34" charset="0"/>
              <a:buChar char="•"/>
            </a:pPr>
            <a:r>
              <a:rPr lang="en-US" b="1" dirty="0"/>
              <a:t>+Participant Resource Guide_M1.docx - </a:t>
            </a:r>
            <a:r>
              <a:rPr lang="en-US" i="1" dirty="0"/>
              <a:t>Print one copy for each learner. All handouts that leaners need for activities are embedded in the Participant Resource Guide.</a:t>
            </a:r>
          </a:p>
          <a:p>
            <a:pPr marL="800100" lvl="1" indent="-342900">
              <a:buFont typeface="Arial" panose="020B0604020202020204" pitchFamily="34" charset="0"/>
              <a:buChar char="•"/>
            </a:pPr>
            <a:r>
              <a:rPr lang="en-US" dirty="0"/>
              <a:t>Electricity Review_M1.docx  </a:t>
            </a:r>
          </a:p>
          <a:p>
            <a:pPr marL="800100" lvl="1" indent="-342900">
              <a:buFont typeface="Arial" panose="020B0604020202020204" pitchFamily="34" charset="0"/>
              <a:buChar char="•"/>
            </a:pPr>
            <a:r>
              <a:rPr lang="en-US" dirty="0"/>
              <a:t>Paper Clip Circuit_M1.docx  </a:t>
            </a:r>
          </a:p>
          <a:p>
            <a:pPr marL="342900" lvl="0" indent="-342900">
              <a:buFont typeface="Arial" panose="020B0604020202020204" pitchFamily="34" charset="0"/>
              <a:buChar char="•"/>
            </a:pPr>
            <a:r>
              <a:rPr lang="en-US" b="1" dirty="0"/>
              <a:t>Quiz_M1.docx - </a:t>
            </a:r>
            <a:r>
              <a:rPr lang="en-US" i="1" dirty="0"/>
              <a:t>Print one copy for each learner.</a:t>
            </a:r>
            <a:endParaRPr lang="en-US" dirty="0"/>
          </a:p>
        </p:txBody>
      </p:sp>
    </p:spTree>
    <p:custDataLst>
      <p:tags r:id="rId1"/>
    </p:custDataLst>
    <p:extLst>
      <p:ext uri="{BB962C8B-B14F-4D97-AF65-F5344CB8AC3E}">
        <p14:creationId xmlns:p14="http://schemas.microsoft.com/office/powerpoint/2010/main" val="31597666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172B43-1214-073A-2448-B6DEE65B464F}"/>
              </a:ext>
            </a:extLst>
          </p:cNvPr>
          <p:cNvSpPr>
            <a:spLocks noGrp="1"/>
          </p:cNvSpPr>
          <p:nvPr>
            <p:ph type="title"/>
          </p:nvPr>
        </p:nvSpPr>
        <p:spPr/>
        <p:txBody>
          <a:bodyPr/>
          <a:lstStyle/>
          <a:p>
            <a:r>
              <a:rPr lang="en-US" dirty="0"/>
              <a:t>Instructor Demo: Electricity at Work</a:t>
            </a:r>
          </a:p>
        </p:txBody>
      </p:sp>
      <p:sp>
        <p:nvSpPr>
          <p:cNvPr id="5" name="Content Placeholder 4">
            <a:extLst>
              <a:ext uri="{FF2B5EF4-FFF2-40B4-BE49-F238E27FC236}">
                <a16:creationId xmlns:a16="http://schemas.microsoft.com/office/drawing/2014/main" id="{761858D9-A273-98C5-291F-E09FEEF72824}"/>
              </a:ext>
            </a:extLst>
          </p:cNvPr>
          <p:cNvSpPr>
            <a:spLocks noGrp="1"/>
          </p:cNvSpPr>
          <p:nvPr>
            <p:ph idx="1"/>
          </p:nvPr>
        </p:nvSpPr>
        <p:spPr>
          <a:xfrm>
            <a:off x="845819" y="1236648"/>
            <a:ext cx="10515599" cy="1994029"/>
          </a:xfrm>
        </p:spPr>
        <p:txBody>
          <a:bodyPr/>
          <a:lstStyle/>
          <a:p>
            <a:r>
              <a:rPr lang="en-US" dirty="0"/>
              <a:t>We’ll use a simple electrical circuit in the course to explore:</a:t>
            </a:r>
          </a:p>
          <a:p>
            <a:pPr marL="457200" indent="-457200">
              <a:buFont typeface="Arial" panose="020B0604020202020204" pitchFamily="34" charset="0"/>
              <a:buChar char="•"/>
            </a:pPr>
            <a:r>
              <a:rPr lang="en-US" dirty="0"/>
              <a:t>How atoms and electrons make electricity possible</a:t>
            </a:r>
          </a:p>
          <a:p>
            <a:pPr marL="457200" indent="-457200">
              <a:buFont typeface="Arial" panose="020B0604020202020204" pitchFamily="34" charset="0"/>
              <a:buChar char="•"/>
            </a:pPr>
            <a:r>
              <a:rPr lang="en-US" dirty="0"/>
              <a:t>How electricity is created</a:t>
            </a:r>
          </a:p>
          <a:p>
            <a:pPr marL="457200" indent="-457200">
              <a:buFont typeface="Arial" panose="020B0604020202020204" pitchFamily="34" charset="0"/>
              <a:buChar char="•"/>
            </a:pPr>
            <a:r>
              <a:rPr lang="en-US" dirty="0"/>
              <a:t>How electricity travels to accomplish work</a:t>
            </a:r>
          </a:p>
          <a:p>
            <a:endParaRPr lang="en-US" dirty="0"/>
          </a:p>
          <a:p>
            <a:endParaRPr lang="en-US" dirty="0"/>
          </a:p>
          <a:p>
            <a:endParaRPr lang="en-US" dirty="0"/>
          </a:p>
        </p:txBody>
      </p:sp>
      <p:pic>
        <p:nvPicPr>
          <p:cNvPr id="2" name="Picture 1">
            <a:extLst>
              <a:ext uri="{FF2B5EF4-FFF2-40B4-BE49-F238E27FC236}">
                <a16:creationId xmlns:a16="http://schemas.microsoft.com/office/drawing/2014/main" id="{72CFB636-8D2A-C5A6-EEA0-7ED2A2426C25}"/>
              </a:ext>
            </a:extLst>
          </p:cNvPr>
          <p:cNvPicPr>
            <a:picLocks noChangeAspect="1"/>
          </p:cNvPicPr>
          <p:nvPr/>
        </p:nvPicPr>
        <p:blipFill>
          <a:blip r:embed="rId4">
            <a:extLst>
              <a:ext uri="{28A0092B-C50C-407E-A947-70E740481C1C}">
                <a14:useLocalDpi xmlns:a14="http://schemas.microsoft.com/office/drawing/2010/main" val="0"/>
              </a:ext>
            </a:extLst>
          </a:blip>
          <a:srcRect t="22214" b="22214"/>
          <a:stretch/>
        </p:blipFill>
        <p:spPr>
          <a:xfrm>
            <a:off x="2400081" y="3481980"/>
            <a:ext cx="7391838" cy="2735940"/>
          </a:xfrm>
          <a:prstGeom prst="rect">
            <a:avLst/>
          </a:prstGeom>
        </p:spPr>
      </p:pic>
      <p:pic>
        <p:nvPicPr>
          <p:cNvPr id="3" name="Content Placeholder 10">
            <a:extLst>
              <a:ext uri="{FF2B5EF4-FFF2-40B4-BE49-F238E27FC236}">
                <a16:creationId xmlns:a16="http://schemas.microsoft.com/office/drawing/2014/main" id="{A5F2634D-49C1-7E35-CB59-7B8AE4CC5E01}"/>
              </a:ext>
            </a:extLst>
          </p:cNvPr>
          <p:cNvPicPr>
            <a:picLocks noChangeAspect="1"/>
          </p:cNvPicPr>
          <p:nvPr/>
        </p:nvPicPr>
        <p:blipFill>
          <a:blip r:embed="rId5">
            <a:extLst>
              <a:ext uri="{28A0092B-C50C-407E-A947-70E740481C1C}">
                <a14:useLocalDpi xmlns:a14="http://schemas.microsoft.com/office/drawing/2010/main" val="0"/>
              </a:ext>
            </a:extLst>
          </a:blip>
          <a:srcRect b="15327"/>
          <a:stretch>
            <a:fillRect/>
          </a:stretch>
        </p:blipFill>
        <p:spPr>
          <a:xfrm>
            <a:off x="10850878" y="31362"/>
            <a:ext cx="1005840" cy="851672"/>
          </a:xfrm>
          <a:prstGeom prst="rect">
            <a:avLst/>
          </a:prstGeom>
        </p:spPr>
      </p:pic>
    </p:spTree>
    <p:custDataLst>
      <p:tags r:id="rId1"/>
    </p:custDataLst>
    <p:extLst>
      <p:ext uri="{BB962C8B-B14F-4D97-AF65-F5344CB8AC3E}">
        <p14:creationId xmlns:p14="http://schemas.microsoft.com/office/powerpoint/2010/main" val="202074298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E39616-12D1-577F-1E4D-1B82F7C702B9}"/>
              </a:ext>
            </a:extLst>
          </p:cNvPr>
          <p:cNvSpPr>
            <a:spLocks noGrp="1"/>
          </p:cNvSpPr>
          <p:nvPr>
            <p:ph type="title"/>
          </p:nvPr>
        </p:nvSpPr>
        <p:spPr/>
        <p:txBody>
          <a:bodyPr/>
          <a:lstStyle/>
          <a:p>
            <a:r>
              <a:rPr lang="en-US" dirty="0"/>
              <a:t>Let’s Return to Our Warm Up </a:t>
            </a:r>
          </a:p>
        </p:txBody>
      </p:sp>
      <p:sp>
        <p:nvSpPr>
          <p:cNvPr id="10" name="AutoShape 2" descr="Generated image">
            <a:extLst>
              <a:ext uri="{FF2B5EF4-FFF2-40B4-BE49-F238E27FC236}">
                <a16:creationId xmlns:a16="http://schemas.microsoft.com/office/drawing/2014/main" id="{947E1456-2EE6-C521-1788-B435702A37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85DD5AD2-32D4-9A6E-C103-FAC319B01BE0}"/>
              </a:ext>
            </a:extLst>
          </p:cNvPr>
          <p:cNvPicPr>
            <a:picLocks noChangeAspect="1"/>
          </p:cNvPicPr>
          <p:nvPr/>
        </p:nvPicPr>
        <p:blipFill>
          <a:blip r:embed="rId4"/>
          <a:stretch>
            <a:fillRect/>
          </a:stretch>
        </p:blipFill>
        <p:spPr>
          <a:xfrm>
            <a:off x="2324914" y="1477899"/>
            <a:ext cx="7846972" cy="5231315"/>
          </a:xfrm>
          <a:prstGeom prst="rect">
            <a:avLst/>
          </a:prstGeom>
        </p:spPr>
      </p:pic>
      <p:sp>
        <p:nvSpPr>
          <p:cNvPr id="19" name="Lightning Bolt 18">
            <a:extLst>
              <a:ext uri="{FF2B5EF4-FFF2-40B4-BE49-F238E27FC236}">
                <a16:creationId xmlns:a16="http://schemas.microsoft.com/office/drawing/2014/main" id="{71E7ED29-B4F8-B1A1-5A4D-CFFB126BAAF0}"/>
              </a:ext>
            </a:extLst>
          </p:cNvPr>
          <p:cNvSpPr/>
          <p:nvPr/>
        </p:nvSpPr>
        <p:spPr>
          <a:xfrm>
            <a:off x="6248400" y="3926850"/>
            <a:ext cx="986589" cy="1286545"/>
          </a:xfrm>
          <a:prstGeom prst="lightningBolt">
            <a:avLst/>
          </a:prstGeom>
          <a:solidFill>
            <a:srgbClr val="FDB501"/>
          </a:solidFill>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555FC38-E338-BA6F-E5A7-AEC61DD55146}"/>
              </a:ext>
            </a:extLst>
          </p:cNvPr>
          <p:cNvGrpSpPr/>
          <p:nvPr/>
        </p:nvGrpSpPr>
        <p:grpSpPr>
          <a:xfrm>
            <a:off x="1598343" y="1311192"/>
            <a:ext cx="9752409" cy="5231315"/>
            <a:chOff x="1067395" y="1311193"/>
            <a:chExt cx="9752409" cy="5231315"/>
          </a:xfrm>
        </p:grpSpPr>
        <p:sp>
          <p:nvSpPr>
            <p:cNvPr id="15" name="Rectangle 14">
              <a:extLst>
                <a:ext uri="{FF2B5EF4-FFF2-40B4-BE49-F238E27FC236}">
                  <a16:creationId xmlns:a16="http://schemas.microsoft.com/office/drawing/2014/main" id="{CA393F23-43BA-B17E-F016-31E92246A9A4}"/>
                </a:ext>
              </a:extLst>
            </p:cNvPr>
            <p:cNvSpPr/>
            <p:nvPr/>
          </p:nvSpPr>
          <p:spPr>
            <a:xfrm>
              <a:off x="1067395" y="1311193"/>
              <a:ext cx="9752409" cy="5231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dirty="0">
                <a:solidFill>
                  <a:schemeClr val="accent1"/>
                </a:solidFill>
              </a:endParaRPr>
            </a:p>
          </p:txBody>
        </p:sp>
        <p:pic>
          <p:nvPicPr>
            <p:cNvPr id="17" name="Picture 16">
              <a:extLst>
                <a:ext uri="{FF2B5EF4-FFF2-40B4-BE49-F238E27FC236}">
                  <a16:creationId xmlns:a16="http://schemas.microsoft.com/office/drawing/2014/main" id="{C69FB117-CB5B-366B-E39F-1F4AB4877DA5}"/>
                </a:ext>
              </a:extLst>
            </p:cNvPr>
            <p:cNvPicPr>
              <a:picLocks noChangeAspect="1"/>
            </p:cNvPicPr>
            <p:nvPr/>
          </p:nvPicPr>
          <p:blipFill>
            <a:blip r:embed="rId4"/>
            <a:srcRect l="61142" b="5895"/>
            <a:stretch>
              <a:fillRect/>
            </a:stretch>
          </p:blipFill>
          <p:spPr>
            <a:xfrm>
              <a:off x="7122694" y="1477899"/>
              <a:ext cx="3049191" cy="4922901"/>
            </a:xfrm>
            <a:prstGeom prst="rect">
              <a:avLst/>
            </a:prstGeom>
            <a:ln>
              <a:solidFill>
                <a:schemeClr val="bg1">
                  <a:lumMod val="50000"/>
                </a:schemeClr>
              </a:solidFill>
            </a:ln>
          </p:spPr>
        </p:pic>
      </p:grpSp>
    </p:spTree>
    <p:custDataLst>
      <p:tags r:id="rId1"/>
    </p:custDataLst>
    <p:extLst>
      <p:ext uri="{BB962C8B-B14F-4D97-AF65-F5344CB8AC3E}">
        <p14:creationId xmlns:p14="http://schemas.microsoft.com/office/powerpoint/2010/main" val="1711320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172B43-1214-073A-2448-B6DEE65B464F}"/>
              </a:ext>
            </a:extLst>
          </p:cNvPr>
          <p:cNvSpPr>
            <a:spLocks noGrp="1"/>
          </p:cNvSpPr>
          <p:nvPr>
            <p:ph type="title"/>
          </p:nvPr>
        </p:nvSpPr>
        <p:spPr/>
        <p:txBody>
          <a:bodyPr/>
          <a:lstStyle/>
          <a:p>
            <a:r>
              <a:rPr lang="en-US" dirty="0"/>
              <a:t>Why Learn Electricity?</a:t>
            </a:r>
          </a:p>
        </p:txBody>
      </p:sp>
      <p:sp>
        <p:nvSpPr>
          <p:cNvPr id="5" name="Content Placeholder 4">
            <a:extLst>
              <a:ext uri="{FF2B5EF4-FFF2-40B4-BE49-F238E27FC236}">
                <a16:creationId xmlns:a16="http://schemas.microsoft.com/office/drawing/2014/main" id="{761858D9-A273-98C5-291F-E09FEEF72824}"/>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alibri"/>
                <a:ea typeface="+mn-ea"/>
                <a:cs typeface="Arial" panose="020B0604020202020204" pitchFamily="34" charset="0"/>
              </a:rPr>
              <a:t>Every day on the job, you work on systems that rely on electricity to run safely:</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a:ea typeface="+mn-ea"/>
                <a:cs typeface="Arial" panose="020B0604020202020204" pitchFamily="34" charset="0"/>
              </a:rPr>
              <a:t>Lighting, HVAC, doors, pumps</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a:ea typeface="+mn-ea"/>
                <a:cs typeface="Arial" panose="020B0604020202020204" pitchFamily="34" charset="0"/>
              </a:rPr>
              <a:t>Battery systems on electric buses</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a:ea typeface="+mn-ea"/>
                <a:cs typeface="Arial" panose="020B0604020202020204" pitchFamily="34" charset="0"/>
              </a:rPr>
              <a:t>Alternators, inverters, converters</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a:ea typeface="+mn-ea"/>
                <a:cs typeface="Arial" panose="020B0604020202020204" pitchFamily="34" charset="0"/>
              </a:rPr>
              <a:t>Control circuits, sensors, switches</a:t>
            </a:r>
          </a:p>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615F67"/>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400" b="1" i="0" u="none" strike="noStrike" kern="1200" cap="none" spc="0" normalizeH="0" baseline="0" noProof="0" dirty="0">
                <a:ln>
                  <a:noFill/>
                </a:ln>
                <a:solidFill>
                  <a:srgbClr val="0F6235"/>
                </a:solidFill>
                <a:effectLst/>
                <a:uLnTx/>
                <a:uFillTx/>
                <a:latin typeface="Calibri"/>
                <a:ea typeface="+mn-ea"/>
                <a:cs typeface="Arial" panose="020B0604020202020204" pitchFamily="34" charset="0"/>
              </a:rPr>
              <a:t>If electricity can’t flow the way it should, the </a:t>
            </a:r>
            <a:r>
              <a:rPr lang="en-US" b="1" dirty="0">
                <a:solidFill>
                  <a:srgbClr val="0F6235"/>
                </a:solidFill>
                <a:latin typeface="Calibri"/>
              </a:rPr>
              <a:t>components, devices, and systems</a:t>
            </a:r>
            <a:r>
              <a:rPr kumimoji="0" lang="en-US" sz="2400" b="1" i="0" u="none" strike="noStrike" kern="1200" cap="none" spc="0" normalizeH="0" baseline="0" noProof="0" dirty="0">
                <a:ln>
                  <a:noFill/>
                </a:ln>
                <a:solidFill>
                  <a:srgbClr val="0F6235"/>
                </a:solidFill>
                <a:effectLst/>
                <a:uLnTx/>
                <a:uFillTx/>
                <a:latin typeface="Calibri"/>
                <a:ea typeface="+mn-ea"/>
                <a:cs typeface="Arial" panose="020B0604020202020204" pitchFamily="34" charset="0"/>
              </a:rPr>
              <a:t> won’t work (or won’t work safely).</a:t>
            </a:r>
            <a:br>
              <a:rPr kumimoji="0" lang="en-US" sz="2400" b="0" i="0" u="none" strike="noStrike" kern="1200" cap="none" spc="0" normalizeH="0" baseline="0" noProof="0" dirty="0">
                <a:ln>
                  <a:noFill/>
                </a:ln>
                <a:solidFill>
                  <a:srgbClr val="615F67"/>
                </a:solidFill>
                <a:effectLst/>
                <a:uLnTx/>
                <a:uFillTx/>
                <a:latin typeface="Calibri"/>
                <a:ea typeface="+mn-ea"/>
                <a:cs typeface="Arial" panose="020B0604020202020204" pitchFamily="34" charset="0"/>
              </a:rPr>
            </a:br>
            <a:endParaRPr kumimoji="0" lang="en-US" sz="2400" b="0" i="0" u="none" strike="noStrike" kern="1200" cap="none" spc="0" normalizeH="0" baseline="0" noProof="0" dirty="0">
              <a:ln>
                <a:noFill/>
              </a:ln>
              <a:solidFill>
                <a:srgbClr val="615F67"/>
              </a:solidFill>
              <a:effectLst/>
              <a:uLnTx/>
              <a:uFillTx/>
              <a:latin typeface="Calibri"/>
              <a:ea typeface="+mn-ea"/>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33340320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F79771C-A515-166E-E9AA-18310928295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47" r="2747"/>
          <a:stretch>
            <a:fillRect/>
          </a:stretch>
        </p:blipFill>
        <p:spPr/>
      </p:pic>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p:txBody>
          <a:bodyPr/>
          <a:lstStyle/>
          <a:p>
            <a:r>
              <a:rPr lang="en-US" sz="3600" dirty="0"/>
              <a:t>1.1 – How We Discovered Electricity</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a:xfrm>
            <a:off x="1616075" y="3657600"/>
            <a:ext cx="4860925" cy="2438399"/>
          </a:xfrm>
        </p:spPr>
        <p:txBody>
          <a:bodyPr/>
          <a:lstStyle/>
          <a:p>
            <a:pPr marL="0" indent="0">
              <a:buNone/>
            </a:pPr>
            <a:r>
              <a:rPr lang="en-US" sz="2500" i="1" dirty="0"/>
              <a:t>Electricity changed the world – but who discovered how it works?  In this section, we’ll discuss the people and technological breakthrough that got us where we are today. </a:t>
            </a:r>
          </a:p>
          <a:p>
            <a:endParaRPr lang="en-US" dirty="0"/>
          </a:p>
        </p:txBody>
      </p:sp>
      <p:pic>
        <p:nvPicPr>
          <p:cNvPr id="2" name="Picture Placeholder 8" descr="Row of glowing hanging bulbs">
            <a:extLst>
              <a:ext uri="{FF2B5EF4-FFF2-40B4-BE49-F238E27FC236}">
                <a16:creationId xmlns:a16="http://schemas.microsoft.com/office/drawing/2014/main" id="{A2181E98-438D-2AE7-2A16-2CF793FF543C}"/>
              </a:ext>
            </a:extLst>
          </p:cNvPr>
          <p:cNvPicPr>
            <a:picLocks noChangeAspect="1"/>
          </p:cNvPicPr>
          <p:nvPr/>
        </p:nvPicPr>
        <p:blipFill rotWithShape="1">
          <a:blip r:embed="rId5">
            <a:extLst>
              <a:ext uri="{28A0092B-C50C-407E-A947-70E740481C1C}">
                <a14:useLocalDpi xmlns:a14="http://schemas.microsoft.com/office/drawing/2010/main" val="0"/>
              </a:ext>
            </a:extLst>
          </a:blip>
          <a:srcRect l="20610" r="32148"/>
          <a:stretch>
            <a:fillRect/>
          </a:stretch>
        </p:blipFill>
        <p:spPr>
          <a:xfrm>
            <a:off x="7331075" y="0"/>
            <a:ext cx="4860925" cy="6858000"/>
          </a:xfrm>
          <a:prstGeom prst="rect">
            <a:avLst/>
          </a:prstGeom>
          <a:solidFill>
            <a:schemeClr val="bg2"/>
          </a:solidFill>
        </p:spPr>
      </p:pic>
    </p:spTree>
    <p:custDataLst>
      <p:tags r:id="rId1"/>
    </p:custDataLst>
    <p:extLst>
      <p:ext uri="{BB962C8B-B14F-4D97-AF65-F5344CB8AC3E}">
        <p14:creationId xmlns:p14="http://schemas.microsoft.com/office/powerpoint/2010/main" val="31154795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7DAF-B19A-8D4F-B738-D9EB3494F0E1}"/>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4C265E4D-12FD-6378-7DD9-A07CC88859C7}"/>
              </a:ext>
            </a:extLst>
          </p:cNvPr>
          <p:cNvSpPr txBox="1">
            <a:spLocks/>
          </p:cNvSpPr>
          <p:nvPr/>
        </p:nvSpPr>
        <p:spPr>
          <a:xfrm>
            <a:off x="852761" y="516877"/>
            <a:ext cx="10683499" cy="65151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pPr algn="ctr"/>
            <a:r>
              <a:rPr lang="en-US" sz="4000" dirty="0">
                <a:solidFill>
                  <a:schemeClr val="accent2"/>
                </a:solidFill>
              </a:rPr>
              <a:t>Milestones in Electric Technology</a:t>
            </a:r>
          </a:p>
        </p:txBody>
      </p:sp>
      <p:sp>
        <p:nvSpPr>
          <p:cNvPr id="22" name="TextBox 21">
            <a:extLst>
              <a:ext uri="{FF2B5EF4-FFF2-40B4-BE49-F238E27FC236}">
                <a16:creationId xmlns:a16="http://schemas.microsoft.com/office/drawing/2014/main" id="{6CF07C35-0204-F267-AD91-A43EE480F2F7}"/>
              </a:ext>
            </a:extLst>
          </p:cNvPr>
          <p:cNvSpPr txBox="1"/>
          <p:nvPr/>
        </p:nvSpPr>
        <p:spPr>
          <a:xfrm>
            <a:off x="852761" y="5090653"/>
            <a:ext cx="2012117" cy="1200329"/>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Electric lighting and power grids</a:t>
            </a:r>
          </a:p>
        </p:txBody>
      </p:sp>
      <p:sp>
        <p:nvSpPr>
          <p:cNvPr id="23" name="TextBox 22">
            <a:extLst>
              <a:ext uri="{FF2B5EF4-FFF2-40B4-BE49-F238E27FC236}">
                <a16:creationId xmlns:a16="http://schemas.microsoft.com/office/drawing/2014/main" id="{F93197F9-A457-82F3-583E-5B8FB2C07976}"/>
              </a:ext>
            </a:extLst>
          </p:cNvPr>
          <p:cNvSpPr txBox="1"/>
          <p:nvPr/>
        </p:nvSpPr>
        <p:spPr>
          <a:xfrm>
            <a:off x="2887633" y="5090653"/>
            <a:ext cx="2219717" cy="1200329"/>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Electric motors, radios, telegraphs</a:t>
            </a:r>
          </a:p>
        </p:txBody>
      </p:sp>
      <p:sp>
        <p:nvSpPr>
          <p:cNvPr id="24" name="TextBox 23">
            <a:extLst>
              <a:ext uri="{FF2B5EF4-FFF2-40B4-BE49-F238E27FC236}">
                <a16:creationId xmlns:a16="http://schemas.microsoft.com/office/drawing/2014/main" id="{87AAFC9A-C91E-5335-87B0-14A8FAEA02BD}"/>
              </a:ext>
            </a:extLst>
          </p:cNvPr>
          <p:cNvSpPr txBox="1"/>
          <p:nvPr/>
        </p:nvSpPr>
        <p:spPr>
          <a:xfrm>
            <a:off x="5693080" y="5140794"/>
            <a:ext cx="2704775" cy="1200329"/>
          </a:xfrm>
          <a:prstGeom prst="rect">
            <a:avLst/>
          </a:prstGeom>
          <a:noFill/>
        </p:spPr>
        <p:txBody>
          <a:bodyPr wrap="square">
            <a:spAutoFit/>
          </a:bodyPr>
          <a:lstStyle/>
          <a:p>
            <a:pPr algn="ctr" eaLnBrk="0" fontAlgn="base" hangingPunct="0">
              <a:spcBef>
                <a:spcPct val="0"/>
              </a:spcBef>
              <a:spcAft>
                <a:spcPct val="0"/>
              </a:spcAf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Computers, electronics, telecommunications</a:t>
            </a:r>
          </a:p>
        </p:txBody>
      </p:sp>
      <p:sp>
        <p:nvSpPr>
          <p:cNvPr id="25" name="TextBox 24">
            <a:extLst>
              <a:ext uri="{FF2B5EF4-FFF2-40B4-BE49-F238E27FC236}">
                <a16:creationId xmlns:a16="http://schemas.microsoft.com/office/drawing/2014/main" id="{CC0A3F34-5EE7-145B-1228-2E6A15E637D2}"/>
              </a:ext>
            </a:extLst>
          </p:cNvPr>
          <p:cNvSpPr txBox="1"/>
          <p:nvPr/>
        </p:nvSpPr>
        <p:spPr>
          <a:xfrm>
            <a:off x="8689357" y="5166486"/>
            <a:ext cx="2479349" cy="1200329"/>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Smart grids, renewable energy, electric vehicle</a:t>
            </a:r>
          </a:p>
        </p:txBody>
      </p:sp>
      <p:pic>
        <p:nvPicPr>
          <p:cNvPr id="26" name="Graphic 25">
            <a:extLst>
              <a:ext uri="{FF2B5EF4-FFF2-40B4-BE49-F238E27FC236}">
                <a16:creationId xmlns:a16="http://schemas.microsoft.com/office/drawing/2014/main" id="{84CE542B-6DC0-EF03-CFFB-7303BA067E45}"/>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t="36457" b="22927"/>
          <a:stretch/>
        </p:blipFill>
        <p:spPr>
          <a:xfrm>
            <a:off x="506310" y="2106702"/>
            <a:ext cx="11029950" cy="3276894"/>
          </a:xfrm>
          <a:prstGeom prst="rect">
            <a:avLst/>
          </a:prstGeom>
        </p:spPr>
      </p:pic>
      <p:sp>
        <p:nvSpPr>
          <p:cNvPr id="27" name="Rectangle 26">
            <a:extLst>
              <a:ext uri="{FF2B5EF4-FFF2-40B4-BE49-F238E27FC236}">
                <a16:creationId xmlns:a16="http://schemas.microsoft.com/office/drawing/2014/main" id="{DD8A36F8-9EF2-67C8-F4C1-F0AE78A620B3}"/>
              </a:ext>
            </a:extLst>
          </p:cNvPr>
          <p:cNvSpPr/>
          <p:nvPr/>
        </p:nvSpPr>
        <p:spPr>
          <a:xfrm>
            <a:off x="1153222" y="1687233"/>
            <a:ext cx="1466107" cy="7538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mj-lt"/>
              </a:rPr>
              <a:t>1800s</a:t>
            </a:r>
          </a:p>
        </p:txBody>
      </p:sp>
      <p:sp>
        <p:nvSpPr>
          <p:cNvPr id="28" name="Rectangle 27">
            <a:extLst>
              <a:ext uri="{FF2B5EF4-FFF2-40B4-BE49-F238E27FC236}">
                <a16:creationId xmlns:a16="http://schemas.microsoft.com/office/drawing/2014/main" id="{0F847557-8A47-B17E-3B92-3C2B2B208573}"/>
              </a:ext>
            </a:extLst>
          </p:cNvPr>
          <p:cNvSpPr/>
          <p:nvPr/>
        </p:nvSpPr>
        <p:spPr>
          <a:xfrm>
            <a:off x="3430041" y="1697677"/>
            <a:ext cx="1466107" cy="7538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mj-lt"/>
              </a:rPr>
              <a:t>Early 1900s</a:t>
            </a:r>
          </a:p>
        </p:txBody>
      </p:sp>
      <p:sp>
        <p:nvSpPr>
          <p:cNvPr id="29" name="Rectangle 28">
            <a:extLst>
              <a:ext uri="{FF2B5EF4-FFF2-40B4-BE49-F238E27FC236}">
                <a16:creationId xmlns:a16="http://schemas.microsoft.com/office/drawing/2014/main" id="{2151DAA7-2394-A167-84E9-2139638D7D19}"/>
              </a:ext>
            </a:extLst>
          </p:cNvPr>
          <p:cNvSpPr/>
          <p:nvPr/>
        </p:nvSpPr>
        <p:spPr>
          <a:xfrm>
            <a:off x="6234776" y="1697677"/>
            <a:ext cx="1466108" cy="7538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mj-lt"/>
              </a:rPr>
              <a:t>Late 1900s</a:t>
            </a:r>
          </a:p>
        </p:txBody>
      </p:sp>
      <p:sp>
        <p:nvSpPr>
          <p:cNvPr id="30" name="Rectangle 29">
            <a:extLst>
              <a:ext uri="{FF2B5EF4-FFF2-40B4-BE49-F238E27FC236}">
                <a16:creationId xmlns:a16="http://schemas.microsoft.com/office/drawing/2014/main" id="{1D4CB1A4-3D4A-638D-D091-17CECFF6AE61}"/>
              </a:ext>
            </a:extLst>
          </p:cNvPr>
          <p:cNvSpPr/>
          <p:nvPr/>
        </p:nvSpPr>
        <p:spPr>
          <a:xfrm>
            <a:off x="8552540" y="1697677"/>
            <a:ext cx="1466107" cy="7538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mj-lt"/>
              </a:rPr>
              <a:t>21</a:t>
            </a:r>
            <a:r>
              <a:rPr lang="en-US" sz="2400" baseline="30000" dirty="0">
                <a:latin typeface="+mj-lt"/>
              </a:rPr>
              <a:t>st</a:t>
            </a:r>
            <a:r>
              <a:rPr lang="en-US" sz="2400" dirty="0">
                <a:latin typeface="+mj-lt"/>
              </a:rPr>
              <a:t> C.</a:t>
            </a:r>
          </a:p>
        </p:txBody>
      </p:sp>
    </p:spTree>
    <p:custDataLst>
      <p:tags r:id="rId1"/>
    </p:custDataLst>
    <p:extLst>
      <p:ext uri="{BB962C8B-B14F-4D97-AF65-F5344CB8AC3E}">
        <p14:creationId xmlns:p14="http://schemas.microsoft.com/office/powerpoint/2010/main" val="1236459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fltVal val="0"/>
                                          </p:val>
                                        </p:tav>
                                        <p:tav tm="100000">
                                          <p:val>
                                            <p:strVal val="#ppt_w"/>
                                          </p:val>
                                        </p:tav>
                                      </p:tavLst>
                                    </p:anim>
                                    <p:anim calcmode="lin" valueType="num">
                                      <p:cBhvr>
                                        <p:cTn id="28" dur="1000" fill="hold"/>
                                        <p:tgtEl>
                                          <p:spTgt spid="23"/>
                                        </p:tgtEl>
                                        <p:attrNameLst>
                                          <p:attrName>ppt_h</p:attrName>
                                        </p:attrNameLst>
                                      </p:cBhvr>
                                      <p:tavLst>
                                        <p:tav tm="0">
                                          <p:val>
                                            <p:fltVal val="0"/>
                                          </p:val>
                                        </p:tav>
                                        <p:tav tm="100000">
                                          <p:val>
                                            <p:strVal val="#ppt_h"/>
                                          </p:val>
                                        </p:tav>
                                      </p:tavLst>
                                    </p:anim>
                                    <p:anim calcmode="lin" valueType="num">
                                      <p:cBhvr>
                                        <p:cTn id="29" dur="1000" fill="hold"/>
                                        <p:tgtEl>
                                          <p:spTgt spid="23"/>
                                        </p:tgtEl>
                                        <p:attrNameLst>
                                          <p:attrName>style.rotation</p:attrName>
                                        </p:attrNameLst>
                                      </p:cBhvr>
                                      <p:tavLst>
                                        <p:tav tm="0">
                                          <p:val>
                                            <p:fltVal val="90"/>
                                          </p:val>
                                        </p:tav>
                                        <p:tav tm="100000">
                                          <p:val>
                                            <p:fltVal val="0"/>
                                          </p:val>
                                        </p:tav>
                                      </p:tavLst>
                                    </p:anim>
                                    <p:animEffect transition="in" filter="fad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fltVal val="0"/>
                                          </p:val>
                                        </p:tav>
                                        <p:tav tm="100000">
                                          <p:val>
                                            <p:strVal val="#ppt_w"/>
                                          </p:val>
                                        </p:tav>
                                      </p:tavLst>
                                    </p:anim>
                                    <p:anim calcmode="lin" valueType="num">
                                      <p:cBhvr>
                                        <p:cTn id="36" dur="1000" fill="hold"/>
                                        <p:tgtEl>
                                          <p:spTgt spid="29"/>
                                        </p:tgtEl>
                                        <p:attrNameLst>
                                          <p:attrName>ppt_h</p:attrName>
                                        </p:attrNameLst>
                                      </p:cBhvr>
                                      <p:tavLst>
                                        <p:tav tm="0">
                                          <p:val>
                                            <p:fltVal val="0"/>
                                          </p:val>
                                        </p:tav>
                                        <p:tav tm="100000">
                                          <p:val>
                                            <p:strVal val="#ppt_h"/>
                                          </p:val>
                                        </p:tav>
                                      </p:tavLst>
                                    </p:anim>
                                    <p:anim calcmode="lin" valueType="num">
                                      <p:cBhvr>
                                        <p:cTn id="37" dur="1000" fill="hold"/>
                                        <p:tgtEl>
                                          <p:spTgt spid="29"/>
                                        </p:tgtEl>
                                        <p:attrNameLst>
                                          <p:attrName>style.rotation</p:attrName>
                                        </p:attrNameLst>
                                      </p:cBhvr>
                                      <p:tavLst>
                                        <p:tav tm="0">
                                          <p:val>
                                            <p:fltVal val="90"/>
                                          </p:val>
                                        </p:tav>
                                        <p:tav tm="100000">
                                          <p:val>
                                            <p:fltVal val="0"/>
                                          </p:val>
                                        </p:tav>
                                      </p:tavLst>
                                    </p:anim>
                                    <p:animEffect transition="in" filter="fade">
                                      <p:cBhvr>
                                        <p:cTn id="38" dur="1000"/>
                                        <p:tgtEl>
                                          <p:spTgt spid="2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 calcmode="lin" valueType="num">
                                      <p:cBhvr>
                                        <p:cTn id="43" dur="1000" fill="hold"/>
                                        <p:tgtEl>
                                          <p:spTgt spid="24"/>
                                        </p:tgtEl>
                                        <p:attrNameLst>
                                          <p:attrName>style.rotation</p:attrName>
                                        </p:attrNameLst>
                                      </p:cBhvr>
                                      <p:tavLst>
                                        <p:tav tm="0">
                                          <p:val>
                                            <p:fltVal val="90"/>
                                          </p:val>
                                        </p:tav>
                                        <p:tav tm="100000">
                                          <p:val>
                                            <p:fltVal val="0"/>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1000" fill="hold"/>
                                        <p:tgtEl>
                                          <p:spTgt spid="30"/>
                                        </p:tgtEl>
                                        <p:attrNameLst>
                                          <p:attrName>ppt_w</p:attrName>
                                        </p:attrNameLst>
                                      </p:cBhvr>
                                      <p:tavLst>
                                        <p:tav tm="0">
                                          <p:val>
                                            <p:fltVal val="0"/>
                                          </p:val>
                                        </p:tav>
                                        <p:tav tm="100000">
                                          <p:val>
                                            <p:strVal val="#ppt_w"/>
                                          </p:val>
                                        </p:tav>
                                      </p:tavLst>
                                    </p:anim>
                                    <p:anim calcmode="lin" valueType="num">
                                      <p:cBhvr>
                                        <p:cTn id="50" dur="1000" fill="hold"/>
                                        <p:tgtEl>
                                          <p:spTgt spid="30"/>
                                        </p:tgtEl>
                                        <p:attrNameLst>
                                          <p:attrName>ppt_h</p:attrName>
                                        </p:attrNameLst>
                                      </p:cBhvr>
                                      <p:tavLst>
                                        <p:tav tm="0">
                                          <p:val>
                                            <p:fltVal val="0"/>
                                          </p:val>
                                        </p:tav>
                                        <p:tav tm="100000">
                                          <p:val>
                                            <p:strVal val="#ppt_h"/>
                                          </p:val>
                                        </p:tav>
                                      </p:tavLst>
                                    </p:anim>
                                    <p:anim calcmode="lin" valueType="num">
                                      <p:cBhvr>
                                        <p:cTn id="51" dur="1000" fill="hold"/>
                                        <p:tgtEl>
                                          <p:spTgt spid="30"/>
                                        </p:tgtEl>
                                        <p:attrNameLst>
                                          <p:attrName>style.rotation</p:attrName>
                                        </p:attrNameLst>
                                      </p:cBhvr>
                                      <p:tavLst>
                                        <p:tav tm="0">
                                          <p:val>
                                            <p:fltVal val="90"/>
                                          </p:val>
                                        </p:tav>
                                        <p:tav tm="100000">
                                          <p:val>
                                            <p:fltVal val="0"/>
                                          </p:val>
                                        </p:tav>
                                      </p:tavLst>
                                    </p:anim>
                                    <p:animEffect transition="in" filter="fade">
                                      <p:cBhvr>
                                        <p:cTn id="52" dur="1000"/>
                                        <p:tgtEl>
                                          <p:spTgt spid="3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6FCCA-1B40-3C47-CA29-6378B6AB89B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973663F-3FA9-B9C0-559E-DB9BE607D6C4}"/>
              </a:ext>
            </a:extLst>
          </p:cNvPr>
          <p:cNvSpPr txBox="1">
            <a:spLocks/>
          </p:cNvSpPr>
          <p:nvPr/>
        </p:nvSpPr>
        <p:spPr>
          <a:xfrm>
            <a:off x="841248" y="646396"/>
            <a:ext cx="10515600" cy="66479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F6235"/>
                </a:solidFill>
                <a:effectLst/>
                <a:uLnTx/>
                <a:uFillTx/>
                <a:latin typeface="Montserrat ExtraBold"/>
                <a:ea typeface="+mj-ea"/>
                <a:cs typeface="Arial" panose="020B0604020202020204" pitchFamily="34" charset="0"/>
              </a:rPr>
              <a:t>Key Figures in the Discovery of Electricity</a:t>
            </a:r>
            <a:endParaRPr kumimoji="0" lang="en-US" sz="36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endParaRPr>
          </a:p>
        </p:txBody>
      </p:sp>
      <p:sp>
        <p:nvSpPr>
          <p:cNvPr id="9" name="Rectangle 8">
            <a:extLst>
              <a:ext uri="{FF2B5EF4-FFF2-40B4-BE49-F238E27FC236}">
                <a16:creationId xmlns:a16="http://schemas.microsoft.com/office/drawing/2014/main" id="{B3A60565-7595-B9C8-83BA-CBC8D2B2F22A}"/>
              </a:ext>
            </a:extLst>
          </p:cNvPr>
          <p:cNvSpPr/>
          <p:nvPr/>
        </p:nvSpPr>
        <p:spPr>
          <a:xfrm>
            <a:off x="675214" y="1993290"/>
            <a:ext cx="4639736" cy="640080"/>
          </a:xfrm>
          <a:prstGeom prst="rect">
            <a:avLst/>
          </a:prstGeom>
          <a:solidFill>
            <a:srgbClr val="D7E0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Benjamin Franklin</a:t>
            </a:r>
          </a:p>
        </p:txBody>
      </p:sp>
      <p:sp>
        <p:nvSpPr>
          <p:cNvPr id="10" name="Rectangle 9">
            <a:extLst>
              <a:ext uri="{FF2B5EF4-FFF2-40B4-BE49-F238E27FC236}">
                <a16:creationId xmlns:a16="http://schemas.microsoft.com/office/drawing/2014/main" id="{E8D9EC29-E005-03A4-6D00-A0FA8209DD65}"/>
              </a:ext>
            </a:extLst>
          </p:cNvPr>
          <p:cNvSpPr/>
          <p:nvPr/>
        </p:nvSpPr>
        <p:spPr>
          <a:xfrm>
            <a:off x="675214" y="2788920"/>
            <a:ext cx="4639736" cy="640080"/>
          </a:xfrm>
          <a:prstGeom prst="rect">
            <a:avLst/>
          </a:prstGeom>
          <a:solidFill>
            <a:srgbClr val="00A3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Alessandro Volta</a:t>
            </a:r>
          </a:p>
        </p:txBody>
      </p:sp>
      <p:sp>
        <p:nvSpPr>
          <p:cNvPr id="11" name="Rectangle 10">
            <a:extLst>
              <a:ext uri="{FF2B5EF4-FFF2-40B4-BE49-F238E27FC236}">
                <a16:creationId xmlns:a16="http://schemas.microsoft.com/office/drawing/2014/main" id="{90D1BD82-81B9-17E9-02C6-D7D64336DCC0}"/>
              </a:ext>
            </a:extLst>
          </p:cNvPr>
          <p:cNvSpPr/>
          <p:nvPr/>
        </p:nvSpPr>
        <p:spPr>
          <a:xfrm>
            <a:off x="675214" y="3584550"/>
            <a:ext cx="4639736" cy="664797"/>
          </a:xfrm>
          <a:prstGeom prst="rect">
            <a:avLst/>
          </a:prstGeom>
          <a:solidFill>
            <a:srgbClr val="00A3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Michael Faraday</a:t>
            </a:r>
          </a:p>
        </p:txBody>
      </p:sp>
      <p:sp>
        <p:nvSpPr>
          <p:cNvPr id="12" name="Rectangle 11">
            <a:extLst>
              <a:ext uri="{FF2B5EF4-FFF2-40B4-BE49-F238E27FC236}">
                <a16:creationId xmlns:a16="http://schemas.microsoft.com/office/drawing/2014/main" id="{C1C05026-C184-B9E6-6AE3-48827083A8D3}"/>
              </a:ext>
            </a:extLst>
          </p:cNvPr>
          <p:cNvSpPr/>
          <p:nvPr/>
        </p:nvSpPr>
        <p:spPr>
          <a:xfrm>
            <a:off x="675214" y="4404897"/>
            <a:ext cx="4639736" cy="664797"/>
          </a:xfrm>
          <a:prstGeom prst="rect">
            <a:avLst/>
          </a:prstGeom>
          <a:solidFill>
            <a:srgbClr val="00A3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Thomas Edison</a:t>
            </a:r>
          </a:p>
        </p:txBody>
      </p:sp>
      <p:sp>
        <p:nvSpPr>
          <p:cNvPr id="13" name="Speech Bubble: Rectangle 12">
            <a:extLst>
              <a:ext uri="{FF2B5EF4-FFF2-40B4-BE49-F238E27FC236}">
                <a16:creationId xmlns:a16="http://schemas.microsoft.com/office/drawing/2014/main" id="{15B28977-B247-1F29-C1D7-75AA3C8B6514}"/>
              </a:ext>
            </a:extLst>
          </p:cNvPr>
          <p:cNvSpPr/>
          <p:nvPr/>
        </p:nvSpPr>
        <p:spPr>
          <a:xfrm>
            <a:off x="6267450" y="1543050"/>
            <a:ext cx="4419600" cy="4014212"/>
          </a:xfrm>
          <a:prstGeom prst="wedgeRectCallout">
            <a:avLst>
              <a:gd name="adj1" fmla="val -68302"/>
              <a:gd name="adj2" fmla="val -29465"/>
            </a:avLst>
          </a:prstGeom>
          <a:solidFill>
            <a:srgbClr val="FFFFFF"/>
          </a:solidFill>
          <a:ln w="12700" cap="flat" cmpd="sng" algn="ctr">
            <a:solidFill>
              <a:srgbClr val="615F67"/>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Linked lightning to electricity (1752).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EF2FFB3F-A263-A9CD-3C1D-939602EEE168}"/>
              </a:ext>
            </a:extLst>
          </p:cNvPr>
          <p:cNvSpPr/>
          <p:nvPr/>
        </p:nvSpPr>
        <p:spPr>
          <a:xfrm>
            <a:off x="7260804" y="3046056"/>
            <a:ext cx="2207046" cy="2256007"/>
          </a:xfrm>
          <a:prstGeom prst="ellipse">
            <a:avLst/>
          </a:prstGeom>
          <a:blipFill>
            <a:blip r:embed="rId4"/>
            <a:stretch>
              <a:fillRect/>
            </a:stretch>
          </a:blipFill>
          <a:ln w="12700" cap="flat" cmpd="sng" algn="ctr">
            <a:solidFill>
              <a:srgbClr val="0F623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9459951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C2143-55BB-139D-8BF8-CB8719691240}"/>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E1E60C30-6673-E563-4AA4-278B51CBB856}"/>
              </a:ext>
            </a:extLst>
          </p:cNvPr>
          <p:cNvSpPr>
            <a:spLocks noGrp="1"/>
          </p:cNvSpPr>
          <p:nvPr>
            <p:ph type="title"/>
          </p:nvPr>
        </p:nvSpPr>
        <p:spPr/>
        <p:txBody>
          <a:bodyPr/>
          <a:lstStyle/>
          <a:p>
            <a:r>
              <a:rPr lang="en-US" dirty="0"/>
              <a:t>Key Figures in the Discovery of Electricity</a:t>
            </a:r>
          </a:p>
        </p:txBody>
      </p:sp>
      <p:sp>
        <p:nvSpPr>
          <p:cNvPr id="3" name="Rectangle 2">
            <a:extLst>
              <a:ext uri="{FF2B5EF4-FFF2-40B4-BE49-F238E27FC236}">
                <a16:creationId xmlns:a16="http://schemas.microsoft.com/office/drawing/2014/main" id="{CC5D1BC1-267A-C70A-E7BD-5967B29193AE}"/>
              </a:ext>
            </a:extLst>
          </p:cNvPr>
          <p:cNvSpPr/>
          <p:nvPr/>
        </p:nvSpPr>
        <p:spPr>
          <a:xfrm>
            <a:off x="675214" y="1993290"/>
            <a:ext cx="4639736"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Benjamin Franklin</a:t>
            </a:r>
          </a:p>
        </p:txBody>
      </p:sp>
      <p:sp>
        <p:nvSpPr>
          <p:cNvPr id="4" name="Rectangle 3">
            <a:extLst>
              <a:ext uri="{FF2B5EF4-FFF2-40B4-BE49-F238E27FC236}">
                <a16:creationId xmlns:a16="http://schemas.microsoft.com/office/drawing/2014/main" id="{3510A164-D074-9514-538A-F853BEED5784}"/>
              </a:ext>
            </a:extLst>
          </p:cNvPr>
          <p:cNvSpPr/>
          <p:nvPr/>
        </p:nvSpPr>
        <p:spPr>
          <a:xfrm>
            <a:off x="675214" y="2788920"/>
            <a:ext cx="4639736" cy="640080"/>
          </a:xfrm>
          <a:prstGeom prst="rect">
            <a:avLst/>
          </a:prstGeom>
          <a:solidFill>
            <a:srgbClr val="D7E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Alessandro Volta</a:t>
            </a:r>
          </a:p>
        </p:txBody>
      </p:sp>
      <p:sp>
        <p:nvSpPr>
          <p:cNvPr id="5" name="Rectangle 4">
            <a:extLst>
              <a:ext uri="{FF2B5EF4-FFF2-40B4-BE49-F238E27FC236}">
                <a16:creationId xmlns:a16="http://schemas.microsoft.com/office/drawing/2014/main" id="{7F97BA46-F7BC-B764-6480-662EE188684B}"/>
              </a:ext>
            </a:extLst>
          </p:cNvPr>
          <p:cNvSpPr/>
          <p:nvPr/>
        </p:nvSpPr>
        <p:spPr>
          <a:xfrm>
            <a:off x="675214" y="3568521"/>
            <a:ext cx="4639736" cy="664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Michael Faraday</a:t>
            </a:r>
          </a:p>
        </p:txBody>
      </p:sp>
      <p:sp>
        <p:nvSpPr>
          <p:cNvPr id="6" name="Rectangle 5">
            <a:extLst>
              <a:ext uri="{FF2B5EF4-FFF2-40B4-BE49-F238E27FC236}">
                <a16:creationId xmlns:a16="http://schemas.microsoft.com/office/drawing/2014/main" id="{B8693D68-1F1F-6A64-3FAE-9A4070D67408}"/>
              </a:ext>
            </a:extLst>
          </p:cNvPr>
          <p:cNvSpPr/>
          <p:nvPr/>
        </p:nvSpPr>
        <p:spPr>
          <a:xfrm>
            <a:off x="675214" y="4372839"/>
            <a:ext cx="4639736" cy="664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Thomas Edison</a:t>
            </a:r>
          </a:p>
        </p:txBody>
      </p:sp>
      <p:sp>
        <p:nvSpPr>
          <p:cNvPr id="7" name="Speech Bubble: Rectangle 6">
            <a:extLst>
              <a:ext uri="{FF2B5EF4-FFF2-40B4-BE49-F238E27FC236}">
                <a16:creationId xmlns:a16="http://schemas.microsoft.com/office/drawing/2014/main" id="{7F9FC90F-A1FC-C5AA-0FDB-5A16BFB14320}"/>
              </a:ext>
            </a:extLst>
          </p:cNvPr>
          <p:cNvSpPr/>
          <p:nvPr/>
        </p:nvSpPr>
        <p:spPr>
          <a:xfrm>
            <a:off x="6383360" y="1421894"/>
            <a:ext cx="4419600" cy="4014212"/>
          </a:xfrm>
          <a:prstGeom prst="wedgeRectCallout">
            <a:avLst>
              <a:gd name="adj1" fmla="val -73105"/>
              <a:gd name="adj2" fmla="val -5194"/>
            </a:avLst>
          </a:prstGeom>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Invented the first chemical battery (1800). </a:t>
            </a: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DBC1EC5C-B723-71D6-9B68-2ABE152C18F5}"/>
              </a:ext>
            </a:extLst>
          </p:cNvPr>
          <p:cNvSpPr/>
          <p:nvPr/>
        </p:nvSpPr>
        <p:spPr>
          <a:xfrm>
            <a:off x="7260804" y="3046056"/>
            <a:ext cx="2207046" cy="2256007"/>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9187036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3FDD2-C603-095F-69BB-897924C08966}"/>
            </a:ext>
          </a:extLst>
        </p:cNvPr>
        <p:cNvGrpSpPr/>
        <p:nvPr/>
      </p:nvGrpSpPr>
      <p:grpSpPr>
        <a:xfrm>
          <a:off x="0" y="0"/>
          <a:ext cx="0" cy="0"/>
          <a:chOff x="0" y="0"/>
          <a:chExt cx="0" cy="0"/>
        </a:xfrm>
      </p:grpSpPr>
      <p:sp>
        <p:nvSpPr>
          <p:cNvPr id="10" name="Title 7">
            <a:extLst>
              <a:ext uri="{FF2B5EF4-FFF2-40B4-BE49-F238E27FC236}">
                <a16:creationId xmlns:a16="http://schemas.microsoft.com/office/drawing/2014/main" id="{77809834-7D3A-1701-4F96-252D5B066849}"/>
              </a:ext>
            </a:extLst>
          </p:cNvPr>
          <p:cNvSpPr>
            <a:spLocks noGrp="1"/>
          </p:cNvSpPr>
          <p:nvPr>
            <p:ph type="title"/>
          </p:nvPr>
        </p:nvSpPr>
        <p:spPr/>
        <p:txBody>
          <a:bodyPr/>
          <a:lstStyle/>
          <a:p>
            <a:r>
              <a:rPr lang="en-US" dirty="0"/>
              <a:t>Key Figures in the Discovery of Electricity</a:t>
            </a:r>
          </a:p>
        </p:txBody>
      </p:sp>
      <p:sp>
        <p:nvSpPr>
          <p:cNvPr id="11" name="Rectangle 10">
            <a:extLst>
              <a:ext uri="{FF2B5EF4-FFF2-40B4-BE49-F238E27FC236}">
                <a16:creationId xmlns:a16="http://schemas.microsoft.com/office/drawing/2014/main" id="{E04BB1D0-DBF8-700D-0DEE-3D94010145B1}"/>
              </a:ext>
            </a:extLst>
          </p:cNvPr>
          <p:cNvSpPr/>
          <p:nvPr/>
        </p:nvSpPr>
        <p:spPr>
          <a:xfrm>
            <a:off x="675214" y="1993290"/>
            <a:ext cx="4639736"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Benjamin Franklin</a:t>
            </a:r>
          </a:p>
        </p:txBody>
      </p:sp>
      <p:sp>
        <p:nvSpPr>
          <p:cNvPr id="12" name="Rectangle 11">
            <a:extLst>
              <a:ext uri="{FF2B5EF4-FFF2-40B4-BE49-F238E27FC236}">
                <a16:creationId xmlns:a16="http://schemas.microsoft.com/office/drawing/2014/main" id="{3EC8FFF5-FC54-53BA-27A8-13A5004F36FC}"/>
              </a:ext>
            </a:extLst>
          </p:cNvPr>
          <p:cNvSpPr/>
          <p:nvPr/>
        </p:nvSpPr>
        <p:spPr>
          <a:xfrm>
            <a:off x="675214" y="2788920"/>
            <a:ext cx="4639736"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Alessandro Volta</a:t>
            </a:r>
          </a:p>
        </p:txBody>
      </p:sp>
      <p:sp>
        <p:nvSpPr>
          <p:cNvPr id="13" name="Rectangle 12">
            <a:extLst>
              <a:ext uri="{FF2B5EF4-FFF2-40B4-BE49-F238E27FC236}">
                <a16:creationId xmlns:a16="http://schemas.microsoft.com/office/drawing/2014/main" id="{55982B97-8F7E-2EA8-78F3-626DC873DB7A}"/>
              </a:ext>
            </a:extLst>
          </p:cNvPr>
          <p:cNvSpPr/>
          <p:nvPr/>
        </p:nvSpPr>
        <p:spPr>
          <a:xfrm>
            <a:off x="675214" y="3584550"/>
            <a:ext cx="4639736" cy="664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Michael Faraday</a:t>
            </a:r>
          </a:p>
        </p:txBody>
      </p:sp>
      <p:sp>
        <p:nvSpPr>
          <p:cNvPr id="14" name="Rectangle 13">
            <a:extLst>
              <a:ext uri="{FF2B5EF4-FFF2-40B4-BE49-F238E27FC236}">
                <a16:creationId xmlns:a16="http://schemas.microsoft.com/office/drawing/2014/main" id="{C137CF9E-B44F-C278-AE70-1C699ED6122E}"/>
              </a:ext>
            </a:extLst>
          </p:cNvPr>
          <p:cNvSpPr/>
          <p:nvPr/>
        </p:nvSpPr>
        <p:spPr>
          <a:xfrm>
            <a:off x="675214" y="4391834"/>
            <a:ext cx="4639736" cy="664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Thomas Edison</a:t>
            </a:r>
          </a:p>
        </p:txBody>
      </p:sp>
      <p:sp>
        <p:nvSpPr>
          <p:cNvPr id="16" name="Speech Bubble: Rectangle 15">
            <a:extLst>
              <a:ext uri="{FF2B5EF4-FFF2-40B4-BE49-F238E27FC236}">
                <a16:creationId xmlns:a16="http://schemas.microsoft.com/office/drawing/2014/main" id="{DEB26503-5CA6-1AFB-8289-9050F282A8F5}"/>
              </a:ext>
            </a:extLst>
          </p:cNvPr>
          <p:cNvSpPr/>
          <p:nvPr/>
        </p:nvSpPr>
        <p:spPr>
          <a:xfrm>
            <a:off x="6267450" y="1543050"/>
            <a:ext cx="4419600" cy="4014212"/>
          </a:xfrm>
          <a:prstGeom prst="wedgeRectCallout">
            <a:avLst>
              <a:gd name="adj1" fmla="val -69041"/>
              <a:gd name="adj2" fmla="val 11212"/>
            </a:avLst>
          </a:prstGeom>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Discovered electromagnetic induction (1831).</a:t>
            </a: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209E0AFE-D3D2-E4DD-0D83-CCBF9980B427}"/>
              </a:ext>
            </a:extLst>
          </p:cNvPr>
          <p:cNvSpPr/>
          <p:nvPr/>
        </p:nvSpPr>
        <p:spPr>
          <a:xfrm>
            <a:off x="7260804" y="3046056"/>
            <a:ext cx="2207046" cy="2256007"/>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37857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008E-0F94-82A5-EE66-5F667ADD393C}"/>
            </a:ext>
          </a:extLst>
        </p:cNvPr>
        <p:cNvGrpSpPr/>
        <p:nvPr/>
      </p:nvGrpSpPr>
      <p:grpSpPr>
        <a:xfrm>
          <a:off x="0" y="0"/>
          <a:ext cx="0" cy="0"/>
          <a:chOff x="0" y="0"/>
          <a:chExt cx="0" cy="0"/>
        </a:xfrm>
      </p:grpSpPr>
      <p:sp>
        <p:nvSpPr>
          <p:cNvPr id="18" name="Title 7">
            <a:extLst>
              <a:ext uri="{FF2B5EF4-FFF2-40B4-BE49-F238E27FC236}">
                <a16:creationId xmlns:a16="http://schemas.microsoft.com/office/drawing/2014/main" id="{2CAB7BED-0BED-7CB2-739C-E13051B1DDC5}"/>
              </a:ext>
            </a:extLst>
          </p:cNvPr>
          <p:cNvSpPr>
            <a:spLocks noGrp="1"/>
          </p:cNvSpPr>
          <p:nvPr>
            <p:ph type="title"/>
          </p:nvPr>
        </p:nvSpPr>
        <p:spPr/>
        <p:txBody>
          <a:bodyPr/>
          <a:lstStyle/>
          <a:p>
            <a:r>
              <a:rPr lang="en-US" dirty="0"/>
              <a:t>Key Figures in the Discovery of Electricity</a:t>
            </a:r>
          </a:p>
        </p:txBody>
      </p:sp>
      <p:sp>
        <p:nvSpPr>
          <p:cNvPr id="19" name="Rectangle 18">
            <a:extLst>
              <a:ext uri="{FF2B5EF4-FFF2-40B4-BE49-F238E27FC236}">
                <a16:creationId xmlns:a16="http://schemas.microsoft.com/office/drawing/2014/main" id="{BBE3CD43-6266-BD63-59C1-BEDB561FF61F}"/>
              </a:ext>
            </a:extLst>
          </p:cNvPr>
          <p:cNvSpPr/>
          <p:nvPr/>
        </p:nvSpPr>
        <p:spPr>
          <a:xfrm>
            <a:off x="675214" y="1993290"/>
            <a:ext cx="4639736"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Benjamin Franklin</a:t>
            </a:r>
          </a:p>
        </p:txBody>
      </p:sp>
      <p:sp>
        <p:nvSpPr>
          <p:cNvPr id="20" name="Rectangle 19">
            <a:extLst>
              <a:ext uri="{FF2B5EF4-FFF2-40B4-BE49-F238E27FC236}">
                <a16:creationId xmlns:a16="http://schemas.microsoft.com/office/drawing/2014/main" id="{CC3C0986-B737-AC36-A79F-D9BB217736B3}"/>
              </a:ext>
            </a:extLst>
          </p:cNvPr>
          <p:cNvSpPr/>
          <p:nvPr/>
        </p:nvSpPr>
        <p:spPr>
          <a:xfrm>
            <a:off x="675214" y="2794147"/>
            <a:ext cx="4639736"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Alessandro Volta</a:t>
            </a:r>
          </a:p>
        </p:txBody>
      </p:sp>
      <p:sp>
        <p:nvSpPr>
          <p:cNvPr id="21" name="Rectangle 20">
            <a:extLst>
              <a:ext uri="{FF2B5EF4-FFF2-40B4-BE49-F238E27FC236}">
                <a16:creationId xmlns:a16="http://schemas.microsoft.com/office/drawing/2014/main" id="{751CE700-4F87-7C11-D4F3-5242BB8401C7}"/>
              </a:ext>
            </a:extLst>
          </p:cNvPr>
          <p:cNvSpPr/>
          <p:nvPr/>
        </p:nvSpPr>
        <p:spPr>
          <a:xfrm>
            <a:off x="675214" y="3595004"/>
            <a:ext cx="4639736" cy="664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Michael Faraday</a:t>
            </a:r>
          </a:p>
        </p:txBody>
      </p:sp>
      <p:sp>
        <p:nvSpPr>
          <p:cNvPr id="22" name="Rectangle 21">
            <a:extLst>
              <a:ext uri="{FF2B5EF4-FFF2-40B4-BE49-F238E27FC236}">
                <a16:creationId xmlns:a16="http://schemas.microsoft.com/office/drawing/2014/main" id="{F5D4476A-772B-9673-1733-36F88D9954B2}"/>
              </a:ext>
            </a:extLst>
          </p:cNvPr>
          <p:cNvSpPr/>
          <p:nvPr/>
        </p:nvSpPr>
        <p:spPr>
          <a:xfrm>
            <a:off x="675214" y="4420578"/>
            <a:ext cx="4639736" cy="664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Thomas Edison</a:t>
            </a:r>
          </a:p>
        </p:txBody>
      </p:sp>
      <p:sp>
        <p:nvSpPr>
          <p:cNvPr id="23" name="Speech Bubble: Rectangle 22">
            <a:extLst>
              <a:ext uri="{FF2B5EF4-FFF2-40B4-BE49-F238E27FC236}">
                <a16:creationId xmlns:a16="http://schemas.microsoft.com/office/drawing/2014/main" id="{3B82BECD-89F9-FD91-2CE9-1620BC09D689}"/>
              </a:ext>
            </a:extLst>
          </p:cNvPr>
          <p:cNvSpPr/>
          <p:nvPr/>
        </p:nvSpPr>
        <p:spPr>
          <a:xfrm>
            <a:off x="6267450" y="1543050"/>
            <a:ext cx="4419600" cy="4014212"/>
          </a:xfrm>
          <a:prstGeom prst="wedgeRectCallout">
            <a:avLst>
              <a:gd name="adj1" fmla="val -68241"/>
              <a:gd name="adj2" fmla="val 28297"/>
            </a:avLst>
          </a:prstGeom>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Developed practical electric light bulb (1879).</a:t>
            </a: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413815F5-701C-1F61-1E3A-AFABA1E92DFE}"/>
              </a:ext>
            </a:extLst>
          </p:cNvPr>
          <p:cNvSpPr/>
          <p:nvPr/>
        </p:nvSpPr>
        <p:spPr>
          <a:xfrm>
            <a:off x="7260804" y="3046056"/>
            <a:ext cx="2207046" cy="2256007"/>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175541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A88D8-CDCC-7FDB-05A5-117B3A424FB6}"/>
            </a:ext>
          </a:extLst>
        </p:cNvPr>
        <p:cNvGrpSpPr/>
        <p:nvPr/>
      </p:nvGrpSpPr>
      <p:grpSpPr>
        <a:xfrm>
          <a:off x="0" y="0"/>
          <a:ext cx="0" cy="0"/>
          <a:chOff x="0" y="0"/>
          <a:chExt cx="0" cy="0"/>
        </a:xfrm>
      </p:grpSpPr>
      <p:sp>
        <p:nvSpPr>
          <p:cNvPr id="11" name="Title 4">
            <a:extLst>
              <a:ext uri="{FF2B5EF4-FFF2-40B4-BE49-F238E27FC236}">
                <a16:creationId xmlns:a16="http://schemas.microsoft.com/office/drawing/2014/main" id="{58DB7FCC-0392-BF68-FF89-A7A677AF32F4}"/>
              </a:ext>
            </a:extLst>
          </p:cNvPr>
          <p:cNvSpPr txBox="1">
            <a:spLocks/>
          </p:cNvSpPr>
          <p:nvPr/>
        </p:nvSpPr>
        <p:spPr>
          <a:xfrm>
            <a:off x="903971" y="566512"/>
            <a:ext cx="6585380" cy="10405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rPr>
              <a:t>Development of AC Electricity</a:t>
            </a:r>
          </a:p>
        </p:txBody>
      </p:sp>
      <p:sp>
        <p:nvSpPr>
          <p:cNvPr id="12" name="TextBox 11">
            <a:extLst>
              <a:ext uri="{FF2B5EF4-FFF2-40B4-BE49-F238E27FC236}">
                <a16:creationId xmlns:a16="http://schemas.microsoft.com/office/drawing/2014/main" id="{6C9F230A-31A7-D959-369A-B659D4E73E76}"/>
              </a:ext>
            </a:extLst>
          </p:cNvPr>
          <p:cNvSpPr txBox="1"/>
          <p:nvPr/>
        </p:nvSpPr>
        <p:spPr>
          <a:xfrm>
            <a:off x="903971" y="1902278"/>
            <a:ext cx="8165088" cy="4616648"/>
          </a:xfrm>
          <a:prstGeom prst="rect">
            <a:avLst/>
          </a:prstGeom>
          <a:noFill/>
        </p:spPr>
        <p:txBody>
          <a:bodyPr wrap="square" rtlCol="0">
            <a:spAutoFit/>
          </a:bodyPr>
          <a:lstStyle/>
          <a:p>
            <a:r>
              <a:rPr lang="en-US" sz="2600" b="1" dirty="0">
                <a:solidFill>
                  <a:schemeClr val="tx1">
                    <a:lumMod val="75000"/>
                    <a:lumOff val="25000"/>
                  </a:schemeClr>
                </a:solidFill>
                <a:ea typeface="Calibri" panose="020F0502020204030204" pitchFamily="34" charset="0"/>
                <a:cs typeface="Calibri" panose="020F0502020204030204" pitchFamily="34" charset="0"/>
              </a:rPr>
              <a:t>Nicola Tesla </a:t>
            </a:r>
            <a:r>
              <a:rPr lang="en-US" sz="2600" dirty="0">
                <a:solidFill>
                  <a:schemeClr val="tx1">
                    <a:lumMod val="75000"/>
                    <a:lumOff val="25000"/>
                  </a:schemeClr>
                </a:solidFill>
                <a:ea typeface="Calibri" panose="020F0502020204030204" pitchFamily="34" charset="0"/>
                <a:cs typeface="Calibri" panose="020F0502020204030204" pitchFamily="34" charset="0"/>
              </a:rPr>
              <a:t>(1856-1943) </a:t>
            </a:r>
          </a:p>
          <a:p>
            <a:pPr marL="914400" lvl="1" indent="-457200">
              <a:spcBef>
                <a:spcPts val="600"/>
              </a:spcBef>
              <a:buFont typeface="Arial" panose="020B0604020202020204" pitchFamily="34" charset="0"/>
              <a:buChar char="•"/>
            </a:pPr>
            <a:r>
              <a:rPr lang="en-US" sz="2400" dirty="0">
                <a:solidFill>
                  <a:schemeClr val="tx1">
                    <a:lumMod val="75000"/>
                    <a:lumOff val="25000"/>
                  </a:schemeClr>
                </a:solidFill>
                <a:ea typeface="Calibri" panose="020F0502020204030204" pitchFamily="34" charset="0"/>
                <a:cs typeface="Calibri" panose="020F0502020204030204" pitchFamily="34" charset="0"/>
              </a:rPr>
              <a:t>Serbian-American engineer and inventor</a:t>
            </a:r>
          </a:p>
          <a:p>
            <a:pPr marL="914400" lvl="1" indent="-457200">
              <a:spcBef>
                <a:spcPts val="600"/>
              </a:spcBef>
              <a:buFont typeface="Arial" panose="020B0604020202020204" pitchFamily="34" charset="0"/>
              <a:buChar char="•"/>
            </a:pPr>
            <a:r>
              <a:rPr lang="en-US" sz="2400" dirty="0">
                <a:solidFill>
                  <a:schemeClr val="tx1">
                    <a:lumMod val="75000"/>
                    <a:lumOff val="25000"/>
                  </a:schemeClr>
                </a:solidFill>
                <a:ea typeface="Calibri" panose="020F0502020204030204" pitchFamily="34" charset="0"/>
                <a:cs typeface="Calibri" panose="020F0502020204030204" pitchFamily="34" charset="0"/>
              </a:rPr>
              <a:t>Enabled widespread AC </a:t>
            </a:r>
            <a:r>
              <a:rPr lang="en-US" sz="2400" b="1" dirty="0">
                <a:solidFill>
                  <a:schemeClr val="tx1">
                    <a:lumMod val="75000"/>
                    <a:lumOff val="25000"/>
                  </a:schemeClr>
                </a:solidFill>
                <a:ea typeface="Calibri" panose="020F0502020204030204" pitchFamily="34" charset="0"/>
                <a:cs typeface="Calibri" panose="020F0502020204030204" pitchFamily="34" charset="0"/>
              </a:rPr>
              <a:t>power distribution</a:t>
            </a:r>
          </a:p>
          <a:p>
            <a:pPr marL="914400" lvl="1" indent="-457200">
              <a:spcBef>
                <a:spcPts val="600"/>
              </a:spcBef>
              <a:buFont typeface="Arial" panose="020B0604020202020204" pitchFamily="34" charset="0"/>
              <a:buChar char="•"/>
            </a:pPr>
            <a:r>
              <a:rPr lang="en-US" sz="2400" dirty="0">
                <a:solidFill>
                  <a:schemeClr val="tx1">
                    <a:lumMod val="75000"/>
                    <a:lumOff val="25000"/>
                  </a:schemeClr>
                </a:solidFill>
                <a:ea typeface="Calibri" panose="020F0502020204030204" pitchFamily="34" charset="0"/>
                <a:cs typeface="Calibri" panose="020F0502020204030204" pitchFamily="34" charset="0"/>
              </a:rPr>
              <a:t>AC power is commonly used in all homes today</a:t>
            </a:r>
          </a:p>
          <a:p>
            <a:pPr marL="914400" lvl="1" indent="-457200">
              <a:spcBef>
                <a:spcPts val="600"/>
              </a:spcBef>
              <a:buFont typeface="Arial" panose="020B0604020202020204" pitchFamily="34" charset="0"/>
              <a:buChar char="•"/>
            </a:pPr>
            <a:r>
              <a:rPr lang="en-US" sz="2400" dirty="0">
                <a:solidFill>
                  <a:schemeClr val="tx1">
                    <a:lumMod val="75000"/>
                    <a:lumOff val="25000"/>
                  </a:schemeClr>
                </a:solidFill>
                <a:ea typeface="Calibri" panose="020F0502020204030204" pitchFamily="34" charset="0"/>
                <a:cs typeface="Calibri" panose="020F0502020204030204" pitchFamily="34" charset="0"/>
              </a:rPr>
              <a:t>Invented the </a:t>
            </a:r>
            <a:r>
              <a:rPr lang="en-US" sz="2400" b="1" dirty="0">
                <a:solidFill>
                  <a:schemeClr val="tx1">
                    <a:lumMod val="75000"/>
                    <a:lumOff val="25000"/>
                  </a:schemeClr>
                </a:solidFill>
                <a:ea typeface="Calibri" panose="020F0502020204030204" pitchFamily="34" charset="0"/>
                <a:cs typeface="Calibri" panose="020F0502020204030204" pitchFamily="34" charset="0"/>
              </a:rPr>
              <a:t>AC induction motor</a:t>
            </a:r>
            <a:r>
              <a:rPr lang="en-US" sz="2400" dirty="0">
                <a:solidFill>
                  <a:schemeClr val="tx1">
                    <a:lumMod val="75000"/>
                    <a:lumOff val="25000"/>
                  </a:schemeClr>
                </a:solidFill>
                <a:ea typeface="Calibri" panose="020F0502020204030204" pitchFamily="34" charset="0"/>
                <a:cs typeface="Calibri" panose="020F0502020204030204" pitchFamily="34" charset="0"/>
              </a:rPr>
              <a:t>, vital for industrial use</a:t>
            </a:r>
            <a:endParaRPr lang="en-US" sz="2600" dirty="0">
              <a:solidFill>
                <a:schemeClr val="tx1">
                  <a:lumMod val="75000"/>
                  <a:lumOff val="25000"/>
                </a:schemeClr>
              </a:solidFill>
              <a:ea typeface="Calibri" panose="020F0502020204030204" pitchFamily="34" charset="0"/>
              <a:cs typeface="Calibri" panose="020F0502020204030204" pitchFamily="34" charset="0"/>
            </a:endParaRPr>
          </a:p>
          <a:p>
            <a:pPr>
              <a:spcBef>
                <a:spcPts val="1800"/>
              </a:spcBef>
            </a:pPr>
            <a:r>
              <a:rPr lang="en-US" sz="2600" b="1" dirty="0">
                <a:solidFill>
                  <a:schemeClr val="tx1">
                    <a:lumMod val="75000"/>
                    <a:lumOff val="25000"/>
                  </a:schemeClr>
                </a:solidFill>
                <a:ea typeface="Calibri" panose="020F0502020204030204" pitchFamily="34" charset="0"/>
                <a:cs typeface="Calibri" panose="020F0502020204030204" pitchFamily="34" charset="0"/>
              </a:rPr>
              <a:t>George Westinghouse </a:t>
            </a:r>
            <a:r>
              <a:rPr lang="en-US" sz="2600" dirty="0">
                <a:solidFill>
                  <a:schemeClr val="tx1">
                    <a:lumMod val="75000"/>
                    <a:lumOff val="25000"/>
                  </a:schemeClr>
                </a:solidFill>
                <a:ea typeface="Calibri" panose="020F0502020204030204" pitchFamily="34" charset="0"/>
                <a:cs typeface="Calibri" panose="020F0502020204030204" pitchFamily="34" charset="0"/>
              </a:rPr>
              <a:t>(1846-1914)</a:t>
            </a:r>
          </a:p>
          <a:p>
            <a:pPr marL="914400" lvl="1" indent="-457200">
              <a:spcBef>
                <a:spcPts val="600"/>
              </a:spcBef>
              <a:buFont typeface="Arial" panose="020B0604020202020204" pitchFamily="34" charset="0"/>
              <a:buChar char="•"/>
            </a:pPr>
            <a:r>
              <a:rPr lang="en-US" sz="2400" dirty="0">
                <a:solidFill>
                  <a:schemeClr val="tx1">
                    <a:lumMod val="75000"/>
                    <a:lumOff val="25000"/>
                  </a:schemeClr>
                </a:solidFill>
                <a:ea typeface="Calibri" panose="020F0502020204030204" pitchFamily="34" charset="0"/>
                <a:cs typeface="Calibri" panose="020F0502020204030204" pitchFamily="34" charset="0"/>
              </a:rPr>
              <a:t>Commercialized Tesla’s </a:t>
            </a:r>
            <a:r>
              <a:rPr lang="en-US" sz="2400" b="1" dirty="0">
                <a:solidFill>
                  <a:schemeClr val="tx1">
                    <a:lumMod val="75000"/>
                    <a:lumOff val="25000"/>
                  </a:schemeClr>
                </a:solidFill>
                <a:ea typeface="Calibri" panose="020F0502020204030204" pitchFamily="34" charset="0"/>
                <a:cs typeface="Calibri" panose="020F0502020204030204" pitchFamily="34" charset="0"/>
              </a:rPr>
              <a:t>AC power system</a:t>
            </a:r>
          </a:p>
          <a:p>
            <a:pPr marL="914400" lvl="1" indent="-457200">
              <a:spcBef>
                <a:spcPts val="600"/>
              </a:spcBef>
              <a:buFont typeface="Arial" panose="020B0604020202020204" pitchFamily="34" charset="0"/>
              <a:buChar char="•"/>
            </a:pPr>
            <a:r>
              <a:rPr lang="en-US" sz="2400" dirty="0">
                <a:solidFill>
                  <a:schemeClr val="tx1">
                    <a:lumMod val="75000"/>
                    <a:lumOff val="25000"/>
                  </a:schemeClr>
                </a:solidFill>
                <a:ea typeface="Calibri" panose="020F0502020204030204" pitchFamily="34" charset="0"/>
                <a:cs typeface="Calibri" panose="020F0502020204030204" pitchFamily="34" charset="0"/>
              </a:rPr>
              <a:t>American inventor and engineer</a:t>
            </a:r>
          </a:p>
          <a:p>
            <a:pPr marL="914400" lvl="1" indent="-457200">
              <a:spcBef>
                <a:spcPts val="600"/>
              </a:spcBef>
              <a:buFont typeface="Arial" panose="020B0604020202020204" pitchFamily="34" charset="0"/>
              <a:buChar char="•"/>
            </a:pPr>
            <a:r>
              <a:rPr lang="en-US" sz="2400" dirty="0">
                <a:solidFill>
                  <a:schemeClr val="tx1">
                    <a:lumMod val="75000"/>
                    <a:lumOff val="25000"/>
                  </a:schemeClr>
                </a:solidFill>
                <a:ea typeface="Calibri" panose="020F0502020204030204" pitchFamily="34" charset="0"/>
                <a:cs typeface="Calibri" panose="020F0502020204030204" pitchFamily="34" charset="0"/>
              </a:rPr>
              <a:t>Enabled the </a:t>
            </a:r>
            <a:r>
              <a:rPr lang="en-US" sz="2400" b="1" dirty="0">
                <a:solidFill>
                  <a:schemeClr val="tx1">
                    <a:lumMod val="75000"/>
                    <a:lumOff val="25000"/>
                  </a:schemeClr>
                </a:solidFill>
                <a:ea typeface="Calibri" panose="020F0502020204030204" pitchFamily="34" charset="0"/>
                <a:cs typeface="Calibri" panose="020F0502020204030204" pitchFamily="34" charset="0"/>
              </a:rPr>
              <a:t>widespread adoption </a:t>
            </a:r>
            <a:r>
              <a:rPr lang="en-US" sz="2400" dirty="0">
                <a:solidFill>
                  <a:schemeClr val="tx1">
                    <a:lumMod val="75000"/>
                    <a:lumOff val="25000"/>
                  </a:schemeClr>
                </a:solidFill>
                <a:ea typeface="Calibri" panose="020F0502020204030204" pitchFamily="34" charset="0"/>
                <a:cs typeface="Calibri" panose="020F0502020204030204" pitchFamily="34" charset="0"/>
              </a:rPr>
              <a:t>of alternating current</a:t>
            </a:r>
            <a:endParaRPr lang="en-US" sz="2600" dirty="0">
              <a:solidFill>
                <a:schemeClr val="tx1">
                  <a:lumMod val="75000"/>
                  <a:lumOff val="25000"/>
                </a:schemeClr>
              </a:solidFill>
              <a:ea typeface="Calibri" panose="020F0502020204030204" pitchFamily="34" charset="0"/>
              <a:cs typeface="Calibri" panose="020F0502020204030204" pitchFamily="34" charset="0"/>
            </a:endParaRPr>
          </a:p>
          <a:p>
            <a:endParaRPr lang="en-US" sz="2400" dirty="0">
              <a:solidFill>
                <a:schemeClr val="tx1">
                  <a:lumMod val="75000"/>
                  <a:lumOff val="25000"/>
                </a:schemeClr>
              </a:solidFill>
              <a:ea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6E05D125-B4D0-259A-36F9-538444145175}"/>
              </a:ext>
            </a:extLst>
          </p:cNvPr>
          <p:cNvSpPr/>
          <p:nvPr/>
        </p:nvSpPr>
        <p:spPr>
          <a:xfrm>
            <a:off x="9069059" y="2395541"/>
            <a:ext cx="4240696" cy="4810540"/>
          </a:xfrm>
          <a:prstGeom prst="ellipse">
            <a:avLst/>
          </a:prstGeom>
          <a:blipFill>
            <a:blip r:embed="rId4"/>
            <a:stretch>
              <a:fillRect/>
            </a:stretch>
          </a:blip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615F67"/>
                </a:solidFill>
              </a:ln>
              <a:solidFill>
                <a:srgbClr val="000000"/>
              </a:solidFill>
              <a:effectLst/>
              <a:uLnTx/>
              <a:uFillTx/>
              <a:latin typeface="Calibri"/>
              <a:ea typeface="+mn-ea"/>
              <a:cs typeface="+mn-cs"/>
            </a:endParaRPr>
          </a:p>
        </p:txBody>
      </p:sp>
      <p:sp>
        <p:nvSpPr>
          <p:cNvPr id="14" name="Oval 13">
            <a:extLst>
              <a:ext uri="{FF2B5EF4-FFF2-40B4-BE49-F238E27FC236}">
                <a16:creationId xmlns:a16="http://schemas.microsoft.com/office/drawing/2014/main" id="{FEE17C35-C6DD-E58A-5158-A7034DFA2095}"/>
              </a:ext>
            </a:extLst>
          </p:cNvPr>
          <p:cNvSpPr/>
          <p:nvPr/>
        </p:nvSpPr>
        <p:spPr>
          <a:xfrm>
            <a:off x="7407936" y="-82739"/>
            <a:ext cx="3638550" cy="3511739"/>
          </a:xfrm>
          <a:prstGeom prst="ellipse">
            <a:avLst/>
          </a:prstGeom>
          <a:blipFill>
            <a:blip r:embed="rId5"/>
            <a:stretch>
              <a:fillRect/>
            </a:stretch>
          </a:blip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615F67"/>
                </a:solid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0027215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08C1A4-5DEF-476D-2D5E-4318AE567E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A15B73-D647-D5CD-E8CE-A37FFAA437BF}"/>
              </a:ext>
            </a:extLst>
          </p:cNvPr>
          <p:cNvSpPr>
            <a:spLocks noGrp="1"/>
          </p:cNvSpPr>
          <p:nvPr>
            <p:ph type="title"/>
          </p:nvPr>
        </p:nvSpPr>
        <p:spPr>
          <a:xfrm>
            <a:off x="971550" y="646396"/>
            <a:ext cx="10385298" cy="664797"/>
          </a:xfrm>
        </p:spPr>
        <p:txBody>
          <a:bodyPr/>
          <a:lstStyle/>
          <a:p>
            <a:r>
              <a:rPr lang="en-US" dirty="0"/>
              <a:t>Pacing Guide </a:t>
            </a:r>
          </a:p>
        </p:txBody>
      </p:sp>
      <p:sp>
        <p:nvSpPr>
          <p:cNvPr id="5" name="Content Placeholder 4">
            <a:extLst>
              <a:ext uri="{FF2B5EF4-FFF2-40B4-BE49-F238E27FC236}">
                <a16:creationId xmlns:a16="http://schemas.microsoft.com/office/drawing/2014/main" id="{5C93E851-F823-5FB1-01E1-1F997CA034ED}"/>
              </a:ext>
            </a:extLst>
          </p:cNvPr>
          <p:cNvSpPr>
            <a:spLocks noGrp="1"/>
          </p:cNvSpPr>
          <p:nvPr>
            <p:ph idx="1"/>
          </p:nvPr>
        </p:nvSpPr>
        <p:spPr>
          <a:xfrm>
            <a:off x="968502" y="1553030"/>
            <a:ext cx="10385298" cy="4757280"/>
          </a:xfrm>
        </p:spPr>
        <p:txBody>
          <a:bodyPr>
            <a:normAutofit/>
          </a:bodyPr>
          <a:lstStyle/>
          <a:p>
            <a:r>
              <a:rPr lang="en-US" i="1" dirty="0">
                <a:solidFill>
                  <a:schemeClr val="accent1"/>
                </a:solidFill>
              </a:rPr>
              <a:t>Times have been rounded to the nearest .25 hours. </a:t>
            </a:r>
          </a:p>
          <a:p>
            <a:endParaRPr lang="en-US" i="1" dirty="0">
              <a:solidFill>
                <a:schemeClr val="accent1"/>
              </a:solidFill>
            </a:endParaRPr>
          </a:p>
          <a:p>
            <a:r>
              <a:rPr lang="en-US" sz="2800" b="1" i="1" dirty="0"/>
              <a:t>Total Time</a:t>
            </a:r>
            <a:r>
              <a:rPr lang="en-US" sz="2800" b="1" i="1"/>
              <a:t>: 4.5 </a:t>
            </a:r>
            <a:r>
              <a:rPr lang="en-US" sz="2800" b="1" i="1" dirty="0"/>
              <a:t>Hours </a:t>
            </a:r>
          </a:p>
          <a:p>
            <a:pPr marL="914400" lvl="1" indent="-457200">
              <a:buFont typeface="Arial" panose="020B0604020202020204" pitchFamily="34" charset="0"/>
              <a:buChar char="•"/>
            </a:pPr>
            <a:r>
              <a:rPr lang="en-US" sz="2800" dirty="0"/>
              <a:t>(.50 Hrs.)</a:t>
            </a:r>
            <a:r>
              <a:rPr lang="en-US" sz="2800" dirty="0">
                <a:solidFill>
                  <a:schemeClr val="tx1">
                    <a:lumMod val="75000"/>
                    <a:lumOff val="25000"/>
                  </a:schemeClr>
                </a:solidFill>
              </a:rPr>
              <a:t>– Welcome and Introduction </a:t>
            </a:r>
          </a:p>
          <a:p>
            <a:pPr marL="914400" lvl="1" indent="-457200">
              <a:buFont typeface="Arial" panose="020B0604020202020204" pitchFamily="34" charset="0"/>
              <a:buChar char="•"/>
            </a:pPr>
            <a:r>
              <a:rPr lang="en-US" sz="2800" dirty="0">
                <a:solidFill>
                  <a:schemeClr val="tx1">
                    <a:lumMod val="75000"/>
                    <a:lumOff val="25000"/>
                  </a:schemeClr>
                </a:solidFill>
              </a:rPr>
              <a:t>(.50 Hrs.) – 1.1 – How We Discovered Electricity</a:t>
            </a:r>
          </a:p>
          <a:p>
            <a:pPr marL="914400" lvl="1" indent="-457200">
              <a:buFont typeface="Arial" panose="020B0604020202020204" pitchFamily="34" charset="0"/>
              <a:buChar char="•"/>
            </a:pPr>
            <a:r>
              <a:rPr lang="en-US" sz="2800" dirty="0">
                <a:solidFill>
                  <a:schemeClr val="tx1">
                    <a:lumMod val="75000"/>
                    <a:lumOff val="25000"/>
                  </a:schemeClr>
                </a:solidFill>
              </a:rPr>
              <a:t>(1.25 Hr.) – 1.2 – Electricity as Energy</a:t>
            </a:r>
          </a:p>
          <a:p>
            <a:pPr marL="914400" lvl="1" indent="-457200">
              <a:buFont typeface="Arial" panose="020B0604020202020204" pitchFamily="34" charset="0"/>
              <a:buChar char="•"/>
            </a:pPr>
            <a:r>
              <a:rPr lang="en-US" sz="2800" dirty="0">
                <a:solidFill>
                  <a:schemeClr val="tx1">
                    <a:lumMod val="75000"/>
                    <a:lumOff val="25000"/>
                  </a:schemeClr>
                </a:solidFill>
              </a:rPr>
              <a:t>(1.25 Hr.) – 1.3 – Inside the Atom: Where Electricity Begins</a:t>
            </a:r>
          </a:p>
          <a:p>
            <a:pPr marL="914400" lvl="1" indent="-457200">
              <a:buFont typeface="Arial" panose="020B0604020202020204" pitchFamily="34" charset="0"/>
              <a:buChar char="•"/>
            </a:pPr>
            <a:r>
              <a:rPr lang="en-US" sz="2800" dirty="0"/>
              <a:t>(.50 Hrs.) </a:t>
            </a:r>
            <a:r>
              <a:rPr lang="en-US" sz="2800" dirty="0">
                <a:solidFill>
                  <a:schemeClr val="tx1">
                    <a:lumMod val="75000"/>
                    <a:lumOff val="25000"/>
                  </a:schemeClr>
                </a:solidFill>
              </a:rPr>
              <a:t>– 1.4 – How Electricity is Generated and Its Significance</a:t>
            </a:r>
          </a:p>
          <a:p>
            <a:pPr marL="914400" lvl="1" indent="-457200">
              <a:buFont typeface="Arial" panose="020B0604020202020204" pitchFamily="34" charset="0"/>
              <a:buChar char="•"/>
            </a:pPr>
            <a:r>
              <a:rPr lang="en-US" sz="2800" dirty="0"/>
              <a:t>(.50 Hrs.) </a:t>
            </a:r>
            <a:r>
              <a:rPr lang="en-US" sz="2800" dirty="0">
                <a:solidFill>
                  <a:schemeClr val="tx1">
                    <a:lumMod val="75000"/>
                    <a:lumOff val="25000"/>
                  </a:schemeClr>
                </a:solidFill>
              </a:rPr>
              <a:t>– Quiz and Wrap Up </a:t>
            </a:r>
          </a:p>
          <a:p>
            <a:endParaRPr lang="en-US" dirty="0"/>
          </a:p>
        </p:txBody>
      </p:sp>
    </p:spTree>
    <p:custDataLst>
      <p:tags r:id="rId1"/>
    </p:custDataLst>
    <p:extLst>
      <p:ext uri="{BB962C8B-B14F-4D97-AF65-F5344CB8AC3E}">
        <p14:creationId xmlns:p14="http://schemas.microsoft.com/office/powerpoint/2010/main" val="289830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23CD1-1BFE-7DC0-C48F-EE7991A8B564}"/>
              </a:ext>
            </a:extLst>
          </p:cNvPr>
          <p:cNvSpPr>
            <a:spLocks noGrp="1"/>
          </p:cNvSpPr>
          <p:nvPr>
            <p:ph type="title"/>
          </p:nvPr>
        </p:nvSpPr>
        <p:spPr>
          <a:xfrm>
            <a:off x="592230" y="458971"/>
            <a:ext cx="10997991" cy="664797"/>
          </a:xfrm>
        </p:spPr>
        <p:txBody>
          <a:bodyPr/>
          <a:lstStyle/>
          <a:p>
            <a:pPr algn="ctr"/>
            <a:r>
              <a:rPr lang="en-US" dirty="0">
                <a:solidFill>
                  <a:srgbClr val="0F6235"/>
                </a:solidFill>
              </a:rPr>
              <a:t>From Discovery to the Shop Floor</a:t>
            </a:r>
            <a:endParaRPr lang="en-US" dirty="0"/>
          </a:p>
        </p:txBody>
      </p:sp>
      <p:graphicFrame>
        <p:nvGraphicFramePr>
          <p:cNvPr id="12" name="Table 11">
            <a:extLst>
              <a:ext uri="{FF2B5EF4-FFF2-40B4-BE49-F238E27FC236}">
                <a16:creationId xmlns:a16="http://schemas.microsoft.com/office/drawing/2014/main" id="{9192D056-A4F5-4F46-DB20-7B79A11BAFB2}"/>
              </a:ext>
            </a:extLst>
          </p:cNvPr>
          <p:cNvGraphicFramePr>
            <a:graphicFrameLocks noGrp="1"/>
          </p:cNvGraphicFramePr>
          <p:nvPr>
            <p:extLst>
              <p:ext uri="{D42A27DB-BD31-4B8C-83A1-F6EECF244321}">
                <p14:modId xmlns:p14="http://schemas.microsoft.com/office/powerpoint/2010/main" val="2541979887"/>
              </p:ext>
            </p:extLst>
          </p:nvPr>
        </p:nvGraphicFramePr>
        <p:xfrm>
          <a:off x="584009" y="1369829"/>
          <a:ext cx="11083725" cy="5117669"/>
        </p:xfrm>
        <a:graphic>
          <a:graphicData uri="http://schemas.openxmlformats.org/drawingml/2006/table">
            <a:tbl>
              <a:tblPr firstRow="1" bandRow="1">
                <a:tableStyleId>{5940675A-B579-460E-94D1-54222C63F5DA}</a:tableStyleId>
              </a:tblPr>
              <a:tblGrid>
                <a:gridCol w="2216745">
                  <a:extLst>
                    <a:ext uri="{9D8B030D-6E8A-4147-A177-3AD203B41FA5}">
                      <a16:colId xmlns:a16="http://schemas.microsoft.com/office/drawing/2014/main" val="4061894561"/>
                    </a:ext>
                  </a:extLst>
                </a:gridCol>
                <a:gridCol w="2216745">
                  <a:extLst>
                    <a:ext uri="{9D8B030D-6E8A-4147-A177-3AD203B41FA5}">
                      <a16:colId xmlns:a16="http://schemas.microsoft.com/office/drawing/2014/main" val="682270965"/>
                    </a:ext>
                  </a:extLst>
                </a:gridCol>
                <a:gridCol w="2216745">
                  <a:extLst>
                    <a:ext uri="{9D8B030D-6E8A-4147-A177-3AD203B41FA5}">
                      <a16:colId xmlns:a16="http://schemas.microsoft.com/office/drawing/2014/main" val="3204011310"/>
                    </a:ext>
                  </a:extLst>
                </a:gridCol>
                <a:gridCol w="2216745">
                  <a:extLst>
                    <a:ext uri="{9D8B030D-6E8A-4147-A177-3AD203B41FA5}">
                      <a16:colId xmlns:a16="http://schemas.microsoft.com/office/drawing/2014/main" val="2548459034"/>
                    </a:ext>
                  </a:extLst>
                </a:gridCol>
                <a:gridCol w="2216745">
                  <a:extLst>
                    <a:ext uri="{9D8B030D-6E8A-4147-A177-3AD203B41FA5}">
                      <a16:colId xmlns:a16="http://schemas.microsoft.com/office/drawing/2014/main" val="109973732"/>
                    </a:ext>
                  </a:extLst>
                </a:gridCol>
              </a:tblGrid>
              <a:tr h="2080994">
                <a:tc>
                  <a:txBody>
                    <a:bodyPr/>
                    <a:lstStyle/>
                    <a:p>
                      <a:pPr algn="ctr"/>
                      <a:r>
                        <a:rPr lang="en-US" sz="2800" b="1" dirty="0">
                          <a:solidFill>
                            <a:schemeClr val="accent1"/>
                          </a:solidFill>
                        </a:rPr>
                        <a:t>Franklin </a:t>
                      </a:r>
                    </a:p>
                    <a:p>
                      <a:pPr algn="ctr"/>
                      <a:endParaRPr lang="en-US" sz="2800" b="1" dirty="0">
                        <a:solidFill>
                          <a:schemeClr val="accent1"/>
                        </a:solidFill>
                      </a:endParaRPr>
                    </a:p>
                    <a:p>
                      <a:pPr algn="ctr"/>
                      <a:endParaRPr lang="en-US" sz="2800" b="1" dirty="0">
                        <a:solidFill>
                          <a:schemeClr val="accent1"/>
                        </a:solidFill>
                      </a:endParaRPr>
                    </a:p>
                    <a:p>
                      <a:pPr algn="ctr"/>
                      <a:endParaRPr lang="en-US" sz="2800" b="1" dirty="0">
                        <a:solidFill>
                          <a:schemeClr val="accent1"/>
                        </a:solidFill>
                      </a:endParaRPr>
                    </a:p>
                    <a:p>
                      <a:pPr algn="ctr"/>
                      <a:endParaRPr lang="en-US" sz="3200" b="1" dirty="0">
                        <a:solidFill>
                          <a:schemeClr val="accent1"/>
                        </a:solidFill>
                      </a:endParaRPr>
                    </a:p>
                  </a:txBody>
                  <a:tcPr/>
                </a:tc>
                <a:tc>
                  <a:txBody>
                    <a:bodyPr/>
                    <a:lstStyle/>
                    <a:p>
                      <a:pPr algn="ctr"/>
                      <a:r>
                        <a:rPr lang="en-US" sz="2800" b="1" dirty="0">
                          <a:solidFill>
                            <a:schemeClr val="accent4"/>
                          </a:solidFill>
                        </a:rPr>
                        <a:t>Volta</a:t>
                      </a:r>
                      <a:r>
                        <a:rPr lang="en-US" sz="2800" b="1" dirty="0">
                          <a:solidFill>
                            <a:schemeClr val="accent1"/>
                          </a:solidFill>
                        </a:rPr>
                        <a:t> </a:t>
                      </a:r>
                    </a:p>
                  </a:txBody>
                  <a:tcPr/>
                </a:tc>
                <a:tc>
                  <a:txBody>
                    <a:bodyPr/>
                    <a:lstStyle/>
                    <a:p>
                      <a:pPr algn="ctr"/>
                      <a:r>
                        <a:rPr lang="en-US" sz="2800" b="1" dirty="0">
                          <a:solidFill>
                            <a:schemeClr val="accent5">
                              <a:lumMod val="75000"/>
                            </a:schemeClr>
                          </a:solidFill>
                        </a:rPr>
                        <a:t>Faraday</a:t>
                      </a:r>
                      <a:r>
                        <a:rPr lang="en-US" sz="2800" b="1" dirty="0">
                          <a:solidFill>
                            <a:schemeClr val="accent1"/>
                          </a:solidFill>
                        </a:rPr>
                        <a:t> </a:t>
                      </a:r>
                    </a:p>
                  </a:txBody>
                  <a:tcPr/>
                </a:tc>
                <a:tc>
                  <a:txBody>
                    <a:bodyPr/>
                    <a:lstStyle/>
                    <a:p>
                      <a:pPr algn="ctr"/>
                      <a:r>
                        <a:rPr lang="en-US" sz="2800" b="1" dirty="0">
                          <a:solidFill>
                            <a:schemeClr val="tx2"/>
                          </a:solidFill>
                        </a:rPr>
                        <a:t>Edison</a:t>
                      </a:r>
                      <a:r>
                        <a:rPr lang="en-US" sz="2800" b="1" dirty="0">
                          <a:solidFill>
                            <a:schemeClr val="accent1"/>
                          </a:solidFill>
                        </a:rPr>
                        <a:t> </a:t>
                      </a:r>
                    </a:p>
                  </a:txBody>
                  <a:tcPr/>
                </a:tc>
                <a:tc>
                  <a:txBody>
                    <a:bodyPr/>
                    <a:lstStyle/>
                    <a:p>
                      <a:pPr algn="ctr"/>
                      <a:r>
                        <a:rPr lang="en-US" sz="2800" b="1" dirty="0">
                          <a:solidFill>
                            <a:schemeClr val="accent2"/>
                          </a:solidFill>
                        </a:rPr>
                        <a:t>Tesla &amp; </a:t>
                      </a:r>
                      <a:r>
                        <a:rPr lang="en-US" sz="2700" b="1" dirty="0">
                          <a:solidFill>
                            <a:schemeClr val="accent2"/>
                          </a:solidFill>
                        </a:rPr>
                        <a:t>Westinghouse </a:t>
                      </a:r>
                    </a:p>
                  </a:txBody>
                  <a:tcPr/>
                </a:tc>
                <a:extLst>
                  <a:ext uri="{0D108BD9-81ED-4DB2-BD59-A6C34878D82A}">
                    <a16:rowId xmlns:a16="http://schemas.microsoft.com/office/drawing/2014/main" val="945668021"/>
                  </a:ext>
                </a:extLst>
              </a:tr>
              <a:tr h="849501">
                <a:tc>
                  <a:txBody>
                    <a:bodyPr/>
                    <a:lstStyle/>
                    <a:p>
                      <a:r>
                        <a:rPr lang="en-US" sz="2400" dirty="0">
                          <a:solidFill>
                            <a:schemeClr val="tx1">
                              <a:lumMod val="75000"/>
                              <a:lumOff val="25000"/>
                            </a:schemeClr>
                          </a:solidFill>
                        </a:rPr>
                        <a:t>Lightning &amp; Electricity</a:t>
                      </a:r>
                    </a:p>
                  </a:txBody>
                  <a:tcPr>
                    <a:solidFill>
                      <a:srgbClr val="DDF3DD"/>
                    </a:solidFill>
                  </a:tcPr>
                </a:tc>
                <a:tc>
                  <a:txBody>
                    <a:bodyPr/>
                    <a:lstStyle/>
                    <a:p>
                      <a:r>
                        <a:rPr lang="en-US" sz="2400" dirty="0">
                          <a:solidFill>
                            <a:schemeClr val="tx1">
                              <a:lumMod val="75000"/>
                              <a:lumOff val="25000"/>
                            </a:schemeClr>
                          </a:solidFill>
                        </a:rPr>
                        <a:t>Battery </a:t>
                      </a:r>
                    </a:p>
                  </a:txBody>
                  <a:tcPr>
                    <a:solidFill>
                      <a:schemeClr val="accent4">
                        <a:lumMod val="20000"/>
                        <a:lumOff val="80000"/>
                      </a:schemeClr>
                    </a:solidFill>
                  </a:tcPr>
                </a:tc>
                <a:tc>
                  <a:txBody>
                    <a:bodyPr/>
                    <a:lstStyle/>
                    <a:p>
                      <a:r>
                        <a:rPr lang="en-US" sz="2400" dirty="0">
                          <a:solidFill>
                            <a:schemeClr val="tx1">
                              <a:lumMod val="75000"/>
                              <a:lumOff val="25000"/>
                            </a:schemeClr>
                          </a:solidFill>
                        </a:rPr>
                        <a:t>Electromagnetic Induction </a:t>
                      </a:r>
                    </a:p>
                  </a:txBody>
                  <a:tcPr>
                    <a:solidFill>
                      <a:schemeClr val="accent5">
                        <a:lumMod val="20000"/>
                        <a:lumOff val="80000"/>
                      </a:schemeClr>
                    </a:solidFill>
                  </a:tcPr>
                </a:tc>
                <a:tc>
                  <a:txBody>
                    <a:bodyPr/>
                    <a:lstStyle/>
                    <a:p>
                      <a:r>
                        <a:rPr lang="en-US" sz="2400" dirty="0">
                          <a:solidFill>
                            <a:schemeClr val="tx1">
                              <a:lumMod val="75000"/>
                              <a:lumOff val="25000"/>
                            </a:schemeClr>
                          </a:solidFill>
                        </a:rPr>
                        <a:t>Light Bulb </a:t>
                      </a:r>
                    </a:p>
                  </a:txBody>
                  <a:tcPr>
                    <a:solidFill>
                      <a:schemeClr val="bg1">
                        <a:lumMod val="95000"/>
                      </a:schemeClr>
                    </a:solidFill>
                  </a:tcPr>
                </a:tc>
                <a:tc>
                  <a:txBody>
                    <a:bodyPr/>
                    <a:lstStyle/>
                    <a:p>
                      <a:r>
                        <a:rPr lang="en-US" sz="2400" dirty="0">
                          <a:solidFill>
                            <a:schemeClr val="tx1">
                              <a:lumMod val="75000"/>
                              <a:lumOff val="25000"/>
                            </a:schemeClr>
                          </a:solidFill>
                        </a:rPr>
                        <a:t>AC Power Systems </a:t>
                      </a:r>
                    </a:p>
                  </a:txBody>
                  <a:tcPr>
                    <a:solidFill>
                      <a:srgbClr val="E5FFF1"/>
                    </a:solidFill>
                  </a:tcPr>
                </a:tc>
                <a:extLst>
                  <a:ext uri="{0D108BD9-81ED-4DB2-BD59-A6C34878D82A}">
                    <a16:rowId xmlns:a16="http://schemas.microsoft.com/office/drawing/2014/main" val="3803208202"/>
                  </a:ext>
                </a:extLst>
              </a:tr>
              <a:tr h="1982168">
                <a:tc>
                  <a:txBody>
                    <a:bodyPr/>
                    <a:lstStyle/>
                    <a:p>
                      <a:r>
                        <a:rPr lang="en-US" sz="2400" dirty="0">
                          <a:solidFill>
                            <a:schemeClr val="tx1">
                              <a:lumMod val="75000"/>
                              <a:lumOff val="25000"/>
                            </a:schemeClr>
                          </a:solidFill>
                        </a:rPr>
                        <a:t>Grounding, static discharge safety during troubleshooting</a:t>
                      </a:r>
                    </a:p>
                  </a:txBody>
                  <a:tcPr>
                    <a:solidFill>
                      <a:srgbClr val="DDF3DD"/>
                    </a:solidFill>
                  </a:tcPr>
                </a:tc>
                <a:tc>
                  <a:txBody>
                    <a:bodyPr/>
                    <a:lstStyle/>
                    <a:p>
                      <a:r>
                        <a:rPr lang="en-US" sz="2400" dirty="0">
                          <a:solidFill>
                            <a:schemeClr val="tx1">
                              <a:lumMod val="75000"/>
                              <a:lumOff val="25000"/>
                            </a:schemeClr>
                          </a:solidFill>
                        </a:rPr>
                        <a:t>Bus starting batteries, electric bus energy storage systems (ESS)</a:t>
                      </a:r>
                    </a:p>
                  </a:txBody>
                  <a:tcPr>
                    <a:solidFill>
                      <a:schemeClr val="accent4">
                        <a:lumMod val="20000"/>
                        <a:lumOff val="80000"/>
                      </a:schemeClr>
                    </a:solidFill>
                  </a:tcPr>
                </a:tc>
                <a:tc>
                  <a:txBody>
                    <a:bodyPr/>
                    <a:lstStyle/>
                    <a:p>
                      <a:r>
                        <a:rPr lang="en-US" sz="2400" dirty="0">
                          <a:solidFill>
                            <a:schemeClr val="tx1">
                              <a:lumMod val="75000"/>
                              <a:lumOff val="25000"/>
                            </a:schemeClr>
                          </a:solidFill>
                        </a:rPr>
                        <a:t>Alternators, traction motors, generators</a:t>
                      </a:r>
                    </a:p>
                    <a:p>
                      <a:endParaRPr lang="en-US" sz="2400" dirty="0">
                        <a:solidFill>
                          <a:schemeClr val="tx1">
                            <a:lumMod val="75000"/>
                            <a:lumOff val="25000"/>
                          </a:schemeClr>
                        </a:solidFill>
                      </a:endParaRPr>
                    </a:p>
                  </a:txBody>
                  <a:tcPr>
                    <a:solidFill>
                      <a:schemeClr val="accent5">
                        <a:lumMod val="20000"/>
                        <a:lumOff val="80000"/>
                      </a:schemeClr>
                    </a:solidFill>
                  </a:tcPr>
                </a:tc>
                <a:tc>
                  <a:txBody>
                    <a:bodyPr/>
                    <a:lstStyle/>
                    <a:p>
                      <a:r>
                        <a:rPr lang="en-US" sz="2400" dirty="0">
                          <a:solidFill>
                            <a:schemeClr val="tx1">
                              <a:lumMod val="75000"/>
                              <a:lumOff val="25000"/>
                            </a:schemeClr>
                          </a:solidFill>
                        </a:rPr>
                        <a:t>Headlights, signal lights, dashboard illumination</a:t>
                      </a:r>
                    </a:p>
                    <a:p>
                      <a:endParaRPr lang="en-US" sz="2400" dirty="0">
                        <a:solidFill>
                          <a:schemeClr val="tx1">
                            <a:lumMod val="75000"/>
                            <a:lumOff val="25000"/>
                          </a:schemeClr>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75000"/>
                              <a:lumOff val="25000"/>
                            </a:schemeClr>
                          </a:solidFill>
                          <a:ea typeface="Calibri" panose="020F0502020204030204" pitchFamily="34" charset="0"/>
                          <a:cs typeface="Calibri" panose="020F0502020204030204" pitchFamily="34" charset="0"/>
                        </a:rPr>
                        <a:t>Shop chargers, power tools, test benches</a:t>
                      </a:r>
                    </a:p>
                    <a:p>
                      <a:endParaRPr lang="en-US" sz="2400" dirty="0">
                        <a:solidFill>
                          <a:schemeClr val="tx1">
                            <a:lumMod val="75000"/>
                            <a:lumOff val="25000"/>
                          </a:schemeClr>
                        </a:solidFill>
                      </a:endParaRPr>
                    </a:p>
                  </a:txBody>
                  <a:tcPr>
                    <a:solidFill>
                      <a:srgbClr val="E5FFF1"/>
                    </a:solidFill>
                  </a:tcPr>
                </a:tc>
                <a:extLst>
                  <a:ext uri="{0D108BD9-81ED-4DB2-BD59-A6C34878D82A}">
                    <a16:rowId xmlns:a16="http://schemas.microsoft.com/office/drawing/2014/main" val="2197685005"/>
                  </a:ext>
                </a:extLst>
              </a:tr>
            </a:tbl>
          </a:graphicData>
        </a:graphic>
      </p:graphicFrame>
      <p:sp>
        <p:nvSpPr>
          <p:cNvPr id="5" name="Oval 4">
            <a:extLst>
              <a:ext uri="{FF2B5EF4-FFF2-40B4-BE49-F238E27FC236}">
                <a16:creationId xmlns:a16="http://schemas.microsoft.com/office/drawing/2014/main" id="{8748C2F0-FA91-627B-60A3-5A82A1CC00D8}"/>
              </a:ext>
            </a:extLst>
          </p:cNvPr>
          <p:cNvSpPr/>
          <p:nvPr/>
        </p:nvSpPr>
        <p:spPr>
          <a:xfrm>
            <a:off x="1007300" y="1924070"/>
            <a:ext cx="1322732" cy="1352074"/>
          </a:xfrm>
          <a:prstGeom prst="ellipse">
            <a:avLst/>
          </a:prstGeom>
          <a:blipFill>
            <a:blip r:embed="rId4"/>
            <a:stretch>
              <a:fillRect/>
            </a:stretch>
          </a:blipFill>
          <a:ln w="12700" cap="flat" cmpd="sng" algn="ctr">
            <a:solidFill>
              <a:srgbClr val="0F623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 name="Oval 5">
            <a:extLst>
              <a:ext uri="{FF2B5EF4-FFF2-40B4-BE49-F238E27FC236}">
                <a16:creationId xmlns:a16="http://schemas.microsoft.com/office/drawing/2014/main" id="{FCDA6BB2-F97C-3947-7EBA-03E4E2C504C2}"/>
              </a:ext>
            </a:extLst>
          </p:cNvPr>
          <p:cNvSpPr/>
          <p:nvPr/>
        </p:nvSpPr>
        <p:spPr>
          <a:xfrm>
            <a:off x="3235903" y="1939265"/>
            <a:ext cx="1322732" cy="1352074"/>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2AF29E68-7E92-1E34-466D-88CEBC453836}"/>
              </a:ext>
            </a:extLst>
          </p:cNvPr>
          <p:cNvSpPr/>
          <p:nvPr/>
        </p:nvSpPr>
        <p:spPr>
          <a:xfrm>
            <a:off x="5548582" y="1939265"/>
            <a:ext cx="1322732" cy="1352074"/>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032DFB4F-AC31-45AE-7FE0-84C3416AF19F}"/>
              </a:ext>
            </a:extLst>
          </p:cNvPr>
          <p:cNvSpPr/>
          <p:nvPr/>
        </p:nvSpPr>
        <p:spPr>
          <a:xfrm>
            <a:off x="7769970" y="1939265"/>
            <a:ext cx="1322732" cy="1352074"/>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18A5242C-97B7-F36A-60F1-4457F1463663}"/>
              </a:ext>
            </a:extLst>
          </p:cNvPr>
          <p:cNvSpPr/>
          <p:nvPr/>
        </p:nvSpPr>
        <p:spPr>
          <a:xfrm>
            <a:off x="9682358" y="2225416"/>
            <a:ext cx="1004378" cy="998966"/>
          </a:xfrm>
          <a:prstGeom prst="ellipse">
            <a:avLst/>
          </a:prstGeom>
          <a:blipFill>
            <a:blip r:embed="rId8"/>
            <a:stretch>
              <a:fillRect/>
            </a:stretch>
          </a:blip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615F67"/>
                </a:solidFill>
              </a:ln>
              <a:solidFill>
                <a:srgbClr val="00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9C383D73-B851-6C2E-63EF-8140C4BDD1BD}"/>
              </a:ext>
            </a:extLst>
          </p:cNvPr>
          <p:cNvSpPr/>
          <p:nvPr/>
        </p:nvSpPr>
        <p:spPr>
          <a:xfrm>
            <a:off x="10455995" y="2225416"/>
            <a:ext cx="1004378" cy="998966"/>
          </a:xfrm>
          <a:prstGeom prst="ellipse">
            <a:avLst/>
          </a:prstGeom>
          <a:blipFill>
            <a:blip r:embed="rId9"/>
            <a:srcRect/>
            <a:stretch>
              <a:fillRect t="-14226" b="-14226"/>
            </a:stretch>
          </a:blip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615F67"/>
                </a:solidFill>
              </a:ln>
              <a:solidFill>
                <a:srgbClr val="000000"/>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33AFBAB-FB92-20E5-61A1-B5D40C774176}"/>
              </a:ext>
            </a:extLst>
          </p:cNvPr>
          <p:cNvSpPr/>
          <p:nvPr/>
        </p:nvSpPr>
        <p:spPr>
          <a:xfrm>
            <a:off x="673768" y="4555957"/>
            <a:ext cx="2030277" cy="1843071"/>
          </a:xfrm>
          <a:prstGeom prst="rect">
            <a:avLst/>
          </a:prstGeom>
          <a:solidFill>
            <a:srgbClr val="DDF3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0DA3AB-0514-1FF2-E7ED-38EAC9179CD8}"/>
              </a:ext>
            </a:extLst>
          </p:cNvPr>
          <p:cNvSpPr/>
          <p:nvPr/>
        </p:nvSpPr>
        <p:spPr>
          <a:xfrm>
            <a:off x="2882130" y="4566635"/>
            <a:ext cx="2030277" cy="184307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D1DAD-6269-3083-B3CA-5484FB050CBC}"/>
              </a:ext>
            </a:extLst>
          </p:cNvPr>
          <p:cNvSpPr/>
          <p:nvPr/>
        </p:nvSpPr>
        <p:spPr>
          <a:xfrm>
            <a:off x="5066570" y="4555956"/>
            <a:ext cx="2030277" cy="184307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2EBDCEC-E09A-AA1D-023D-18960909B1E9}"/>
              </a:ext>
            </a:extLst>
          </p:cNvPr>
          <p:cNvSpPr/>
          <p:nvPr/>
        </p:nvSpPr>
        <p:spPr>
          <a:xfrm>
            <a:off x="7323058" y="4555955"/>
            <a:ext cx="2030277" cy="1843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DFDF69-C301-F0BA-FD88-D246D33C8ED7}"/>
              </a:ext>
            </a:extLst>
          </p:cNvPr>
          <p:cNvSpPr/>
          <p:nvPr/>
        </p:nvSpPr>
        <p:spPr>
          <a:xfrm>
            <a:off x="9495396" y="4567987"/>
            <a:ext cx="2030277" cy="1843071"/>
          </a:xfrm>
          <a:prstGeom prst="rect">
            <a:avLst/>
          </a:prstGeom>
          <a:solidFill>
            <a:srgbClr val="E5F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7280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2D049-190F-6A31-96EF-A6C074228DC0}"/>
            </a:ext>
          </a:extLst>
        </p:cNvPr>
        <p:cNvGrpSpPr/>
        <p:nvPr/>
      </p:nvGrpSpPr>
      <p:grpSpPr>
        <a:xfrm>
          <a:off x="0" y="0"/>
          <a:ext cx="0" cy="0"/>
          <a:chOff x="0" y="0"/>
          <a:chExt cx="0" cy="0"/>
        </a:xfrm>
      </p:grpSpPr>
      <p:sp>
        <p:nvSpPr>
          <p:cNvPr id="3" name="Circle: Hollow 2">
            <a:extLst>
              <a:ext uri="{FF2B5EF4-FFF2-40B4-BE49-F238E27FC236}">
                <a16:creationId xmlns:a16="http://schemas.microsoft.com/office/drawing/2014/main" id="{039D28B6-F99E-C09E-4325-A99ECB02810D}"/>
              </a:ext>
            </a:extLst>
          </p:cNvPr>
          <p:cNvSpPr/>
          <p:nvPr/>
        </p:nvSpPr>
        <p:spPr>
          <a:xfrm>
            <a:off x="-3957286" y="3301361"/>
            <a:ext cx="3695700" cy="937984"/>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7" name="Content Placeholder 6">
            <a:extLst>
              <a:ext uri="{FF2B5EF4-FFF2-40B4-BE49-F238E27FC236}">
                <a16:creationId xmlns:a16="http://schemas.microsoft.com/office/drawing/2014/main" id="{14622AB0-6A85-9BD3-4E96-5F526E08FD29}"/>
              </a:ext>
            </a:extLst>
          </p:cNvPr>
          <p:cNvSpPr>
            <a:spLocks noGrp="1"/>
          </p:cNvSpPr>
          <p:nvPr>
            <p:ph idx="1"/>
          </p:nvPr>
        </p:nvSpPr>
        <p:spPr>
          <a:xfrm>
            <a:off x="851849" y="1352389"/>
            <a:ext cx="10515599" cy="4835929"/>
          </a:xfrm>
        </p:spPr>
        <p:txBody>
          <a:bodyPr/>
          <a:lstStyle/>
          <a:p>
            <a:r>
              <a:rPr lang="en-US" sz="3600" b="1" dirty="0"/>
              <a:t>Who Invented the first chemical battery? </a:t>
            </a:r>
          </a:p>
          <a:p>
            <a:endParaRPr lang="en-US" sz="3200" b="1" dirty="0"/>
          </a:p>
          <a:p>
            <a:pPr marL="971550" lvl="1" indent="-514350">
              <a:buFont typeface="+mj-lt"/>
              <a:buAutoNum type="alphaUcPeriod"/>
            </a:pPr>
            <a:r>
              <a:rPr lang="en-US" sz="3200" dirty="0"/>
              <a:t>Nikola Tesla</a:t>
            </a:r>
          </a:p>
          <a:p>
            <a:pPr marL="971550" lvl="1" indent="-514350">
              <a:buFont typeface="+mj-lt"/>
              <a:buAutoNum type="alphaUcPeriod"/>
            </a:pPr>
            <a:endParaRPr lang="en-US" sz="3200" dirty="0"/>
          </a:p>
          <a:p>
            <a:pPr marL="971550" lvl="1" indent="-514350">
              <a:buFont typeface="+mj-lt"/>
              <a:buAutoNum type="alphaUcPeriod"/>
            </a:pPr>
            <a:r>
              <a:rPr lang="en-US" sz="3200" dirty="0"/>
              <a:t>Alessandro Volta</a:t>
            </a:r>
          </a:p>
          <a:p>
            <a:pPr marL="971550" lvl="1" indent="-514350">
              <a:buFont typeface="+mj-lt"/>
              <a:buAutoNum type="alphaUcPeriod"/>
            </a:pPr>
            <a:endParaRPr lang="en-US" sz="3200" dirty="0"/>
          </a:p>
          <a:p>
            <a:pPr marL="971550" lvl="1" indent="-514350">
              <a:buFont typeface="+mj-lt"/>
              <a:buAutoNum type="alphaUcPeriod"/>
            </a:pPr>
            <a:r>
              <a:rPr lang="en-US" sz="3200" dirty="0"/>
              <a:t>Thomas Edison</a:t>
            </a:r>
          </a:p>
          <a:p>
            <a:pPr marL="971550" lvl="1" indent="-514350">
              <a:buFont typeface="+mj-lt"/>
              <a:buAutoNum type="alphaUcPeriod"/>
            </a:pPr>
            <a:endParaRPr lang="en-US" sz="3200" dirty="0"/>
          </a:p>
          <a:p>
            <a:pPr marL="971550" lvl="1" indent="-514350">
              <a:buFont typeface="+mj-lt"/>
              <a:buAutoNum type="alphaUcPeriod"/>
            </a:pPr>
            <a:r>
              <a:rPr lang="en-US" sz="3200" dirty="0"/>
              <a:t>Benjamin Franklin</a:t>
            </a:r>
          </a:p>
          <a:p>
            <a:pPr marL="514350" indent="-514350">
              <a:buFont typeface="+mj-lt"/>
              <a:buAutoNum type="alphaUcPeriod"/>
            </a:pPr>
            <a:endParaRPr lang="en-US" dirty="0"/>
          </a:p>
          <a:p>
            <a:endParaRPr lang="en-US" dirty="0"/>
          </a:p>
        </p:txBody>
      </p:sp>
      <p:sp>
        <p:nvSpPr>
          <p:cNvPr id="6" name="Title 5">
            <a:extLst>
              <a:ext uri="{FF2B5EF4-FFF2-40B4-BE49-F238E27FC236}">
                <a16:creationId xmlns:a16="http://schemas.microsoft.com/office/drawing/2014/main" id="{CE51400C-30F1-A6B8-8A70-8EAFB694FFF0}"/>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811A388F-7DAF-6DB2-84CB-DB71796587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Tree>
    <p:custDataLst>
      <p:tags r:id="rId1"/>
    </p:custDataLst>
    <p:extLst>
      <p:ext uri="{BB962C8B-B14F-4D97-AF65-F5344CB8AC3E}">
        <p14:creationId xmlns:p14="http://schemas.microsoft.com/office/powerpoint/2010/main" val="3499076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1.48148E-6 L 0.41641 -0.01644 " pathEditMode="relative" rAng="0" ptsTypes="AA">
                                      <p:cBhvr>
                                        <p:cTn id="6" dur="1000" fill="hold"/>
                                        <p:tgtEl>
                                          <p:spTgt spid="3"/>
                                        </p:tgtEl>
                                        <p:attrNameLst>
                                          <p:attrName>ppt_x</p:attrName>
                                          <p:attrName>ppt_y</p:attrName>
                                        </p:attrNameLst>
                                      </p:cBhvr>
                                      <p:rCtr x="20820"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681E5-1A87-C36C-04F2-724A766DB0E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50F7E18-C19C-687C-0633-8365BFFDED21}"/>
              </a:ext>
            </a:extLst>
          </p:cNvPr>
          <p:cNvSpPr>
            <a:spLocks noGrp="1"/>
          </p:cNvSpPr>
          <p:nvPr>
            <p:ph idx="1"/>
          </p:nvPr>
        </p:nvSpPr>
        <p:spPr>
          <a:xfrm>
            <a:off x="838200" y="1381991"/>
            <a:ext cx="10515598" cy="4835929"/>
          </a:xfrm>
        </p:spPr>
        <p:txBody>
          <a:bodyPr>
            <a:normAutofit lnSpcReduction="10000"/>
          </a:bodyPr>
          <a:lstStyle/>
          <a:p>
            <a:r>
              <a:rPr lang="en-US" sz="3200" b="1" dirty="0">
                <a:latin typeface="Calibri" panose="020F0502020204030204" pitchFamily="34" charset="0"/>
                <a:ea typeface="Calibri" panose="020F0502020204030204" pitchFamily="34" charset="0"/>
                <a:cs typeface="Calibri" panose="020F0502020204030204" pitchFamily="34" charset="0"/>
              </a:rPr>
              <a:t>Which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b="1" dirty="0">
                <a:latin typeface="Calibri" panose="020F0502020204030204" pitchFamily="34" charset="0"/>
                <a:ea typeface="Calibri" panose="020F0502020204030204" pitchFamily="34" charset="0"/>
                <a:cs typeface="Calibri" panose="020F0502020204030204" pitchFamily="34" charset="0"/>
              </a:rPr>
              <a:t>of the following scientists </a:t>
            </a:r>
            <a:r>
              <a:rPr lang="en-US" altLang="en-US" sz="3200" b="1" dirty="0">
                <a:latin typeface="Calibri" panose="020F0502020204030204" pitchFamily="34" charset="0"/>
                <a:ea typeface="Calibri" panose="020F0502020204030204" pitchFamily="34" charset="0"/>
                <a:cs typeface="Calibri" panose="020F0502020204030204" pitchFamily="34" charset="0"/>
              </a:rPr>
              <a:t>played a key role in electricity by inventing the practical light bulb</a:t>
            </a:r>
            <a:r>
              <a:rPr lang="en-US" sz="3200" b="1" dirty="0">
                <a:latin typeface="Calibri" panose="020F0502020204030204" pitchFamily="34" charset="0"/>
                <a:ea typeface="Calibri" panose="020F0502020204030204" pitchFamily="34" charset="0"/>
                <a:cs typeface="Calibri" panose="020F0502020204030204" pitchFamily="34" charset="0"/>
              </a:rPr>
              <a:t>?</a:t>
            </a:r>
          </a:p>
          <a:p>
            <a:endParaRPr lang="en-US" sz="3200" b="1" dirty="0"/>
          </a:p>
          <a:p>
            <a:pPr marL="971550" lvl="1" indent="-514350">
              <a:buFont typeface="+mj-lt"/>
              <a:buAutoNum type="alphaUcPeriod"/>
            </a:pPr>
            <a:r>
              <a:rPr lang="en-US" sz="3200" dirty="0"/>
              <a:t>Alessandro Volta</a:t>
            </a:r>
          </a:p>
          <a:p>
            <a:pPr marL="971550" lvl="1" indent="-514350">
              <a:buFont typeface="+mj-lt"/>
              <a:buAutoNum type="alphaUcPeriod"/>
            </a:pPr>
            <a:endParaRPr lang="en-US" sz="3200" dirty="0"/>
          </a:p>
          <a:p>
            <a:pPr marL="971550" lvl="1" indent="-514350">
              <a:buFont typeface="+mj-lt"/>
              <a:buAutoNum type="alphaUcPeriod"/>
            </a:pPr>
            <a:r>
              <a:rPr lang="en-US" sz="3200" dirty="0"/>
              <a:t>Michael Faraday </a:t>
            </a:r>
          </a:p>
          <a:p>
            <a:pPr marL="971550" lvl="1" indent="-514350">
              <a:buFont typeface="+mj-lt"/>
              <a:buAutoNum type="alphaUcPeriod"/>
            </a:pPr>
            <a:endParaRPr lang="en-US" sz="3200" dirty="0"/>
          </a:p>
          <a:p>
            <a:pPr marL="971550" lvl="1" indent="-514350">
              <a:buFont typeface="+mj-lt"/>
              <a:buAutoNum type="alphaUcPeriod"/>
            </a:pPr>
            <a:r>
              <a:rPr lang="en-US" sz="3200" dirty="0"/>
              <a:t>Thomas Edison</a:t>
            </a:r>
          </a:p>
          <a:p>
            <a:pPr marL="971550" lvl="1" indent="-514350">
              <a:buFont typeface="+mj-lt"/>
              <a:buAutoNum type="alphaUcPeriod"/>
            </a:pPr>
            <a:endParaRPr lang="en-US" sz="3200" dirty="0"/>
          </a:p>
          <a:p>
            <a:pPr marL="971550" lvl="1" indent="-514350">
              <a:buFont typeface="+mj-lt"/>
              <a:buAutoNum type="alphaUcPeriod"/>
            </a:pPr>
            <a:r>
              <a:rPr lang="en-US" sz="3200" dirty="0"/>
              <a:t>Nikola Tesla</a:t>
            </a:r>
          </a:p>
          <a:p>
            <a:pPr marL="514350" indent="-514350">
              <a:buFont typeface="+mj-lt"/>
              <a:buAutoNum type="alphaUcPeriod"/>
            </a:pPr>
            <a:endParaRPr lang="en-US" dirty="0"/>
          </a:p>
        </p:txBody>
      </p:sp>
      <p:sp>
        <p:nvSpPr>
          <p:cNvPr id="6" name="Title 5">
            <a:extLst>
              <a:ext uri="{FF2B5EF4-FFF2-40B4-BE49-F238E27FC236}">
                <a16:creationId xmlns:a16="http://schemas.microsoft.com/office/drawing/2014/main" id="{BF7E1201-F8BD-1342-95E8-65AE49DA4C5A}"/>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AF82D147-1AB7-A70F-96F9-5F3AD81E3F8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ircle: Hollow 4">
            <a:extLst>
              <a:ext uri="{FF2B5EF4-FFF2-40B4-BE49-F238E27FC236}">
                <a16:creationId xmlns:a16="http://schemas.microsoft.com/office/drawing/2014/main" id="{BCC96D83-257E-9C8C-47AF-1C49B050E83F}"/>
              </a:ext>
            </a:extLst>
          </p:cNvPr>
          <p:cNvSpPr/>
          <p:nvPr/>
        </p:nvSpPr>
        <p:spPr>
          <a:xfrm>
            <a:off x="-3989370" y="4295972"/>
            <a:ext cx="3695700" cy="937984"/>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029816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4.07407E-6 L 0.39935 -0.00926 " pathEditMode="relative" rAng="0" ptsTypes="AA">
                                      <p:cBhvr>
                                        <p:cTn id="6" dur="1000" fill="hold"/>
                                        <p:tgtEl>
                                          <p:spTgt spid="5"/>
                                        </p:tgtEl>
                                        <p:attrNameLst>
                                          <p:attrName>ppt_x</p:attrName>
                                          <p:attrName>ppt_y</p:attrName>
                                        </p:attrNameLst>
                                      </p:cBhvr>
                                      <p:rCtr x="19961"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D6D1-C8DE-887C-CCD7-9675EDB97014}"/>
              </a:ext>
            </a:extLst>
          </p:cNvPr>
          <p:cNvSpPr>
            <a:spLocks noGrp="1"/>
          </p:cNvSpPr>
          <p:nvPr>
            <p:ph type="title"/>
          </p:nvPr>
        </p:nvSpPr>
        <p:spPr/>
        <p:txBody>
          <a:bodyPr/>
          <a:lstStyle/>
          <a:p>
            <a:r>
              <a:rPr lang="en-US" dirty="0"/>
              <a:t>Summary and What’s Next</a:t>
            </a:r>
          </a:p>
        </p:txBody>
      </p:sp>
      <p:sp>
        <p:nvSpPr>
          <p:cNvPr id="3" name="Content Placeholder 2">
            <a:extLst>
              <a:ext uri="{FF2B5EF4-FFF2-40B4-BE49-F238E27FC236}">
                <a16:creationId xmlns:a16="http://schemas.microsoft.com/office/drawing/2014/main" id="{0659503C-E006-EFF1-2402-1CDF43BDBFB1}"/>
              </a:ext>
            </a:extLst>
          </p:cNvPr>
          <p:cNvSpPr>
            <a:spLocks noGrp="1"/>
          </p:cNvSpPr>
          <p:nvPr>
            <p:ph idx="1"/>
          </p:nvPr>
        </p:nvSpPr>
        <p:spPr>
          <a:xfrm>
            <a:off x="841248" y="1581750"/>
            <a:ext cx="10515600" cy="4794069"/>
          </a:xfrm>
        </p:spPr>
        <p:txBody>
          <a:bodyPr>
            <a:noAutofit/>
          </a:bodyPr>
          <a:lstStyle/>
          <a:p>
            <a:pPr marL="342900" indent="-342900">
              <a:buFont typeface="Arial" panose="020B0604020202020204" pitchFamily="34" charset="0"/>
              <a:buChar char="•"/>
            </a:pPr>
            <a:r>
              <a:rPr lang="en-US" sz="2400" b="1" dirty="0">
                <a:solidFill>
                  <a:schemeClr val="accent1"/>
                </a:solidFill>
              </a:rPr>
              <a:t>Electricity wasn’t invented -</a:t>
            </a:r>
            <a:r>
              <a:rPr lang="en-US" sz="2400" dirty="0"/>
              <a:t> </a:t>
            </a:r>
            <a:r>
              <a:rPr lang="en-US" altLang="en-US" sz="2400" dirty="0">
                <a:ea typeface="Calibri" panose="020F0502020204030204" pitchFamily="34" charset="0"/>
                <a:cs typeface="Calibri" panose="020F0502020204030204" pitchFamily="34" charset="0"/>
              </a:rPr>
              <a:t>since the 1800s</a:t>
            </a:r>
            <a:r>
              <a:rPr lang="en-US" altLang="en-US" sz="2400" b="1" dirty="0">
                <a:solidFill>
                  <a:srgbClr val="0F6235"/>
                </a:solidFill>
                <a:ea typeface="Calibri" panose="020F0502020204030204" pitchFamily="34" charset="0"/>
                <a:cs typeface="Calibri" panose="020F0502020204030204" pitchFamily="34" charset="0"/>
              </a:rPr>
              <a:t>, </a:t>
            </a:r>
            <a:r>
              <a:rPr lang="en-US" altLang="en-US" sz="2400" dirty="0">
                <a:ea typeface="Calibri" panose="020F0502020204030204" pitchFamily="34" charset="0"/>
                <a:cs typeface="Calibri" panose="020F0502020204030204" pitchFamily="34" charset="0"/>
              </a:rPr>
              <a:t>some of the greatest minds discovered and paved the way for practical applications</a:t>
            </a:r>
            <a:r>
              <a:rPr lang="en-US" altLang="en-US" sz="2400" dirty="0">
                <a:solidFill>
                  <a:schemeClr val="tx1"/>
                </a:solidFill>
                <a:ea typeface="Calibri" panose="020F0502020204030204" pitchFamily="34" charset="0"/>
                <a:cs typeface="Calibri" panose="020F0502020204030204" pitchFamily="34" charset="0"/>
              </a:rPr>
              <a:t>.</a:t>
            </a:r>
          </a:p>
          <a:p>
            <a:pPr marL="457200" indent="-457200">
              <a:buFont typeface="Arial" panose="020B0604020202020204" pitchFamily="34" charset="0"/>
              <a:buChar char="•"/>
            </a:pPr>
            <a:endParaRPr lang="en-US" sz="1400" dirty="0"/>
          </a:p>
          <a:p>
            <a:pPr marL="342900" indent="-342900">
              <a:buFont typeface="Arial" panose="020B0604020202020204" pitchFamily="34" charset="0"/>
              <a:buChar char="•"/>
            </a:pPr>
            <a:r>
              <a:rPr lang="en-US" sz="2400" b="1" dirty="0">
                <a:solidFill>
                  <a:schemeClr val="accent1"/>
                </a:solidFill>
              </a:rPr>
              <a:t>Key figures like Volta, Faraday, Edison, and Tesla made groundbreaking discoveries  </a:t>
            </a:r>
            <a:r>
              <a:rPr lang="en-US" sz="2400" dirty="0"/>
              <a:t>- </a:t>
            </a:r>
            <a:r>
              <a:rPr lang="en-US" altLang="en-US" sz="2400" dirty="0">
                <a:latin typeface="Calibri" panose="020F0502020204030204" pitchFamily="34" charset="0"/>
                <a:ea typeface="Calibri" panose="020F0502020204030204" pitchFamily="34" charset="0"/>
                <a:cs typeface="Calibri" panose="020F0502020204030204" pitchFamily="34" charset="0"/>
              </a:rPr>
              <a:t>Their work led to batteries, generators, and widespread power systems.</a:t>
            </a:r>
          </a:p>
          <a:p>
            <a:endParaRPr lang="en-US" sz="1400" dirty="0"/>
          </a:p>
          <a:p>
            <a:pPr marL="342900" indent="-342900">
              <a:buFont typeface="Arial" panose="020B0604020202020204" pitchFamily="34" charset="0"/>
              <a:buChar char="•"/>
            </a:pPr>
            <a:r>
              <a:rPr lang="en-US" sz="2400" b="1" dirty="0">
                <a:solidFill>
                  <a:schemeClr val="accent1"/>
                </a:solidFill>
              </a:rPr>
              <a:t>Key figures like Nicola Tesla and George Westinghouse </a:t>
            </a:r>
            <a:r>
              <a:rPr lang="en-US" sz="2400" dirty="0"/>
              <a:t>- </a:t>
            </a:r>
            <a:r>
              <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Their work led to widespread AC power systems, critical inventions and commercialized use of electricity.</a:t>
            </a:r>
            <a:endParaRPr lang="en-US" sz="2400" dirty="0"/>
          </a:p>
          <a:p>
            <a:pPr marL="457200" indent="-457200">
              <a:buFont typeface="Arial" panose="020B0604020202020204" pitchFamily="34" charset="0"/>
              <a:buChar char="•"/>
            </a:pPr>
            <a:endParaRPr lang="en-US" sz="1400" dirty="0"/>
          </a:p>
          <a:p>
            <a:pPr eaLnBrk="0" fontAlgn="base" hangingPunct="0">
              <a:spcBef>
                <a:spcPct val="0"/>
              </a:spcBef>
              <a:spcAft>
                <a:spcPct val="0"/>
              </a:spcAft>
            </a:pPr>
            <a:r>
              <a:rPr lang="en-US" alt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Next, </a:t>
            </a:r>
            <a:r>
              <a:rPr lang="en-US" altLang="en-US" sz="2400" dirty="0">
                <a:latin typeface="Calibri" panose="020F0502020204030204" pitchFamily="34" charset="0"/>
                <a:ea typeface="Calibri" panose="020F0502020204030204" pitchFamily="34" charset="0"/>
                <a:cs typeface="Calibri" panose="020F0502020204030204" pitchFamily="34" charset="0"/>
              </a:rPr>
              <a:t>w</a:t>
            </a:r>
            <a:r>
              <a:rPr lang="en-US" sz="2400" dirty="0"/>
              <a:t>e’ll move on to define electricity, voltage, current and the difference between direct current (DC) and alternating current (AC). </a:t>
            </a:r>
          </a:p>
        </p:txBody>
      </p:sp>
    </p:spTree>
    <p:custDataLst>
      <p:tags r:id="rId1"/>
    </p:custDataLst>
    <p:extLst>
      <p:ext uri="{BB962C8B-B14F-4D97-AF65-F5344CB8AC3E}">
        <p14:creationId xmlns:p14="http://schemas.microsoft.com/office/powerpoint/2010/main" val="21337877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1F369-79FA-2707-872B-8D0BEB6CABC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453749D-868B-E302-71AE-5128DF2A0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47" r="2747"/>
          <a:stretch>
            <a:fillRect/>
          </a:stretch>
        </p:blipFill>
        <p:spPr/>
      </p:pic>
      <p:sp>
        <p:nvSpPr>
          <p:cNvPr id="4" name="Title 3">
            <a:extLst>
              <a:ext uri="{FF2B5EF4-FFF2-40B4-BE49-F238E27FC236}">
                <a16:creationId xmlns:a16="http://schemas.microsoft.com/office/drawing/2014/main" id="{0314FB3C-537B-5243-0AEE-33583646A8FE}"/>
              </a:ext>
            </a:extLst>
          </p:cNvPr>
          <p:cNvSpPr>
            <a:spLocks noGrp="1"/>
          </p:cNvSpPr>
          <p:nvPr>
            <p:ph type="title"/>
          </p:nvPr>
        </p:nvSpPr>
        <p:spPr/>
        <p:txBody>
          <a:bodyPr/>
          <a:lstStyle/>
          <a:p>
            <a:r>
              <a:rPr lang="en-US" sz="3600" dirty="0"/>
              <a:t>1.2 – Electricity as Energy</a:t>
            </a:r>
          </a:p>
        </p:txBody>
      </p:sp>
      <p:sp>
        <p:nvSpPr>
          <p:cNvPr id="5" name="Text Placeholder 4">
            <a:extLst>
              <a:ext uri="{FF2B5EF4-FFF2-40B4-BE49-F238E27FC236}">
                <a16:creationId xmlns:a16="http://schemas.microsoft.com/office/drawing/2014/main" id="{FCC5BAB9-5FA3-E869-DA93-5DE68FB5D55F}"/>
              </a:ext>
            </a:extLst>
          </p:cNvPr>
          <p:cNvSpPr>
            <a:spLocks noGrp="1"/>
          </p:cNvSpPr>
          <p:nvPr>
            <p:ph type="body" sz="quarter" idx="10"/>
          </p:nvPr>
        </p:nvSpPr>
        <p:spPr>
          <a:xfrm>
            <a:off x="1616075" y="3657600"/>
            <a:ext cx="4860925" cy="2438399"/>
          </a:xfrm>
        </p:spPr>
        <p:txBody>
          <a:bodyPr/>
          <a:lstStyle/>
          <a:p>
            <a:pPr marL="0" indent="0">
              <a:buNone/>
            </a:pPr>
            <a:r>
              <a:rPr lang="en-US" sz="2400" i="1" dirty="0"/>
              <a:t>Electricity is a type of energy that makes our systems work. What is it, and how does it power the equipment we maintain?</a:t>
            </a:r>
            <a:endParaRPr lang="en-US" sz="2400" i="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Placeholder 8" descr="Row of glowing hanging bulbs">
            <a:extLst>
              <a:ext uri="{FF2B5EF4-FFF2-40B4-BE49-F238E27FC236}">
                <a16:creationId xmlns:a16="http://schemas.microsoft.com/office/drawing/2014/main" id="{F25396BE-87B3-F1D2-191E-6AC70C3B0F74}"/>
              </a:ext>
            </a:extLst>
          </p:cNvPr>
          <p:cNvPicPr>
            <a:picLocks noChangeAspect="1"/>
          </p:cNvPicPr>
          <p:nvPr/>
        </p:nvPicPr>
        <p:blipFill>
          <a:blip r:embed="rId5">
            <a:extLst>
              <a:ext uri="{28A0092B-C50C-407E-A947-70E740481C1C}">
                <a14:useLocalDpi xmlns:a14="http://schemas.microsoft.com/office/drawing/2010/main" val="0"/>
              </a:ext>
            </a:extLst>
          </a:blip>
          <a:srcRect l="26379" r="26379"/>
          <a:stretch>
            <a:fillRect/>
          </a:stretch>
        </p:blipFill>
        <p:spPr>
          <a:xfrm>
            <a:off x="7331075" y="0"/>
            <a:ext cx="4860925" cy="6858000"/>
          </a:xfrm>
          <a:prstGeom prst="rect">
            <a:avLst/>
          </a:prstGeom>
          <a:solidFill>
            <a:schemeClr val="bg2"/>
          </a:solidFill>
        </p:spPr>
      </p:pic>
    </p:spTree>
    <p:custDataLst>
      <p:tags r:id="rId1"/>
    </p:custDataLst>
    <p:extLst>
      <p:ext uri="{BB962C8B-B14F-4D97-AF65-F5344CB8AC3E}">
        <p14:creationId xmlns:p14="http://schemas.microsoft.com/office/powerpoint/2010/main" val="215109600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65E786-FE6E-3FD7-4F2B-7709D70624F2}"/>
              </a:ext>
            </a:extLst>
          </p:cNvPr>
          <p:cNvSpPr>
            <a:spLocks noGrp="1"/>
          </p:cNvSpPr>
          <p:nvPr>
            <p:ph type="title"/>
          </p:nvPr>
        </p:nvSpPr>
        <p:spPr/>
        <p:txBody>
          <a:bodyPr/>
          <a:lstStyle/>
          <a:p>
            <a:r>
              <a:rPr lang="en-US" sz="4000" dirty="0"/>
              <a:t>Electrical Safety</a:t>
            </a:r>
          </a:p>
        </p:txBody>
      </p:sp>
      <p:sp>
        <p:nvSpPr>
          <p:cNvPr id="6" name="Content Placeholder 5">
            <a:extLst>
              <a:ext uri="{FF2B5EF4-FFF2-40B4-BE49-F238E27FC236}">
                <a16:creationId xmlns:a16="http://schemas.microsoft.com/office/drawing/2014/main" id="{5BEFA6E2-3FF9-BCD1-AAC7-6D329A8676CA}"/>
              </a:ext>
            </a:extLst>
          </p:cNvPr>
          <p:cNvSpPr>
            <a:spLocks noGrp="1"/>
          </p:cNvSpPr>
          <p:nvPr>
            <p:ph idx="1"/>
          </p:nvPr>
        </p:nvSpPr>
        <p:spPr>
          <a:xfrm>
            <a:off x="838200" y="1639604"/>
            <a:ext cx="6415789" cy="4572000"/>
          </a:xfrm>
        </p:spPr>
        <p:txBody>
          <a:bodyPr>
            <a:normAutofit/>
          </a:bodyPr>
          <a:lstStyle/>
          <a:p>
            <a:pPr marL="457200" indent="-457200">
              <a:buFont typeface="Arial" panose="020B0604020202020204" pitchFamily="34" charset="0"/>
              <a:buChar char="•"/>
            </a:pPr>
            <a:r>
              <a:rPr lang="en-US" sz="2500" dirty="0"/>
              <a:t>Electricity can be dangerous — even at low voltage</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500" dirty="0"/>
              <a:t>Shocks, burns, and fires can occur if safety rules aren’t followed</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500" dirty="0"/>
              <a:t>Best Practices Include:</a:t>
            </a:r>
          </a:p>
          <a:p>
            <a:pPr marL="914400" lvl="1" indent="-457200">
              <a:buFont typeface="Arial" panose="020B0604020202020204" pitchFamily="34" charset="0"/>
              <a:buChar char="•"/>
            </a:pPr>
            <a:r>
              <a:rPr lang="en-US" sz="2500" dirty="0"/>
              <a:t>Wear proper protective equipment</a:t>
            </a:r>
          </a:p>
          <a:p>
            <a:pPr marL="914400" lvl="1" indent="-457200">
              <a:buFont typeface="Arial" panose="020B0604020202020204" pitchFamily="34" charset="0"/>
              <a:buChar char="•"/>
            </a:pPr>
            <a:r>
              <a:rPr lang="en-US" sz="2500" dirty="0"/>
              <a:t>Use insulated tools</a:t>
            </a:r>
          </a:p>
          <a:p>
            <a:pPr marL="914400" lvl="1" indent="-457200">
              <a:buFont typeface="Arial" panose="020B0604020202020204" pitchFamily="34" charset="0"/>
              <a:buChar char="•"/>
            </a:pPr>
            <a:r>
              <a:rPr lang="en-US" sz="2500" dirty="0"/>
              <a:t>De-energize circuits before working</a:t>
            </a:r>
          </a:p>
          <a:p>
            <a:pPr marL="914400" lvl="1" indent="-457200">
              <a:buFont typeface="Arial" panose="020B0604020202020204" pitchFamily="34" charset="0"/>
              <a:buChar char="•"/>
            </a:pPr>
            <a:r>
              <a:rPr lang="en-US" sz="2500" dirty="0"/>
              <a:t>Follow lockout/tagout procedures</a:t>
            </a:r>
          </a:p>
        </p:txBody>
      </p:sp>
      <p:grpSp>
        <p:nvGrpSpPr>
          <p:cNvPr id="15" name="Group 14">
            <a:extLst>
              <a:ext uri="{FF2B5EF4-FFF2-40B4-BE49-F238E27FC236}">
                <a16:creationId xmlns:a16="http://schemas.microsoft.com/office/drawing/2014/main" id="{D850C44D-4DCF-EFEB-97F9-63503747ED72}"/>
              </a:ext>
            </a:extLst>
          </p:cNvPr>
          <p:cNvGrpSpPr/>
          <p:nvPr/>
        </p:nvGrpSpPr>
        <p:grpSpPr>
          <a:xfrm>
            <a:off x="7524750" y="1372423"/>
            <a:ext cx="3348780" cy="4839181"/>
            <a:chOff x="7524750" y="1601023"/>
            <a:chExt cx="3348780" cy="4839181"/>
          </a:xfrm>
        </p:grpSpPr>
        <p:pic>
          <p:nvPicPr>
            <p:cNvPr id="2050" name="Picture 2" descr="Electrical Safety Equipment | Electrical PPE &amp; Testing">
              <a:extLst>
                <a:ext uri="{FF2B5EF4-FFF2-40B4-BE49-F238E27FC236}">
                  <a16:creationId xmlns:a16="http://schemas.microsoft.com/office/drawing/2014/main" id="{035EE4C5-C1FE-B309-731C-7E4287A2FB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5000"/>
            <a:stretch>
              <a:fillRect/>
            </a:stretch>
          </p:blipFill>
          <p:spPr bwMode="auto">
            <a:xfrm>
              <a:off x="7524750" y="3079963"/>
              <a:ext cx="3136225" cy="33602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BBC277A-A68C-7135-170B-500ED401DC41}"/>
                </a:ext>
              </a:extLst>
            </p:cNvPr>
            <p:cNvPicPr>
              <a:picLocks noChangeAspect="1"/>
            </p:cNvPicPr>
            <p:nvPr/>
          </p:nvPicPr>
          <p:blipFill>
            <a:blip r:embed="rId5"/>
            <a:srcRect t="9425" r="87223" b="9425"/>
            <a:stretch>
              <a:fillRect/>
            </a:stretch>
          </p:blipFill>
          <p:spPr>
            <a:xfrm rot="5400000">
              <a:off x="9058502" y="279827"/>
              <a:ext cx="493831" cy="3136224"/>
            </a:xfrm>
            <a:prstGeom prst="rect">
              <a:avLst/>
            </a:prstGeom>
          </p:spPr>
        </p:pic>
        <p:pic>
          <p:nvPicPr>
            <p:cNvPr id="14" name="Picture 13">
              <a:extLst>
                <a:ext uri="{FF2B5EF4-FFF2-40B4-BE49-F238E27FC236}">
                  <a16:creationId xmlns:a16="http://schemas.microsoft.com/office/drawing/2014/main" id="{615B7B20-ADE4-AF5D-34D5-238C7C9A6CF0}"/>
                </a:ext>
              </a:extLst>
            </p:cNvPr>
            <p:cNvPicPr>
              <a:picLocks noChangeAspect="1"/>
            </p:cNvPicPr>
            <p:nvPr/>
          </p:nvPicPr>
          <p:blipFill>
            <a:blip r:embed="rId5"/>
            <a:srcRect l="27544" t="8036" r="50511" b="10814"/>
            <a:stretch>
              <a:fillRect/>
            </a:stretch>
          </p:blipFill>
          <p:spPr>
            <a:xfrm rot="16200000">
              <a:off x="8904347" y="1104276"/>
              <a:ext cx="802140" cy="2966263"/>
            </a:xfrm>
            <a:prstGeom prst="rect">
              <a:avLst/>
            </a:prstGeom>
          </p:spPr>
        </p:pic>
      </p:grpSp>
    </p:spTree>
    <p:custDataLst>
      <p:tags r:id="rId1"/>
    </p:custDataLst>
    <p:extLst>
      <p:ext uri="{BB962C8B-B14F-4D97-AF65-F5344CB8AC3E}">
        <p14:creationId xmlns:p14="http://schemas.microsoft.com/office/powerpoint/2010/main" val="1825522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fade">
                                      <p:cBhvr>
                                        <p:cTn id="13" dur="500"/>
                                        <p:tgtEl>
                                          <p:spTgt spid="6">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7" end="7"/>
                                            </p:txEl>
                                          </p:spTgt>
                                        </p:tgtEl>
                                        <p:attrNameLst>
                                          <p:attrName>style.visibility</p:attrName>
                                        </p:attrNameLst>
                                      </p:cBhvr>
                                      <p:to>
                                        <p:strVal val="visible"/>
                                      </p:to>
                                    </p:set>
                                    <p:animEffect transition="in" filter="fade">
                                      <p:cBhvr>
                                        <p:cTn id="16" dur="500"/>
                                        <p:tgtEl>
                                          <p:spTgt spid="6">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fade">
                                      <p:cBhvr>
                                        <p:cTn id="19" dur="500"/>
                                        <p:tgtEl>
                                          <p:spTgt spid="6">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A0D7-AD4B-1B24-7D87-5BF47A57CC0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92802CB-D6EF-6F87-96C8-43DFD4E9DC58}"/>
              </a:ext>
            </a:extLst>
          </p:cNvPr>
          <p:cNvSpPr>
            <a:spLocks noGrp="1"/>
          </p:cNvSpPr>
          <p:nvPr>
            <p:ph type="title"/>
          </p:nvPr>
        </p:nvSpPr>
        <p:spPr/>
        <p:txBody>
          <a:bodyPr/>
          <a:lstStyle/>
          <a:p>
            <a:r>
              <a:rPr lang="en-US" dirty="0"/>
              <a:t>Electricity Basics</a:t>
            </a:r>
          </a:p>
        </p:txBody>
      </p:sp>
      <p:sp>
        <p:nvSpPr>
          <p:cNvPr id="6" name="Content Placeholder 5">
            <a:extLst>
              <a:ext uri="{FF2B5EF4-FFF2-40B4-BE49-F238E27FC236}">
                <a16:creationId xmlns:a16="http://schemas.microsoft.com/office/drawing/2014/main" id="{F9D936AF-57AA-5774-9AEC-10020A13C275}"/>
              </a:ext>
            </a:extLst>
          </p:cNvPr>
          <p:cNvSpPr>
            <a:spLocks noGrp="1"/>
          </p:cNvSpPr>
          <p:nvPr>
            <p:ph idx="1"/>
          </p:nvPr>
        </p:nvSpPr>
        <p:spPr>
          <a:xfrm>
            <a:off x="838199" y="1645920"/>
            <a:ext cx="6172201" cy="4572000"/>
          </a:xfrm>
        </p:spPr>
        <p:txBody>
          <a:bodyPr>
            <a:noAutofit/>
          </a:bodyPr>
          <a:lstStyle/>
          <a:p>
            <a:pPr marL="457200" indent="-457200">
              <a:lnSpc>
                <a:spcPct val="110000"/>
              </a:lnSpc>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Created by moving electrons (usually through a wire)</a:t>
            </a:r>
          </a:p>
          <a:p>
            <a:pPr marL="914400" lvl="1" indent="-457200">
              <a:lnSpc>
                <a:spcPct val="11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When electrons move </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devices work</a:t>
            </a:r>
          </a:p>
          <a:p>
            <a:pPr marL="914400" lvl="1" indent="-457200">
              <a:lnSpc>
                <a:spcPct val="110000"/>
              </a:lnSpc>
              <a:buFont typeface="Arial" panose="020B0604020202020204" pitchFamily="34" charset="0"/>
              <a:buChar char="•"/>
            </a:pP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When electrons stop </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devices stop</a:t>
            </a:r>
          </a:p>
          <a:p>
            <a:pPr marL="457200" indent="-457200">
              <a:lnSpc>
                <a:spcPct val="110000"/>
              </a:lnSpc>
              <a:buFont typeface="Arial" panose="020B0604020202020204" pitchFamily="34" charset="0"/>
              <a:buChar char="•"/>
            </a:pPr>
            <a:endPar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10000"/>
              </a:lnSpc>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Electricity can be natural or generated for human use (power plants, solar, wind)</a:t>
            </a:r>
          </a:p>
          <a:p>
            <a:pPr marL="457200" indent="-457200">
              <a:lnSpc>
                <a:spcPct val="110000"/>
              </a:lnSpc>
              <a:buFont typeface="Arial" panose="020B0604020202020204" pitchFamily="34" charset="0"/>
              <a:buChar char="•"/>
            </a:pPr>
            <a:endPar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5C3448-B3A8-1CEC-4806-B99EFC7A6359}"/>
              </a:ext>
            </a:extLst>
          </p:cNvPr>
          <p:cNvPicPr>
            <a:picLocks noChangeAspect="1"/>
          </p:cNvPicPr>
          <p:nvPr/>
        </p:nvPicPr>
        <p:blipFill rotWithShape="1">
          <a:blip r:embed="rId4">
            <a:extLst>
              <a:ext uri="{28A0092B-C50C-407E-A947-70E740481C1C}">
                <a14:useLocalDpi xmlns:a14="http://schemas.microsoft.com/office/drawing/2010/main" val="0"/>
              </a:ext>
            </a:extLst>
          </a:blip>
          <a:srcRect l="48668" t="19119" r="23592" b="18689"/>
          <a:stretch/>
        </p:blipFill>
        <p:spPr>
          <a:xfrm>
            <a:off x="7305889" y="3168889"/>
            <a:ext cx="2375049" cy="3042715"/>
          </a:xfrm>
          <a:prstGeom prst="rect">
            <a:avLst/>
          </a:prstGeom>
          <a:ln w="12700">
            <a:solidFill>
              <a:schemeClr val="tx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AD5DECDD-471D-E771-E76E-5FB7F2D1C22D}"/>
              </a:ext>
            </a:extLst>
          </p:cNvPr>
          <p:cNvPicPr>
            <a:picLocks noChangeAspect="1"/>
          </p:cNvPicPr>
          <p:nvPr/>
        </p:nvPicPr>
        <p:blipFill rotWithShape="1">
          <a:blip r:embed="rId5">
            <a:extLst>
              <a:ext uri="{28A0092B-C50C-407E-A947-70E740481C1C}">
                <a14:useLocalDpi xmlns:a14="http://schemas.microsoft.com/office/drawing/2010/main" val="0"/>
              </a:ext>
            </a:extLst>
          </a:blip>
          <a:srcRect b="15629"/>
          <a:stretch/>
        </p:blipFill>
        <p:spPr>
          <a:xfrm>
            <a:off x="8720896" y="1593800"/>
            <a:ext cx="2511062" cy="3150177"/>
          </a:xfrm>
          <a:prstGeom prst="rect">
            <a:avLst/>
          </a:prstGeom>
          <a:ln w="12700">
            <a:solidFill>
              <a:schemeClr val="tx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265035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40820-CA95-A790-7738-E301B34142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7E3F3A-24A6-DBD9-7137-48D81A160141}"/>
              </a:ext>
            </a:extLst>
          </p:cNvPr>
          <p:cNvSpPr>
            <a:spLocks noGrp="1"/>
          </p:cNvSpPr>
          <p:nvPr>
            <p:ph type="title"/>
          </p:nvPr>
        </p:nvSpPr>
        <p:spPr/>
        <p:txBody>
          <a:bodyPr/>
          <a:lstStyle/>
          <a:p>
            <a:r>
              <a:rPr lang="en-US" dirty="0"/>
              <a:t>Static Electricity</a:t>
            </a:r>
          </a:p>
        </p:txBody>
      </p:sp>
      <p:sp>
        <p:nvSpPr>
          <p:cNvPr id="9" name="Rectangle 3">
            <a:extLst>
              <a:ext uri="{FF2B5EF4-FFF2-40B4-BE49-F238E27FC236}">
                <a16:creationId xmlns:a16="http://schemas.microsoft.com/office/drawing/2014/main" id="{9FA20E34-ABEE-1328-59D8-1569EC572FFD}"/>
              </a:ext>
            </a:extLst>
          </p:cNvPr>
          <p:cNvSpPr txBox="1">
            <a:spLocks noChangeArrowheads="1"/>
          </p:cNvSpPr>
          <p:nvPr/>
        </p:nvSpPr>
        <p:spPr bwMode="auto">
          <a:xfrm>
            <a:off x="841247" y="1629281"/>
            <a:ext cx="525475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eaLnBrk="0" fontAlgn="base" hangingPunct="0">
              <a:lnSpc>
                <a:spcPct val="100000"/>
              </a:lnSpc>
              <a:spcBef>
                <a:spcPct val="0"/>
              </a:spcBef>
              <a:spcAft>
                <a:spcPct val="0"/>
              </a:spcAft>
              <a:buClrTx/>
              <a:buFont typeface="Arial" panose="020B0604020202020204" pitchFamily="34" charset="0"/>
              <a:buChar char="•"/>
            </a:pPr>
            <a:r>
              <a:rPr lang="en-US" sz="2800" dirty="0"/>
              <a:t>Static electricity is </a:t>
            </a:r>
            <a:r>
              <a:rPr lang="en-US" sz="2800" b="1" dirty="0"/>
              <a:t>built-up charge </a:t>
            </a:r>
            <a:r>
              <a:rPr lang="en-US" sz="2800" dirty="0"/>
              <a:t>sitting on a surface until it suddenly releases.</a:t>
            </a:r>
          </a:p>
          <a:p>
            <a:pPr marL="457200" indent="-457200" eaLnBrk="0" fontAlgn="base" hangingPunct="0">
              <a:lnSpc>
                <a:spcPct val="100000"/>
              </a:lnSpc>
              <a:spcBef>
                <a:spcPct val="0"/>
              </a:spcBef>
              <a:spcAft>
                <a:spcPct val="0"/>
              </a:spcAft>
              <a:buClrTx/>
              <a:buFont typeface="Arial" panose="020B0604020202020204" pitchFamily="34" charset="0"/>
              <a:buChar cha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457200" indent="-457200" eaLnBrk="0" fontAlgn="base" hangingPunct="0">
              <a:lnSpc>
                <a:spcPct val="100000"/>
              </a:lnSpc>
              <a:spcBef>
                <a:spcPct val="0"/>
              </a:spcBef>
              <a:spcAft>
                <a:spcPct val="0"/>
              </a:spcAft>
              <a:buClrTx/>
              <a:buFont typeface="Arial" panose="020B0604020202020204" pitchFamily="34" charset="0"/>
              <a:buChar char="•"/>
            </a:pPr>
            <a:r>
              <a:rPr lang="en-US" altLang="en-US" sz="2800" dirty="0">
                <a:latin typeface="Calibri" panose="020F0502020204030204" pitchFamily="34" charset="0"/>
                <a:ea typeface="Calibri" panose="020F0502020204030204" pitchFamily="34" charset="0"/>
                <a:cs typeface="Calibri" panose="020F0502020204030204" pitchFamily="34" charset="0"/>
              </a:rPr>
              <a:t>Electrical energy that is </a:t>
            </a:r>
            <a:r>
              <a:rPr lang="en-US" altLang="en-US" sz="2800" b="1" dirty="0">
                <a:latin typeface="Calibri" panose="020F0502020204030204" pitchFamily="34" charset="0"/>
                <a:ea typeface="Calibri" panose="020F0502020204030204" pitchFamily="34" charset="0"/>
                <a:cs typeface="Calibri" panose="020F0502020204030204" pitchFamily="34" charset="0"/>
              </a:rPr>
              <a:t>stored</a:t>
            </a:r>
            <a:r>
              <a:rPr lang="en-US" altLang="en-US" sz="2800" dirty="0">
                <a:latin typeface="Calibri" panose="020F0502020204030204" pitchFamily="34" charset="0"/>
                <a:ea typeface="Calibri" panose="020F0502020204030204" pitchFamily="34" charset="0"/>
                <a:cs typeface="Calibri" panose="020F0502020204030204" pitchFamily="34" charset="0"/>
              </a:rPr>
              <a:t>.</a:t>
            </a:r>
          </a:p>
          <a:p>
            <a:pPr marL="457200" indent="-457200" eaLnBrk="0" fontAlgn="base" hangingPunct="0">
              <a:lnSpc>
                <a:spcPct val="100000"/>
              </a:lnSpc>
              <a:spcBef>
                <a:spcPct val="0"/>
              </a:spcBef>
              <a:spcAft>
                <a:spcPct val="0"/>
              </a:spcAft>
              <a:buClrTx/>
              <a:buFont typeface="Arial" panose="020B0604020202020204" pitchFamily="34" charset="0"/>
              <a:buChar cha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457200" indent="-457200" eaLnBrk="0" fontAlgn="base" hangingPunct="0">
              <a:lnSpc>
                <a:spcPct val="100000"/>
              </a:lnSpc>
              <a:spcBef>
                <a:spcPct val="0"/>
              </a:spcBef>
              <a:spcAft>
                <a:spcPct val="0"/>
              </a:spcAft>
              <a:buClrTx/>
              <a:buFont typeface="Arial" panose="020B0604020202020204" pitchFamily="34" charset="0"/>
              <a:buChar char="•"/>
            </a:pPr>
            <a:r>
              <a:rPr lang="en-US" altLang="en-US" sz="2800" b="1" dirty="0">
                <a:latin typeface="Calibri" panose="020F0502020204030204" pitchFamily="34" charset="0"/>
                <a:ea typeface="Calibri" panose="020F0502020204030204" pitchFamily="34" charset="0"/>
                <a:cs typeface="Calibri" panose="020F0502020204030204" pitchFamily="34" charset="0"/>
              </a:rPr>
              <a:t>Like a battery</a:t>
            </a:r>
            <a:r>
              <a:rPr lang="en-US" altLang="en-US" sz="2800" dirty="0">
                <a:latin typeface="Calibri" panose="020F0502020204030204" pitchFamily="34" charset="0"/>
                <a:ea typeface="Calibri" panose="020F0502020204030204" pitchFamily="34" charset="0"/>
                <a:cs typeface="Calibri" panose="020F0502020204030204" pitchFamily="34" charset="0"/>
              </a:rPr>
              <a:t>, your body can store static charge and release it suddenly.</a:t>
            </a:r>
          </a:p>
        </p:txBody>
      </p:sp>
      <p:pic>
        <p:nvPicPr>
          <p:cNvPr id="3074" name="Picture 2" descr="Door handle closeup | DESCO">
            <a:extLst>
              <a:ext uri="{FF2B5EF4-FFF2-40B4-BE49-F238E27FC236}">
                <a16:creationId xmlns:a16="http://schemas.microsoft.com/office/drawing/2014/main" id="{BC82CEBB-CC77-6668-96C9-568C6B1C4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1900256"/>
            <a:ext cx="4300538" cy="34283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49501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3B59F-972C-4185-91AB-C0620DB76AF0}"/>
              </a:ext>
            </a:extLst>
          </p:cNvPr>
          <p:cNvSpPr>
            <a:spLocks noGrp="1"/>
          </p:cNvSpPr>
          <p:nvPr>
            <p:ph type="title"/>
          </p:nvPr>
        </p:nvSpPr>
        <p:spPr/>
        <p:txBody>
          <a:bodyPr/>
          <a:lstStyle/>
          <a:p>
            <a:r>
              <a:rPr lang="en-US" dirty="0"/>
              <a:t>Instructor Demo </a:t>
            </a:r>
          </a:p>
        </p:txBody>
      </p:sp>
      <p:sp>
        <p:nvSpPr>
          <p:cNvPr id="3" name="Content Placeholder 2">
            <a:extLst>
              <a:ext uri="{FF2B5EF4-FFF2-40B4-BE49-F238E27FC236}">
                <a16:creationId xmlns:a16="http://schemas.microsoft.com/office/drawing/2014/main" id="{960CBFBB-3940-47DA-A873-3CDC241BF0F8}"/>
              </a:ext>
            </a:extLst>
          </p:cNvPr>
          <p:cNvSpPr>
            <a:spLocks noGrp="1"/>
          </p:cNvSpPr>
          <p:nvPr>
            <p:ph idx="1"/>
          </p:nvPr>
        </p:nvSpPr>
        <p:spPr>
          <a:xfrm>
            <a:off x="838199" y="1381991"/>
            <a:ext cx="10515599" cy="711395"/>
          </a:xfrm>
        </p:spPr>
        <p:txBody>
          <a:bodyPr>
            <a:normAutofit/>
          </a:bodyPr>
          <a:lstStyle/>
          <a:p>
            <a:r>
              <a:rPr lang="en-US" sz="4000" b="1" dirty="0"/>
              <a:t>Static Balloon Demonstration</a:t>
            </a:r>
          </a:p>
        </p:txBody>
      </p:sp>
      <p:pic>
        <p:nvPicPr>
          <p:cNvPr id="5" name="Content Placeholder 10">
            <a:extLst>
              <a:ext uri="{FF2B5EF4-FFF2-40B4-BE49-F238E27FC236}">
                <a16:creationId xmlns:a16="http://schemas.microsoft.com/office/drawing/2014/main" id="{4A25323F-6426-A265-296B-4F2A504905CC}"/>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683240" y="81095"/>
            <a:ext cx="1005840" cy="851672"/>
          </a:xfrm>
          <a:prstGeom prst="rect">
            <a:avLst/>
          </a:prstGeom>
        </p:spPr>
      </p:pic>
      <p:pic>
        <p:nvPicPr>
          <p:cNvPr id="2" name="Picture 1" descr="A white sheet of paper with a corner&#10;&#10;AI-generated content may be incorrect.">
            <a:extLst>
              <a:ext uri="{FF2B5EF4-FFF2-40B4-BE49-F238E27FC236}">
                <a16:creationId xmlns:a16="http://schemas.microsoft.com/office/drawing/2014/main" id="{7A30A1D4-359F-0AFF-DBF7-3A8BA7522E2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098131">
            <a:off x="8804345" y="3175374"/>
            <a:ext cx="1208127" cy="1535756"/>
          </a:xfrm>
          <a:prstGeom prst="rect">
            <a:avLst/>
          </a:prstGeom>
        </p:spPr>
      </p:pic>
      <p:grpSp>
        <p:nvGrpSpPr>
          <p:cNvPr id="7" name="Group 6">
            <a:extLst>
              <a:ext uri="{FF2B5EF4-FFF2-40B4-BE49-F238E27FC236}">
                <a16:creationId xmlns:a16="http://schemas.microsoft.com/office/drawing/2014/main" id="{85347741-8DD9-61F4-A26D-D34CB185569F}"/>
              </a:ext>
            </a:extLst>
          </p:cNvPr>
          <p:cNvGrpSpPr/>
          <p:nvPr/>
        </p:nvGrpSpPr>
        <p:grpSpPr>
          <a:xfrm>
            <a:off x="517903" y="2282036"/>
            <a:ext cx="5733957" cy="3913340"/>
            <a:chOff x="1434374" y="2415743"/>
            <a:chExt cx="5733957" cy="3913340"/>
          </a:xfrm>
        </p:grpSpPr>
        <p:pic>
          <p:nvPicPr>
            <p:cNvPr id="8" name="Picture 7" descr="Single yellow balloon">
              <a:extLst>
                <a:ext uri="{FF2B5EF4-FFF2-40B4-BE49-F238E27FC236}">
                  <a16:creationId xmlns:a16="http://schemas.microsoft.com/office/drawing/2014/main" id="{11399416-A684-0F5E-E75C-AFA0FFAD7201}"/>
                </a:ext>
              </a:extLst>
            </p:cNvPr>
            <p:cNvPicPr>
              <a:picLocks noChangeAspect="1"/>
            </p:cNvPicPr>
            <p:nvPr/>
          </p:nvPicPr>
          <p:blipFill>
            <a:blip r:embed="rId7">
              <a:extLst>
                <a:ext uri="{28A0092B-C50C-407E-A947-70E740481C1C}">
                  <a14:useLocalDpi xmlns:a14="http://schemas.microsoft.com/office/drawing/2010/main" val="0"/>
                </a:ext>
              </a:extLst>
            </a:blip>
            <a:srcRect l="22406" r="23180"/>
            <a:stretch>
              <a:fillRect/>
            </a:stretch>
          </p:blipFill>
          <p:spPr>
            <a:xfrm rot="20601455">
              <a:off x="5038906" y="2415743"/>
              <a:ext cx="2129425" cy="3913340"/>
            </a:xfrm>
            <a:prstGeom prst="rect">
              <a:avLst/>
            </a:prstGeom>
          </p:spPr>
        </p:pic>
        <p:pic>
          <p:nvPicPr>
            <p:cNvPr id="9" name="Picture 8" descr="Single yellow balloon">
              <a:extLst>
                <a:ext uri="{FF2B5EF4-FFF2-40B4-BE49-F238E27FC236}">
                  <a16:creationId xmlns:a16="http://schemas.microsoft.com/office/drawing/2014/main" id="{E4A911DB-2FCB-F614-2C0D-1876C2F63FCB}"/>
                </a:ext>
              </a:extLst>
            </p:cNvPr>
            <p:cNvPicPr>
              <a:picLocks noChangeAspect="1"/>
            </p:cNvPicPr>
            <p:nvPr/>
          </p:nvPicPr>
          <p:blipFill>
            <a:blip r:embed="rId7">
              <a:extLst>
                <a:ext uri="{28A0092B-C50C-407E-A947-70E740481C1C}">
                  <a14:useLocalDpi xmlns:a14="http://schemas.microsoft.com/office/drawing/2010/main" val="0"/>
                </a:ext>
              </a:extLst>
            </a:blip>
            <a:srcRect l="22406" r="23180"/>
            <a:stretch>
              <a:fillRect/>
            </a:stretch>
          </p:blipFill>
          <p:spPr>
            <a:xfrm rot="395753">
              <a:off x="1434374" y="2415743"/>
              <a:ext cx="2129425" cy="3913340"/>
            </a:xfrm>
            <a:prstGeom prst="rect">
              <a:avLst/>
            </a:prstGeom>
          </p:spPr>
        </p:pic>
        <p:pic>
          <p:nvPicPr>
            <p:cNvPr id="10" name="Picture 9" descr="A blue shirt on a swinger&#10;&#10;AI-generated content may be incorrect.">
              <a:extLst>
                <a:ext uri="{FF2B5EF4-FFF2-40B4-BE49-F238E27FC236}">
                  <a16:creationId xmlns:a16="http://schemas.microsoft.com/office/drawing/2014/main" id="{B4876060-CB5F-41F7-A4D2-EF47D635E6B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039893" y="2793433"/>
              <a:ext cx="2356699" cy="2567055"/>
            </a:xfrm>
            <a:prstGeom prst="rect">
              <a:avLst/>
            </a:prstGeom>
          </p:spPr>
        </p:pic>
      </p:grpSp>
      <p:pic>
        <p:nvPicPr>
          <p:cNvPr id="11" name="Picture 10" descr="A white sheet of paper with a corner&#10;&#10;AI-generated content may be incorrect.">
            <a:extLst>
              <a:ext uri="{FF2B5EF4-FFF2-40B4-BE49-F238E27FC236}">
                <a16:creationId xmlns:a16="http://schemas.microsoft.com/office/drawing/2014/main" id="{D23F650C-38E4-EB33-D380-788692D55BD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203755">
            <a:off x="7593563" y="3828186"/>
            <a:ext cx="1208127" cy="1535756"/>
          </a:xfrm>
          <a:prstGeom prst="rect">
            <a:avLst/>
          </a:prstGeom>
        </p:spPr>
      </p:pic>
      <p:pic>
        <p:nvPicPr>
          <p:cNvPr id="12" name="Picture 11" descr="A lightning bolt in the sky&#10;&#10;AI-generated content may be incorrect.">
            <a:extLst>
              <a:ext uri="{FF2B5EF4-FFF2-40B4-BE49-F238E27FC236}">
                <a16:creationId xmlns:a16="http://schemas.microsoft.com/office/drawing/2014/main" id="{F197CDC6-959D-EE06-F66F-B174B2B5539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491585" y="2771261"/>
            <a:ext cx="2090718" cy="2090718"/>
          </a:xfrm>
          <a:prstGeom prst="rect">
            <a:avLst/>
          </a:prstGeom>
        </p:spPr>
      </p:pic>
      <p:pic>
        <p:nvPicPr>
          <p:cNvPr id="13" name="Picture 12" descr="A white sheet of paper with a corner&#10;&#10;AI-generated content may be incorrect.">
            <a:extLst>
              <a:ext uri="{FF2B5EF4-FFF2-40B4-BE49-F238E27FC236}">
                <a16:creationId xmlns:a16="http://schemas.microsoft.com/office/drawing/2014/main" id="{BC7C3212-6203-83B9-B4B3-618C30E4562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419480" y="4458903"/>
            <a:ext cx="1208127" cy="1535756"/>
          </a:xfrm>
          <a:prstGeom prst="rect">
            <a:avLst/>
          </a:prstGeom>
        </p:spPr>
      </p:pic>
    </p:spTree>
    <p:custDataLst>
      <p:tags r:id="rId1"/>
    </p:custDataLst>
    <p:extLst>
      <p:ext uri="{BB962C8B-B14F-4D97-AF65-F5344CB8AC3E}">
        <p14:creationId xmlns:p14="http://schemas.microsoft.com/office/powerpoint/2010/main" val="46509964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9909C1-2C5F-3B6A-ADD6-6EAA3A68C4D8}"/>
              </a:ext>
            </a:extLst>
          </p:cNvPr>
          <p:cNvSpPr>
            <a:spLocks noGrp="1"/>
          </p:cNvSpPr>
          <p:nvPr>
            <p:ph type="title"/>
          </p:nvPr>
        </p:nvSpPr>
        <p:spPr/>
        <p:txBody>
          <a:bodyPr/>
          <a:lstStyle/>
          <a:p>
            <a:r>
              <a:rPr lang="en-US" dirty="0"/>
              <a:t>Voltage and its Role in Electricity</a:t>
            </a:r>
          </a:p>
        </p:txBody>
      </p:sp>
      <p:sp>
        <p:nvSpPr>
          <p:cNvPr id="5" name="Content Placeholder 4">
            <a:extLst>
              <a:ext uri="{FF2B5EF4-FFF2-40B4-BE49-F238E27FC236}">
                <a16:creationId xmlns:a16="http://schemas.microsoft.com/office/drawing/2014/main" id="{FDCADD2E-28AC-A736-901D-1BB0940B7D54}"/>
              </a:ext>
            </a:extLst>
          </p:cNvPr>
          <p:cNvSpPr>
            <a:spLocks noGrp="1"/>
          </p:cNvSpPr>
          <p:nvPr>
            <p:ph idx="1"/>
          </p:nvPr>
        </p:nvSpPr>
        <p:spPr>
          <a:xfrm>
            <a:off x="838200" y="1645920"/>
            <a:ext cx="6686550" cy="4572000"/>
          </a:xfrm>
        </p:spPr>
        <p:txBody>
          <a:bodyPr/>
          <a:lstStyle/>
          <a:p>
            <a:r>
              <a:rPr lang="en-US" b="1" dirty="0"/>
              <a:t>Voltage Means Power Is Available</a:t>
            </a:r>
          </a:p>
          <a:p>
            <a:pPr marL="457200" indent="-457200">
              <a:buFont typeface="Arial" panose="020B0604020202020204" pitchFamily="34" charset="0"/>
              <a:buChar char="•"/>
            </a:pPr>
            <a:r>
              <a:rPr lang="en-US" dirty="0"/>
              <a:t>Voltage is the force that pushes electrons through a circuit</a:t>
            </a:r>
          </a:p>
          <a:p>
            <a:pPr marL="457200" indent="-457200">
              <a:buFont typeface="Arial" panose="020B0604020202020204" pitchFamily="34" charset="0"/>
              <a:buChar char="•"/>
            </a:pPr>
            <a:r>
              <a:rPr lang="en-US" dirty="0"/>
              <a:t>Measured in volts (V)</a:t>
            </a:r>
          </a:p>
          <a:p>
            <a:pPr marL="457200" indent="-457200">
              <a:buFont typeface="Arial" panose="020B0604020202020204" pitchFamily="34" charset="0"/>
              <a:buChar char="•"/>
            </a:pPr>
            <a:r>
              <a:rPr lang="en-US" dirty="0"/>
              <a:t>More V means more push on electrons</a:t>
            </a:r>
          </a:p>
          <a:p>
            <a:r>
              <a:rPr lang="en-US" b="1" dirty="0"/>
              <a:t>Voltage = Power Ready</a:t>
            </a:r>
          </a:p>
          <a:p>
            <a:pPr marL="457200" indent="-457200">
              <a:buFont typeface="Arial" panose="020B0604020202020204" pitchFamily="34" charset="0"/>
              <a:buChar char="•"/>
            </a:pPr>
            <a:r>
              <a:rPr lang="en-US" dirty="0"/>
              <a:t>When voltage is present, current can flow</a:t>
            </a:r>
          </a:p>
          <a:p>
            <a:pPr marL="457200" indent="-457200">
              <a:buFont typeface="Arial" panose="020B0604020202020204" pitchFamily="34" charset="0"/>
              <a:buChar char="•"/>
            </a:pPr>
            <a:r>
              <a:rPr lang="en-US" dirty="0"/>
              <a:t>When voltage is removed, current stops</a:t>
            </a:r>
          </a:p>
          <a:p>
            <a:pPr marL="457200" indent="-457200">
              <a:buFont typeface="Arial" panose="020B0604020202020204" pitchFamily="34" charset="0"/>
              <a:buChar char="•"/>
            </a:pPr>
            <a:r>
              <a:rPr lang="en-US" dirty="0"/>
              <a:t>No voltage → no current</a:t>
            </a:r>
          </a:p>
        </p:txBody>
      </p:sp>
      <p:pic>
        <p:nvPicPr>
          <p:cNvPr id="6" name="Picture 5">
            <a:extLst>
              <a:ext uri="{FF2B5EF4-FFF2-40B4-BE49-F238E27FC236}">
                <a16:creationId xmlns:a16="http://schemas.microsoft.com/office/drawing/2014/main" id="{31772CA2-258A-CD1D-EE6E-A765F9AB0D63}"/>
              </a:ext>
            </a:extLst>
          </p:cNvPr>
          <p:cNvPicPr>
            <a:picLocks noChangeAspect="1"/>
          </p:cNvPicPr>
          <p:nvPr/>
        </p:nvPicPr>
        <p:blipFill>
          <a:blip r:embed="rId4"/>
          <a:stretch>
            <a:fillRect/>
          </a:stretch>
        </p:blipFill>
        <p:spPr>
          <a:xfrm>
            <a:off x="7524750" y="1960245"/>
            <a:ext cx="3943350" cy="3943350"/>
          </a:xfrm>
          <a:prstGeom prst="rect">
            <a:avLst/>
          </a:prstGeom>
        </p:spPr>
      </p:pic>
    </p:spTree>
    <p:custDataLst>
      <p:tags r:id="rId1"/>
    </p:custDataLst>
    <p:extLst>
      <p:ext uri="{BB962C8B-B14F-4D97-AF65-F5344CB8AC3E}">
        <p14:creationId xmlns:p14="http://schemas.microsoft.com/office/powerpoint/2010/main" val="41478994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3620CA2-FCB3-5899-C775-91C7673C83D2}"/>
              </a:ext>
            </a:extLst>
          </p:cNvPr>
          <p:cNvSpPr txBox="1">
            <a:spLocks/>
          </p:cNvSpPr>
          <p:nvPr/>
        </p:nvSpPr>
        <p:spPr>
          <a:xfrm>
            <a:off x="1936376" y="2308221"/>
            <a:ext cx="8787954" cy="112077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i="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0F6235"/>
                </a:solidFill>
                <a:effectLst/>
                <a:uLnTx/>
                <a:uFillTx/>
                <a:latin typeface="Montserrat ExtraBold"/>
                <a:ea typeface="+mj-ea"/>
                <a:cs typeface="Arial" panose="020B0604020202020204" pitchFamily="34" charset="0"/>
              </a:rPr>
              <a:t>Module 1 - Introduction to Electricity</a:t>
            </a:r>
            <a:endParaRPr kumimoji="0" lang="en-US" sz="54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endParaRPr>
          </a:p>
        </p:txBody>
      </p:sp>
      <p:sp>
        <p:nvSpPr>
          <p:cNvPr id="3" name="Content Placeholder 4">
            <a:extLst>
              <a:ext uri="{FF2B5EF4-FFF2-40B4-BE49-F238E27FC236}">
                <a16:creationId xmlns:a16="http://schemas.microsoft.com/office/drawing/2014/main" id="{16892DC3-FCC7-0655-8408-4007037DE5A9}"/>
              </a:ext>
            </a:extLst>
          </p:cNvPr>
          <p:cNvSpPr txBox="1">
            <a:spLocks/>
          </p:cNvSpPr>
          <p:nvPr/>
        </p:nvSpPr>
        <p:spPr>
          <a:xfrm>
            <a:off x="1943906" y="3751697"/>
            <a:ext cx="8787954" cy="9144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1" i="1"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a:ln>
                  <a:noFill/>
                </a:ln>
                <a:solidFill>
                  <a:srgbClr val="000000">
                    <a:lumMod val="75000"/>
                    <a:lumOff val="25000"/>
                  </a:srgbClr>
                </a:solidFill>
                <a:effectLst/>
                <a:uLnTx/>
                <a:uFillTx/>
                <a:latin typeface="Calibri"/>
                <a:ea typeface="+mn-ea"/>
                <a:cs typeface="Arial" panose="020B0604020202020204" pitchFamily="34" charset="0"/>
              </a:rPr>
              <a:t>Transit Core Competencies Curriculum (TC3)</a:t>
            </a:r>
          </a:p>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a:ln>
                  <a:noFill/>
                </a:ln>
                <a:solidFill>
                  <a:srgbClr val="000000">
                    <a:lumMod val="75000"/>
                    <a:lumOff val="25000"/>
                  </a:srgbClr>
                </a:solidFill>
                <a:effectLst/>
                <a:uLnTx/>
                <a:uFillTx/>
                <a:latin typeface="Calibri"/>
                <a:ea typeface="+mn-ea"/>
                <a:cs typeface="Arial" panose="020B0604020202020204" pitchFamily="34" charset="0"/>
              </a:rPr>
              <a:t>Electrical Foundations </a:t>
            </a:r>
            <a:endPar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8444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C15A-B87E-80B0-CB7F-80D2BDFC19B4}"/>
              </a:ext>
            </a:extLst>
          </p:cNvPr>
          <p:cNvSpPr>
            <a:spLocks noGrp="1"/>
          </p:cNvSpPr>
          <p:nvPr>
            <p:ph type="title"/>
          </p:nvPr>
        </p:nvSpPr>
        <p:spPr/>
        <p:txBody>
          <a:bodyPr/>
          <a:lstStyle/>
          <a:p>
            <a:r>
              <a:rPr lang="en-US" dirty="0"/>
              <a:t>Everyday Maintenance Examples</a:t>
            </a:r>
          </a:p>
        </p:txBody>
      </p:sp>
      <p:graphicFrame>
        <p:nvGraphicFramePr>
          <p:cNvPr id="4" name="Content Placeholder 3">
            <a:extLst>
              <a:ext uri="{FF2B5EF4-FFF2-40B4-BE49-F238E27FC236}">
                <a16:creationId xmlns:a16="http://schemas.microsoft.com/office/drawing/2014/main" id="{46D93CB6-ECB0-4DA2-E5AE-AB2DCB310512}"/>
              </a:ext>
            </a:extLst>
          </p:cNvPr>
          <p:cNvGraphicFramePr>
            <a:graphicFrameLocks noGrp="1"/>
          </p:cNvGraphicFramePr>
          <p:nvPr>
            <p:ph idx="1"/>
            <p:extLst>
              <p:ext uri="{D42A27DB-BD31-4B8C-83A1-F6EECF244321}">
                <p14:modId xmlns:p14="http://schemas.microsoft.com/office/powerpoint/2010/main" val="3089687767"/>
              </p:ext>
            </p:extLst>
          </p:nvPr>
        </p:nvGraphicFramePr>
        <p:xfrm>
          <a:off x="723900" y="1474788"/>
          <a:ext cx="10839450" cy="5007439"/>
        </p:xfrm>
        <a:graphic>
          <a:graphicData uri="http://schemas.openxmlformats.org/drawingml/2006/table">
            <a:tbl>
              <a:tblPr firstRow="1" bandRow="1">
                <a:tableStyleId>{5940675A-B579-460E-94D1-54222C63F5DA}</a:tableStyleId>
              </a:tblPr>
              <a:tblGrid>
                <a:gridCol w="2857500">
                  <a:extLst>
                    <a:ext uri="{9D8B030D-6E8A-4147-A177-3AD203B41FA5}">
                      <a16:colId xmlns:a16="http://schemas.microsoft.com/office/drawing/2014/main" val="4217007784"/>
                    </a:ext>
                  </a:extLst>
                </a:gridCol>
                <a:gridCol w="3124200">
                  <a:extLst>
                    <a:ext uri="{9D8B030D-6E8A-4147-A177-3AD203B41FA5}">
                      <a16:colId xmlns:a16="http://schemas.microsoft.com/office/drawing/2014/main" val="2686574681"/>
                    </a:ext>
                  </a:extLst>
                </a:gridCol>
                <a:gridCol w="4857750">
                  <a:extLst>
                    <a:ext uri="{9D8B030D-6E8A-4147-A177-3AD203B41FA5}">
                      <a16:colId xmlns:a16="http://schemas.microsoft.com/office/drawing/2014/main" val="2190488146"/>
                    </a:ext>
                  </a:extLst>
                </a:gridCol>
              </a:tblGrid>
              <a:tr h="589614">
                <a:tc>
                  <a:txBody>
                    <a:bodyPr/>
                    <a:lstStyle/>
                    <a:p>
                      <a:r>
                        <a:rPr lang="en-US" sz="2400" b="1" dirty="0">
                          <a:solidFill>
                            <a:schemeClr val="bg1"/>
                          </a:solidFill>
                        </a:rPr>
                        <a:t>Scenario</a:t>
                      </a:r>
                    </a:p>
                  </a:txBody>
                  <a:tcPr>
                    <a:solidFill>
                      <a:schemeClr val="accent5"/>
                    </a:solidFill>
                  </a:tcPr>
                </a:tc>
                <a:tc>
                  <a:txBody>
                    <a:bodyPr/>
                    <a:lstStyle/>
                    <a:p>
                      <a:r>
                        <a:rPr lang="en-US" sz="2400" b="1" dirty="0">
                          <a:solidFill>
                            <a:schemeClr val="bg1"/>
                          </a:solidFill>
                        </a:rPr>
                        <a:t>Does it have voltage?</a:t>
                      </a:r>
                    </a:p>
                  </a:txBody>
                  <a:tcPr>
                    <a:solidFill>
                      <a:schemeClr val="accent5"/>
                    </a:solidFill>
                  </a:tcPr>
                </a:tc>
                <a:tc>
                  <a:txBody>
                    <a:bodyPr/>
                    <a:lstStyle/>
                    <a:p>
                      <a:r>
                        <a:rPr lang="en-US" sz="2400" b="1" dirty="0">
                          <a:solidFill>
                            <a:schemeClr val="bg1"/>
                          </a:solidFill>
                        </a:rPr>
                        <a:t>What’s Happening</a:t>
                      </a:r>
                    </a:p>
                  </a:txBody>
                  <a:tcPr>
                    <a:solidFill>
                      <a:schemeClr val="accent5"/>
                    </a:solidFill>
                  </a:tcPr>
                </a:tc>
                <a:extLst>
                  <a:ext uri="{0D108BD9-81ED-4DB2-BD59-A6C34878D82A}">
                    <a16:rowId xmlns:a16="http://schemas.microsoft.com/office/drawing/2014/main" val="813567481"/>
                  </a:ext>
                </a:extLst>
              </a:tr>
              <a:tr h="851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 bus door when power is off</a:t>
                      </a:r>
                      <a:endParaRPr lang="en-US" sz="2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2400" b="1" dirty="0">
                          <a:solidFill>
                            <a:srgbClr val="FF0000"/>
                          </a:solidFill>
                        </a:rPr>
                        <a:t>No Voltage </a:t>
                      </a:r>
                    </a:p>
                  </a:txBody>
                  <a:tcPr/>
                </a:tc>
                <a:tc>
                  <a:txBody>
                    <a:bodyPr/>
                    <a:lstStyle/>
                    <a:p>
                      <a:r>
                        <a:rPr lang="en-US" sz="2400" dirty="0"/>
                        <a:t>Control circuit isn’t energized. Electrons aren’t being pushed.</a:t>
                      </a:r>
                    </a:p>
                  </a:txBody>
                  <a:tcPr/>
                </a:tc>
                <a:extLst>
                  <a:ext uri="{0D108BD9-81ED-4DB2-BD59-A6C34878D82A}">
                    <a16:rowId xmlns:a16="http://schemas.microsoft.com/office/drawing/2014/main" val="2061800912"/>
                  </a:ext>
                </a:extLst>
              </a:tr>
              <a:tr h="1128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Door motor when door “on” switch is pressed</a:t>
                      </a:r>
                      <a:endParaRPr lang="en-US" sz="2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2400" b="1" dirty="0">
                          <a:solidFill>
                            <a:schemeClr val="accent1"/>
                          </a:solidFill>
                        </a:rPr>
                        <a:t>Yes</a:t>
                      </a:r>
                    </a:p>
                  </a:txBody>
                  <a:tcPr/>
                </a:tc>
                <a:tc>
                  <a:txBody>
                    <a:bodyPr/>
                    <a:lstStyle/>
                    <a:p>
                      <a:r>
                        <a:rPr lang="en-US" sz="2400" dirty="0"/>
                        <a:t>Voltage is applied </a:t>
                      </a:r>
                      <a:r>
                        <a:rPr lang="en-US" sz="2400" dirty="0">
                          <a:sym typeface="Wingdings" panose="05000000000000000000" pitchFamily="2" charset="2"/>
                        </a:rPr>
                        <a:t></a:t>
                      </a:r>
                      <a:r>
                        <a:rPr lang="en-US" sz="2400" dirty="0"/>
                        <a:t> electrons flow </a:t>
                      </a:r>
                      <a:r>
                        <a:rPr lang="en-US" sz="2400" dirty="0">
                          <a:sym typeface="Wingdings" panose="05000000000000000000" pitchFamily="2" charset="2"/>
                        </a:rPr>
                        <a:t></a:t>
                      </a:r>
                      <a:r>
                        <a:rPr lang="en-US" sz="2400" dirty="0"/>
                        <a:t> motor turns</a:t>
                      </a:r>
                    </a:p>
                  </a:txBody>
                  <a:tcPr/>
                </a:tc>
                <a:extLst>
                  <a:ext uri="{0D108BD9-81ED-4DB2-BD59-A6C34878D82A}">
                    <a16:rowId xmlns:a16="http://schemas.microsoft.com/office/drawing/2014/main" val="4006305969"/>
                  </a:ext>
                </a:extLst>
              </a:tr>
              <a:tr h="851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 battery sitting on a work bench</a:t>
                      </a:r>
                      <a:endParaRPr lang="en-US" sz="2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2400" b="1" dirty="0">
                          <a:solidFill>
                            <a:schemeClr val="accent4"/>
                          </a:solidFill>
                        </a:rPr>
                        <a:t>Yes, potentially </a:t>
                      </a:r>
                    </a:p>
                  </a:txBody>
                  <a:tcPr/>
                </a:tc>
                <a:tc>
                  <a:txBody>
                    <a:bodyPr/>
                    <a:lstStyle/>
                    <a:p>
                      <a:r>
                        <a:rPr lang="en-US" sz="2400" dirty="0"/>
                        <a:t>Battery itself has voltage potential, but no current flows until connected to a circuit</a:t>
                      </a:r>
                    </a:p>
                  </a:txBody>
                  <a:tcPr/>
                </a:tc>
                <a:extLst>
                  <a:ext uri="{0D108BD9-81ED-4DB2-BD59-A6C34878D82A}">
                    <a16:rowId xmlns:a16="http://schemas.microsoft.com/office/drawing/2014/main" val="3936849697"/>
                  </a:ext>
                </a:extLst>
              </a:tr>
              <a:tr h="851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Calibri" panose="020F0502020204030204" pitchFamily="34" charset="0"/>
                          <a:cs typeface="Calibri" panose="020F0502020204030204" pitchFamily="34" charset="0"/>
                        </a:rPr>
                        <a:t>A break in the wire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2400" b="1" dirty="0">
                          <a:solidFill>
                            <a:schemeClr val="accent4"/>
                          </a:solidFill>
                        </a:rPr>
                        <a:t>Voltage may exist before break, not </a:t>
                      </a:r>
                    </a:p>
                    <a:p>
                      <a:r>
                        <a:rPr lang="en-US" sz="2400" b="1" dirty="0">
                          <a:solidFill>
                            <a:schemeClr val="accent4"/>
                          </a:solidFill>
                        </a:rPr>
                        <a:t>after</a:t>
                      </a:r>
                    </a:p>
                  </a:txBody>
                  <a:tcPr/>
                </a:tc>
                <a:tc>
                  <a:txBody>
                    <a:bodyPr/>
                    <a:lstStyle/>
                    <a:p>
                      <a:r>
                        <a:rPr lang="en-US" sz="2400" dirty="0"/>
                        <a:t>Voltage doesn’t disappear. Just can’t reach the load because path is open.</a:t>
                      </a:r>
                    </a:p>
                  </a:txBody>
                  <a:tcPr/>
                </a:tc>
                <a:extLst>
                  <a:ext uri="{0D108BD9-81ED-4DB2-BD59-A6C34878D82A}">
                    <a16:rowId xmlns:a16="http://schemas.microsoft.com/office/drawing/2014/main" val="418372070"/>
                  </a:ext>
                </a:extLst>
              </a:tr>
            </a:tbl>
          </a:graphicData>
        </a:graphic>
      </p:graphicFrame>
      <p:pic>
        <p:nvPicPr>
          <p:cNvPr id="7" name="Graphic 6" descr="Close with solid fill">
            <a:extLst>
              <a:ext uri="{FF2B5EF4-FFF2-40B4-BE49-F238E27FC236}">
                <a16:creationId xmlns:a16="http://schemas.microsoft.com/office/drawing/2014/main" id="{D7D8B829-0258-F020-1303-6E39D91F8B6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6000" y="2106266"/>
            <a:ext cx="561109" cy="561109"/>
          </a:xfrm>
          <a:prstGeom prst="rect">
            <a:avLst/>
          </a:prstGeom>
        </p:spPr>
      </p:pic>
      <p:pic>
        <p:nvPicPr>
          <p:cNvPr id="8" name="Graphic 7" descr="Checkmark with solid fill">
            <a:extLst>
              <a:ext uri="{FF2B5EF4-FFF2-40B4-BE49-F238E27FC236}">
                <a16:creationId xmlns:a16="http://schemas.microsoft.com/office/drawing/2014/main" id="{6254B0C6-69E3-ABDD-0DAA-18B5748D6ED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095999" y="2938064"/>
            <a:ext cx="561109" cy="561109"/>
          </a:xfrm>
          <a:prstGeom prst="rect">
            <a:avLst/>
          </a:prstGeom>
        </p:spPr>
      </p:pic>
      <p:pic>
        <p:nvPicPr>
          <p:cNvPr id="9" name="Graphic 8" descr="Warning with solid fill">
            <a:extLst>
              <a:ext uri="{FF2B5EF4-FFF2-40B4-BE49-F238E27FC236}">
                <a16:creationId xmlns:a16="http://schemas.microsoft.com/office/drawing/2014/main" id="{51C77056-C3FF-BD33-C989-0257029FBD63}"/>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143625" y="5383212"/>
            <a:ext cx="561109" cy="561109"/>
          </a:xfrm>
          <a:prstGeom prst="rect">
            <a:avLst/>
          </a:prstGeom>
        </p:spPr>
      </p:pic>
      <p:pic>
        <p:nvPicPr>
          <p:cNvPr id="10" name="Graphic 9" descr="Warning with solid fill">
            <a:extLst>
              <a:ext uri="{FF2B5EF4-FFF2-40B4-BE49-F238E27FC236}">
                <a16:creationId xmlns:a16="http://schemas.microsoft.com/office/drawing/2014/main" id="{F41B64AD-9F9A-506C-584A-B1AE4AABB53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095999" y="4093528"/>
            <a:ext cx="561109" cy="561109"/>
          </a:xfrm>
          <a:prstGeom prst="rect">
            <a:avLst/>
          </a:prstGeom>
        </p:spPr>
      </p:pic>
      <p:sp>
        <p:nvSpPr>
          <p:cNvPr id="11" name="Rectangle 10">
            <a:extLst>
              <a:ext uri="{FF2B5EF4-FFF2-40B4-BE49-F238E27FC236}">
                <a16:creationId xmlns:a16="http://schemas.microsoft.com/office/drawing/2014/main" id="{2D8DB343-B277-B1AC-F953-2DF16E416CD1}"/>
              </a:ext>
            </a:extLst>
          </p:cNvPr>
          <p:cNvSpPr/>
          <p:nvPr/>
        </p:nvSpPr>
        <p:spPr>
          <a:xfrm>
            <a:off x="3657600" y="2106266"/>
            <a:ext cx="2999508" cy="668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53066E-F2DC-5D76-EE66-C11C56C08A30}"/>
              </a:ext>
            </a:extLst>
          </p:cNvPr>
          <p:cNvSpPr/>
          <p:nvPr/>
        </p:nvSpPr>
        <p:spPr>
          <a:xfrm>
            <a:off x="6800426" y="2148798"/>
            <a:ext cx="4097945" cy="668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7FEBB8-3832-5516-5CD3-ADA24E2ABF49}"/>
              </a:ext>
            </a:extLst>
          </p:cNvPr>
          <p:cNvSpPr/>
          <p:nvPr/>
        </p:nvSpPr>
        <p:spPr>
          <a:xfrm>
            <a:off x="3657600" y="2988319"/>
            <a:ext cx="2999508" cy="668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83C660-5026-8D27-D95C-A51FA16F3106}"/>
              </a:ext>
            </a:extLst>
          </p:cNvPr>
          <p:cNvSpPr/>
          <p:nvPr/>
        </p:nvSpPr>
        <p:spPr>
          <a:xfrm>
            <a:off x="6800426" y="3011801"/>
            <a:ext cx="4427555" cy="754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D94D37-4624-E960-00DE-938BE18D148E}"/>
              </a:ext>
            </a:extLst>
          </p:cNvPr>
          <p:cNvSpPr/>
          <p:nvPr/>
        </p:nvSpPr>
        <p:spPr>
          <a:xfrm>
            <a:off x="3657600" y="4158255"/>
            <a:ext cx="2999508" cy="668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D84C15-1836-1E35-CF85-4CC98C9ACFCA}"/>
              </a:ext>
            </a:extLst>
          </p:cNvPr>
          <p:cNvSpPr/>
          <p:nvPr/>
        </p:nvSpPr>
        <p:spPr>
          <a:xfrm>
            <a:off x="6800425" y="4235413"/>
            <a:ext cx="4556423" cy="9985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6AE528-4542-55F6-AD8D-0B1156C4B12A}"/>
              </a:ext>
            </a:extLst>
          </p:cNvPr>
          <p:cNvSpPr/>
          <p:nvPr/>
        </p:nvSpPr>
        <p:spPr>
          <a:xfrm>
            <a:off x="3678866" y="5320384"/>
            <a:ext cx="2999508" cy="10410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D90E246-9434-69C9-8C72-A0390B21280E}"/>
              </a:ext>
            </a:extLst>
          </p:cNvPr>
          <p:cNvSpPr/>
          <p:nvPr/>
        </p:nvSpPr>
        <p:spPr>
          <a:xfrm>
            <a:off x="6800426" y="5362916"/>
            <a:ext cx="4667674" cy="9985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56248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30AE6-E85D-1575-F067-C7132C679C4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3B2810-DBA4-BBA3-BDA0-347404BA6D79}"/>
              </a:ext>
            </a:extLst>
          </p:cNvPr>
          <p:cNvSpPr>
            <a:spLocks noGrp="1"/>
          </p:cNvSpPr>
          <p:nvPr>
            <p:ph type="title"/>
          </p:nvPr>
        </p:nvSpPr>
        <p:spPr/>
        <p:txBody>
          <a:bodyPr/>
          <a:lstStyle/>
          <a:p>
            <a:r>
              <a:rPr lang="en-US" dirty="0"/>
              <a:t>What is Current?</a:t>
            </a:r>
          </a:p>
        </p:txBody>
      </p:sp>
      <p:sp>
        <p:nvSpPr>
          <p:cNvPr id="2" name="Content Placeholder 2">
            <a:extLst>
              <a:ext uri="{FF2B5EF4-FFF2-40B4-BE49-F238E27FC236}">
                <a16:creationId xmlns:a16="http://schemas.microsoft.com/office/drawing/2014/main" id="{538167D5-41AA-FBA3-BB24-E84B9D327AB5}"/>
              </a:ext>
            </a:extLst>
          </p:cNvPr>
          <p:cNvSpPr>
            <a:spLocks noGrp="1"/>
          </p:cNvSpPr>
          <p:nvPr>
            <p:ph idx="1"/>
          </p:nvPr>
        </p:nvSpPr>
        <p:spPr>
          <a:xfrm>
            <a:off x="977687" y="1543050"/>
            <a:ext cx="5502402" cy="4668554"/>
          </a:xfrm>
        </p:spPr>
        <p:txBody>
          <a:bodyPr>
            <a:normAutofit lnSpcReduction="10000"/>
          </a:bodyPr>
          <a:lstStyle/>
          <a:p>
            <a:pPr marL="342900" lvl="0" indent="-342900" eaLnBrk="0" fontAlgn="base" hangingPunct="0">
              <a:lnSpc>
                <a:spcPct val="100000"/>
              </a:lnSpc>
              <a:spcBef>
                <a:spcPct val="0"/>
              </a:spcBef>
              <a:spcAft>
                <a:spcPct val="0"/>
              </a:spcAft>
              <a:buClrTx/>
              <a:buFont typeface="Arial" panose="020B0604020202020204" pitchFamily="34" charset="0"/>
              <a:buChar char="•"/>
            </a:pPr>
            <a:r>
              <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Current is the flow of electric charge through a wire</a:t>
            </a:r>
          </a:p>
          <a:p>
            <a:pPr marL="342900" lvl="0" indent="-342900" eaLnBrk="0" fontAlgn="base" hangingPunct="0">
              <a:lnSpc>
                <a:spcPct val="150357"/>
              </a:lnSpc>
              <a:spcBef>
                <a:spcPct val="0"/>
              </a:spcBef>
              <a:spcAft>
                <a:spcPct val="0"/>
              </a:spcAft>
              <a:buClrTx/>
              <a:buFont typeface="Arial" panose="020B0604020202020204" pitchFamily="34" charset="0"/>
              <a:buChar char="•"/>
            </a:pPr>
            <a:r>
              <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It is the continuous movement of electrons</a:t>
            </a:r>
          </a:p>
          <a:p>
            <a:pPr marL="342900" lvl="0" indent="-342900" eaLnBrk="0" fontAlgn="base" hangingPunct="0">
              <a:lnSpc>
                <a:spcPct val="100000"/>
              </a:lnSpc>
              <a:spcBef>
                <a:spcPct val="0"/>
              </a:spcBef>
              <a:spcAft>
                <a:spcPct val="0"/>
              </a:spcAft>
              <a:buClrTx/>
              <a:buFont typeface="Arial" panose="020B0604020202020204" pitchFamily="34" charset="0"/>
              <a:buChar char="•"/>
            </a:pPr>
            <a:r>
              <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Current is measured in amperes (amps, A)</a:t>
            </a:r>
          </a:p>
          <a:p>
            <a:pPr marL="342900" lvl="0" indent="-342900" eaLnBrk="0" fontAlgn="base" hangingPunct="0">
              <a:lnSpc>
                <a:spcPct val="100000"/>
              </a:lnSpc>
              <a:spcBef>
                <a:spcPct val="0"/>
              </a:spcBef>
              <a:spcAft>
                <a:spcPct val="0"/>
              </a:spcAft>
              <a:buClrTx/>
              <a:buFont typeface="Arial" panose="020B0604020202020204" pitchFamily="34" charset="0"/>
              <a:buChar char="•"/>
            </a:pPr>
            <a:r>
              <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More current means more electrons flowing</a:t>
            </a:r>
            <a:endPar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lvl="0" eaLnBrk="0" fontAlgn="base" hangingPunct="0">
              <a:lnSpc>
                <a:spcPct val="100000"/>
              </a:lnSpc>
              <a:spcBef>
                <a:spcPct val="0"/>
              </a:spcBef>
              <a:spcAft>
                <a:spcPct val="0"/>
              </a:spcAft>
              <a:buClrTx/>
            </a:pPr>
            <a:endPar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lvl="0" eaLnBrk="0" fontAlgn="base" hangingPunct="0">
              <a:lnSpc>
                <a:spcPct val="100000"/>
              </a:lnSpc>
              <a:spcBef>
                <a:spcPct val="0"/>
              </a:spcBef>
              <a:spcAft>
                <a:spcPct val="0"/>
              </a:spcAft>
              <a:buClrTx/>
            </a:pPr>
            <a:r>
              <a:rPr lang="en-US" alt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If voltage is pressure, current is the flow.</a:t>
            </a:r>
            <a:endParaRPr lang="en-US" alt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AEBE0E6-173E-17C4-686F-81076B88CFD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6953250" y="2182113"/>
            <a:ext cx="4070563" cy="2695617"/>
          </a:xfrm>
          <a:prstGeom prst="rect">
            <a:avLst/>
          </a:prstGeom>
        </p:spPr>
      </p:pic>
    </p:spTree>
    <p:custDataLst>
      <p:tags r:id="rId1"/>
    </p:custDataLst>
    <p:extLst>
      <p:ext uri="{BB962C8B-B14F-4D97-AF65-F5344CB8AC3E}">
        <p14:creationId xmlns:p14="http://schemas.microsoft.com/office/powerpoint/2010/main" val="179761946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5D8E3-D909-C148-BF7C-FFFA5BFC8876}"/>
            </a:ext>
          </a:extLst>
        </p:cNvPr>
        <p:cNvGrpSpPr/>
        <p:nvPr/>
      </p:nvGrpSpPr>
      <p:grpSpPr>
        <a:xfrm>
          <a:off x="0" y="0"/>
          <a:ext cx="0" cy="0"/>
          <a:chOff x="0" y="0"/>
          <a:chExt cx="0" cy="0"/>
        </a:xfrm>
      </p:grpSpPr>
      <p:pic>
        <p:nvPicPr>
          <p:cNvPr id="5" name="Picture 2" descr="Coppertop Batteries - Duracell | Mouser">
            <a:extLst>
              <a:ext uri="{FF2B5EF4-FFF2-40B4-BE49-F238E27FC236}">
                <a16:creationId xmlns:a16="http://schemas.microsoft.com/office/drawing/2014/main" id="{4DC397A0-AA39-F508-9AF0-7C25B661A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47" y="4354889"/>
            <a:ext cx="2838353" cy="2062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odern Cell Phone - Free vector clipart images on creazilla.com">
            <a:extLst>
              <a:ext uri="{FF2B5EF4-FFF2-40B4-BE49-F238E27FC236}">
                <a16:creationId xmlns:a16="http://schemas.microsoft.com/office/drawing/2014/main" id="{40B5B9A2-FEC5-58C3-9ACE-715C71E82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657205">
            <a:off x="7251573" y="4201297"/>
            <a:ext cx="1275876" cy="208463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BE6EFAD0-3CBF-23A4-199C-A6B6070C73FB}"/>
              </a:ext>
            </a:extLst>
          </p:cNvPr>
          <p:cNvSpPr>
            <a:spLocks noGrp="1"/>
          </p:cNvSpPr>
          <p:nvPr>
            <p:ph type="title"/>
          </p:nvPr>
        </p:nvSpPr>
        <p:spPr/>
        <p:txBody>
          <a:bodyPr/>
          <a:lstStyle/>
          <a:p>
            <a:r>
              <a:rPr lang="en-US" dirty="0"/>
              <a:t>Direct Current (DC) </a:t>
            </a:r>
          </a:p>
        </p:txBody>
      </p:sp>
      <p:sp>
        <p:nvSpPr>
          <p:cNvPr id="2" name="Content Placeholder 2">
            <a:extLst>
              <a:ext uri="{FF2B5EF4-FFF2-40B4-BE49-F238E27FC236}">
                <a16:creationId xmlns:a16="http://schemas.microsoft.com/office/drawing/2014/main" id="{1D5E3AC9-01B4-1B99-F322-AFC4128FFC38}"/>
              </a:ext>
            </a:extLst>
          </p:cNvPr>
          <p:cNvSpPr>
            <a:spLocks noGrp="1"/>
          </p:cNvSpPr>
          <p:nvPr>
            <p:ph idx="1"/>
          </p:nvPr>
        </p:nvSpPr>
        <p:spPr>
          <a:xfrm>
            <a:off x="841249" y="1639604"/>
            <a:ext cx="5807202" cy="4572000"/>
          </a:xfrm>
        </p:spPr>
        <p:txBody>
          <a:bodyPr>
            <a:normAutofit/>
          </a:bodyPr>
          <a:lstStyle/>
          <a:p>
            <a:pPr marL="457200" indent="-457200">
              <a:buFont typeface="Arial" panose="020B0604020202020204" pitchFamily="34" charset="0"/>
              <a:buChar char="•"/>
            </a:pPr>
            <a:r>
              <a:rPr lang="en-US" altLang="en-US"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Flows in one direction from </a:t>
            </a:r>
            <a:r>
              <a:rPr lang="en-US"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positive (+) to negative (-)</a:t>
            </a:r>
          </a:p>
          <a:p>
            <a:pPr marL="342900" indent="-342900">
              <a:buFont typeface="Arial" panose="020B0604020202020204" pitchFamily="34" charset="0"/>
              <a:buChar char="•"/>
            </a:pPr>
            <a:endParaRPr lang="en-US"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Common in batteries and battery-powered devices</a:t>
            </a:r>
          </a:p>
          <a:p>
            <a:pPr marL="342900" indent="-342900">
              <a:buFont typeface="Arial" panose="020B0604020202020204" pitchFamily="34" charset="0"/>
              <a:buChar char="•"/>
            </a:pPr>
            <a:endParaRPr lang="en-US"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Used in vehicles and mobile electronics</a:t>
            </a:r>
          </a:p>
        </p:txBody>
      </p:sp>
      <p:pic>
        <p:nvPicPr>
          <p:cNvPr id="3" name="Picture 2">
            <a:extLst>
              <a:ext uri="{FF2B5EF4-FFF2-40B4-BE49-F238E27FC236}">
                <a16:creationId xmlns:a16="http://schemas.microsoft.com/office/drawing/2014/main" id="{EE5377A4-3C3C-C442-ACA7-0D0777EFE8D6}"/>
              </a:ext>
            </a:extLst>
          </p:cNvPr>
          <p:cNvPicPr>
            <a:picLocks noChangeAspect="1"/>
          </p:cNvPicPr>
          <p:nvPr/>
        </p:nvPicPr>
        <p:blipFill>
          <a:blip r:embed="rId6"/>
          <a:srcRect l="2000" t="49553" r="51724" b="8855"/>
          <a:stretch>
            <a:fillRect/>
          </a:stretch>
        </p:blipFill>
        <p:spPr>
          <a:xfrm>
            <a:off x="6433492" y="1596274"/>
            <a:ext cx="5311940" cy="2387113"/>
          </a:xfrm>
          <a:prstGeom prst="rect">
            <a:avLst/>
          </a:prstGeom>
        </p:spPr>
      </p:pic>
    </p:spTree>
    <p:custDataLst>
      <p:tags r:id="rId1"/>
    </p:custDataLst>
    <p:extLst>
      <p:ext uri="{BB962C8B-B14F-4D97-AF65-F5344CB8AC3E}">
        <p14:creationId xmlns:p14="http://schemas.microsoft.com/office/powerpoint/2010/main" val="156160964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AC438-978C-9CF3-A197-5A9FB9BC01B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C17B2FE-08B9-E441-ACC0-ECB128D60661}"/>
              </a:ext>
            </a:extLst>
          </p:cNvPr>
          <p:cNvSpPr>
            <a:spLocks noGrp="1"/>
          </p:cNvSpPr>
          <p:nvPr>
            <p:ph type="title"/>
          </p:nvPr>
        </p:nvSpPr>
        <p:spPr/>
        <p:txBody>
          <a:bodyPr/>
          <a:lstStyle/>
          <a:p>
            <a:r>
              <a:rPr lang="en-US" dirty="0"/>
              <a:t>Alternating Current (AC) </a:t>
            </a:r>
          </a:p>
        </p:txBody>
      </p:sp>
      <p:sp>
        <p:nvSpPr>
          <p:cNvPr id="2" name="Content Placeholder 2">
            <a:extLst>
              <a:ext uri="{FF2B5EF4-FFF2-40B4-BE49-F238E27FC236}">
                <a16:creationId xmlns:a16="http://schemas.microsoft.com/office/drawing/2014/main" id="{89A0B06E-57F8-7E88-7796-3A3FFD942F89}"/>
              </a:ext>
            </a:extLst>
          </p:cNvPr>
          <p:cNvSpPr>
            <a:spLocks noGrp="1"/>
          </p:cNvSpPr>
          <p:nvPr>
            <p:ph idx="1"/>
          </p:nvPr>
        </p:nvSpPr>
        <p:spPr>
          <a:xfrm>
            <a:off x="841248" y="1639604"/>
            <a:ext cx="5026152" cy="4229100"/>
          </a:xfrm>
        </p:spPr>
        <p:txBody>
          <a:bodyPr>
            <a:normAutofit/>
          </a:bodyPr>
          <a:lstStyle/>
          <a:p>
            <a:pPr marL="457200" indent="-457200" eaLnBrk="0" fontAlgn="base" hangingPunct="0">
              <a:spcBef>
                <a:spcPct val="0"/>
              </a:spcBef>
              <a:spcAft>
                <a:spcPct val="0"/>
              </a:spcAft>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Changes direction back and forth</a:t>
            </a:r>
          </a:p>
          <a:p>
            <a:pPr marL="457200" indent="-457200" eaLnBrk="0" fontAlgn="base" hangingPunct="0">
              <a:spcBef>
                <a:spcPct val="0"/>
              </a:spcBef>
              <a:spcAft>
                <a:spcPct val="0"/>
              </a:spcAft>
              <a:buFont typeface="Arial" panose="020B0604020202020204" pitchFamily="34" charset="0"/>
              <a:buChar char="•"/>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457200" indent="-457200" eaLnBrk="0" fontAlgn="base" hangingPunct="0">
              <a:spcBef>
                <a:spcPct val="0"/>
              </a:spcBef>
              <a:spcAft>
                <a:spcPct val="0"/>
              </a:spcAft>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Used for power transmission over long distances </a:t>
            </a:r>
          </a:p>
          <a:p>
            <a:pPr marL="457200" indent="-457200" eaLnBrk="0" fontAlgn="base" hangingPunct="0">
              <a:spcBef>
                <a:spcPct val="0"/>
              </a:spcBef>
              <a:spcAft>
                <a:spcPct val="0"/>
              </a:spcAft>
              <a:buFont typeface="Arial" panose="020B0604020202020204" pitchFamily="34" charset="0"/>
              <a:buChar char="•"/>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457200" indent="-457200" eaLnBrk="0" fontAlgn="base" hangingPunct="0">
              <a:spcBef>
                <a:spcPct val="0"/>
              </a:spcBef>
              <a:spcAft>
                <a:spcPct val="0"/>
              </a:spcAft>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Powers buildings and outlets</a:t>
            </a:r>
          </a:p>
          <a:p>
            <a:pPr marL="457200" indent="-457200" eaLnBrk="0" fontAlgn="base" hangingPunct="0">
              <a:spcBef>
                <a:spcPct val="0"/>
              </a:spcBef>
              <a:spcAft>
                <a:spcPct val="0"/>
              </a:spcAft>
              <a:buFont typeface="Arial" panose="020B0604020202020204" pitchFamily="34" charset="0"/>
              <a:buChar char="•"/>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marL="457200" indent="-457200" eaLnBrk="0" fontAlgn="base" hangingPunct="0">
              <a:spcBef>
                <a:spcPct val="0"/>
              </a:spcBef>
              <a:spcAft>
                <a:spcPct val="0"/>
              </a:spcAft>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Every wall outlet is AC</a:t>
            </a:r>
          </a:p>
          <a:p>
            <a:pPr eaLnBrk="0" fontAlgn="base" hangingPunct="0">
              <a:spcBef>
                <a:spcPct val="0"/>
              </a:spcBef>
              <a:spcAft>
                <a:spcPct val="0"/>
              </a:spcAft>
            </a:pPr>
            <a:endParaRPr lang="en-US" alt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F0CB1C3-E227-FC97-BFE2-63D7744BF4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70" t="29765" b="18052"/>
          <a:stretch/>
        </p:blipFill>
        <p:spPr bwMode="auto">
          <a:xfrm>
            <a:off x="6096000" y="1639604"/>
            <a:ext cx="5464302" cy="292452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9F768140-F06C-CAE6-C191-81B74E086AF1}"/>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297" t="13079" r="18810" b="10415"/>
          <a:stretch/>
        </p:blipFill>
        <p:spPr>
          <a:xfrm>
            <a:off x="7675592" y="3858277"/>
            <a:ext cx="2592301" cy="2442744"/>
          </a:xfrm>
          <a:prstGeom prst="rect">
            <a:avLst/>
          </a:prstGeom>
        </p:spPr>
      </p:pic>
    </p:spTree>
    <p:custDataLst>
      <p:tags r:id="rId1"/>
    </p:custDataLst>
    <p:extLst>
      <p:ext uri="{BB962C8B-B14F-4D97-AF65-F5344CB8AC3E}">
        <p14:creationId xmlns:p14="http://schemas.microsoft.com/office/powerpoint/2010/main" val="59214728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693E-6A30-A6AF-195F-A2C2E57627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8B27ECA-8BD5-EAFE-DFB4-9EBDBBFA03C4}"/>
              </a:ext>
            </a:extLst>
          </p:cNvPr>
          <p:cNvSpPr>
            <a:spLocks noGrp="1"/>
          </p:cNvSpPr>
          <p:nvPr>
            <p:ph type="title"/>
          </p:nvPr>
        </p:nvSpPr>
        <p:spPr/>
        <p:txBody>
          <a:bodyPr/>
          <a:lstStyle/>
          <a:p>
            <a:r>
              <a:rPr lang="en-US" dirty="0"/>
              <a:t>Conductors vs. Insulators</a:t>
            </a:r>
          </a:p>
        </p:txBody>
      </p:sp>
      <p:sp>
        <p:nvSpPr>
          <p:cNvPr id="12" name="Rectangle 1">
            <a:extLst>
              <a:ext uri="{FF2B5EF4-FFF2-40B4-BE49-F238E27FC236}">
                <a16:creationId xmlns:a16="http://schemas.microsoft.com/office/drawing/2014/main" id="{F45AC58F-ED8F-6433-49ED-6CAA2E7CB97E}"/>
              </a:ext>
            </a:extLst>
          </p:cNvPr>
          <p:cNvSpPr>
            <a:spLocks noGrp="1" noChangeArrowheads="1"/>
          </p:cNvSpPr>
          <p:nvPr>
            <p:ph idx="1"/>
          </p:nvPr>
        </p:nvSpPr>
        <p:spPr bwMode="auto">
          <a:xfrm>
            <a:off x="708724" y="1511795"/>
            <a:ext cx="654168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Wires</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 deliver electricity and have two parts:</a:t>
            </a:r>
            <a:endParaRPr lang="en-US" altLang="en-US" sz="26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2600" b="1"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600" b="1" dirty="0">
                <a:solidFill>
                  <a:srgbClr val="0F6235"/>
                </a:solidFill>
                <a:latin typeface="Calibri" panose="020F0502020204030204" pitchFamily="34" charset="0"/>
                <a:ea typeface="Calibri" panose="020F0502020204030204" pitchFamily="34" charset="0"/>
                <a:cs typeface="Calibri" panose="020F0502020204030204" pitchFamily="34" charset="0"/>
              </a:rPr>
              <a:t>Conductors </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let electricity </a:t>
            </a:r>
            <a:r>
              <a:rPr kumimoji="0" lang="en-US" altLang="en-US" sz="26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flow (</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ex: </a:t>
            </a:r>
            <a:r>
              <a:rPr kumimoji="0" lang="en-US" altLang="en-US" sz="26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copper, aluminum).</a:t>
            </a:r>
          </a:p>
          <a:p>
            <a:pPr marR="0" lvl="0" algn="l" defTabSz="914400" rtl="0" eaLnBrk="0" fontAlgn="base" latinLnBrk="0" hangingPunct="0">
              <a:lnSpc>
                <a:spcPct val="100000"/>
              </a:lnSpc>
              <a:spcBef>
                <a:spcPct val="0"/>
              </a:spcBef>
              <a:spcAft>
                <a:spcPct val="0"/>
              </a:spcAft>
              <a:buClrTx/>
              <a:buSzTx/>
              <a:tabLst/>
            </a:pPr>
            <a:endParaRPr kumimoji="0" lang="en-US" altLang="en-US" sz="26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6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Insulators</a:t>
            </a:r>
            <a:r>
              <a:rPr kumimoji="0" lang="en-US" altLang="en-US" sz="2600"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6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block electricity (e</a:t>
            </a:r>
            <a:r>
              <a:rPr lang="en-US" alt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x:</a:t>
            </a:r>
            <a:r>
              <a:rPr kumimoji="0" lang="en-US" altLang="en-US" sz="26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rubber, plastic, glass).</a:t>
            </a:r>
          </a:p>
        </p:txBody>
      </p:sp>
      <p:grpSp>
        <p:nvGrpSpPr>
          <p:cNvPr id="19" name="Group 18">
            <a:extLst>
              <a:ext uri="{FF2B5EF4-FFF2-40B4-BE49-F238E27FC236}">
                <a16:creationId xmlns:a16="http://schemas.microsoft.com/office/drawing/2014/main" id="{80AF85A7-DC2C-7E37-72A7-C960F9A4CEA6}"/>
              </a:ext>
            </a:extLst>
          </p:cNvPr>
          <p:cNvGrpSpPr/>
          <p:nvPr/>
        </p:nvGrpSpPr>
        <p:grpSpPr>
          <a:xfrm>
            <a:off x="7442065" y="1727535"/>
            <a:ext cx="4738299" cy="4016285"/>
            <a:chOff x="7442065" y="1727535"/>
            <a:chExt cx="4738299" cy="4016285"/>
          </a:xfrm>
        </p:grpSpPr>
        <p:pic>
          <p:nvPicPr>
            <p:cNvPr id="13" name="Picture 3" descr="Stranded Copper Electrical Wire - Reliable PVC Insulation">
              <a:extLst>
                <a:ext uri="{FF2B5EF4-FFF2-40B4-BE49-F238E27FC236}">
                  <a16:creationId xmlns:a16="http://schemas.microsoft.com/office/drawing/2014/main" id="{8B4C4688-30B4-1B2F-62FD-8C84FF6D3D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549" b="23017"/>
            <a:stretch/>
          </p:blipFill>
          <p:spPr bwMode="auto">
            <a:xfrm>
              <a:off x="7442065" y="2328834"/>
              <a:ext cx="4738299" cy="23659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9AC700A-791C-B34C-7F41-0BBDCA63BB9F}"/>
                </a:ext>
              </a:extLst>
            </p:cNvPr>
            <p:cNvPicPr>
              <a:picLocks noChangeAspect="1"/>
            </p:cNvPicPr>
            <p:nvPr/>
          </p:nvPicPr>
          <p:blipFill rotWithShape="1">
            <a:blip r:embed="rId5">
              <a:extLst>
                <a:ext uri="{28A0092B-C50C-407E-A947-70E740481C1C}">
                  <a14:useLocalDpi xmlns:a14="http://schemas.microsoft.com/office/drawing/2010/main" val="0"/>
                </a:ext>
              </a:extLst>
            </a:blip>
            <a:srcRect l="9384" t="20035" r="7191" b="44932"/>
            <a:stretch/>
          </p:blipFill>
          <p:spPr>
            <a:xfrm rot="8044848">
              <a:off x="7563840" y="2358683"/>
              <a:ext cx="1842632" cy="580335"/>
            </a:xfrm>
            <a:prstGeom prst="rect">
              <a:avLst/>
            </a:prstGeom>
          </p:spPr>
        </p:pic>
        <p:pic>
          <p:nvPicPr>
            <p:cNvPr id="15" name="Picture 14">
              <a:extLst>
                <a:ext uri="{FF2B5EF4-FFF2-40B4-BE49-F238E27FC236}">
                  <a16:creationId xmlns:a16="http://schemas.microsoft.com/office/drawing/2014/main" id="{4FC20E85-6DCC-AFD1-922B-5C62F0F33B92}"/>
                </a:ext>
              </a:extLst>
            </p:cNvPr>
            <p:cNvPicPr>
              <a:picLocks noChangeAspect="1"/>
            </p:cNvPicPr>
            <p:nvPr/>
          </p:nvPicPr>
          <p:blipFill rotWithShape="1">
            <a:blip r:embed="rId5">
              <a:extLst>
                <a:ext uri="{28A0092B-C50C-407E-A947-70E740481C1C}">
                  <a14:useLocalDpi xmlns:a14="http://schemas.microsoft.com/office/drawing/2010/main" val="0"/>
                </a:ext>
              </a:extLst>
            </a:blip>
            <a:srcRect l="9384" t="20035" r="7191" b="44932"/>
            <a:stretch/>
          </p:blipFill>
          <p:spPr>
            <a:xfrm rot="18896677">
              <a:off x="9399351" y="4532336"/>
              <a:ext cx="1842632" cy="580335"/>
            </a:xfrm>
            <a:prstGeom prst="rect">
              <a:avLst/>
            </a:prstGeom>
          </p:spPr>
        </p:pic>
        <p:sp>
          <p:nvSpPr>
            <p:cNvPr id="16" name="Rectangle 15">
              <a:extLst>
                <a:ext uri="{FF2B5EF4-FFF2-40B4-BE49-F238E27FC236}">
                  <a16:creationId xmlns:a16="http://schemas.microsoft.com/office/drawing/2014/main" id="{13712824-1784-E909-AF6C-D879FA0EF25F}"/>
                </a:ext>
              </a:extLst>
            </p:cNvPr>
            <p:cNvSpPr/>
            <p:nvPr/>
          </p:nvSpPr>
          <p:spPr>
            <a:xfrm>
              <a:off x="9464450" y="1808555"/>
              <a:ext cx="2395754" cy="6647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3600" dirty="0">
                  <a:latin typeface="Calibri" panose="020F0502020204030204" pitchFamily="34" charset="0"/>
                  <a:ea typeface="Calibri" panose="020F0502020204030204" pitchFamily="34" charset="0"/>
                  <a:cs typeface="Calibri" panose="020F0502020204030204" pitchFamily="34" charset="0"/>
                </a:rPr>
                <a:t>Conductor</a:t>
              </a:r>
            </a:p>
          </p:txBody>
        </p:sp>
        <p:sp>
          <p:nvSpPr>
            <p:cNvPr id="17" name="Rectangle 16">
              <a:extLst>
                <a:ext uri="{FF2B5EF4-FFF2-40B4-BE49-F238E27FC236}">
                  <a16:creationId xmlns:a16="http://schemas.microsoft.com/office/drawing/2014/main" id="{6A310B12-F52F-753D-4F7C-B3307311903B}"/>
                </a:ext>
              </a:extLst>
            </p:cNvPr>
            <p:cNvSpPr/>
            <p:nvPr/>
          </p:nvSpPr>
          <p:spPr>
            <a:xfrm>
              <a:off x="7759862" y="4746989"/>
              <a:ext cx="1840581" cy="8170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3600" dirty="0">
                  <a:latin typeface="Calibri" panose="020F0502020204030204" pitchFamily="34" charset="0"/>
                  <a:ea typeface="Calibri" panose="020F0502020204030204" pitchFamily="34" charset="0"/>
                  <a:cs typeface="Calibri" panose="020F0502020204030204" pitchFamily="34" charset="0"/>
                </a:rPr>
                <a:t>Insulator</a:t>
              </a:r>
            </a:p>
          </p:txBody>
        </p:sp>
      </p:grpSp>
      <p:sp>
        <p:nvSpPr>
          <p:cNvPr id="18" name="TextBox 17">
            <a:extLst>
              <a:ext uri="{FF2B5EF4-FFF2-40B4-BE49-F238E27FC236}">
                <a16:creationId xmlns:a16="http://schemas.microsoft.com/office/drawing/2014/main" id="{F960DDBA-2465-83F8-0D84-8CE128B6B16F}"/>
              </a:ext>
            </a:extLst>
          </p:cNvPr>
          <p:cNvSpPr txBox="1"/>
          <p:nvPr/>
        </p:nvSpPr>
        <p:spPr>
          <a:xfrm>
            <a:off x="708724" y="5047943"/>
            <a:ext cx="6541686" cy="1169551"/>
          </a:xfrm>
          <a:prstGeom prst="rect">
            <a:avLst/>
          </a:prstGeom>
          <a:noFill/>
        </p:spPr>
        <p:txBody>
          <a:bodyPr wrap="square" rtlCol="0">
            <a:spAutoFit/>
          </a:bodyPr>
          <a:lstStyle/>
          <a:p>
            <a:r>
              <a:rPr lang="en-US" altLang="en-US"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Both are needed - </a:t>
            </a:r>
            <a:r>
              <a:rPr lang="en-US" altLang="en-US" sz="2600" dirty="0">
                <a:latin typeface="Calibri" panose="020F0502020204030204" pitchFamily="34" charset="0"/>
                <a:ea typeface="Calibri" panose="020F0502020204030204" pitchFamily="34" charset="0"/>
                <a:cs typeface="Calibri" panose="020F0502020204030204" pitchFamily="34" charset="0"/>
              </a:rPr>
              <a:t>Conductors carry electricity. Insulators keep it contained and safe. </a:t>
            </a:r>
          </a:p>
          <a:p>
            <a:endParaRPr lang="en-US" dirty="0"/>
          </a:p>
        </p:txBody>
      </p:sp>
    </p:spTree>
    <p:custDataLst>
      <p:tags r:id="rId1"/>
    </p:custDataLst>
    <p:extLst>
      <p:ext uri="{BB962C8B-B14F-4D97-AF65-F5344CB8AC3E}">
        <p14:creationId xmlns:p14="http://schemas.microsoft.com/office/powerpoint/2010/main" val="343546338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69C6-EC49-C9AA-85D7-68F05D2CAC9D}"/>
              </a:ext>
            </a:extLst>
          </p:cNvPr>
          <p:cNvSpPr>
            <a:spLocks noGrp="1"/>
          </p:cNvSpPr>
          <p:nvPr>
            <p:ph type="title"/>
          </p:nvPr>
        </p:nvSpPr>
        <p:spPr/>
        <p:txBody>
          <a:bodyPr/>
          <a:lstStyle/>
          <a:p>
            <a:r>
              <a:rPr lang="en-US" dirty="0"/>
              <a:t>Electrical Basics – Key Term Quick Review</a:t>
            </a:r>
          </a:p>
        </p:txBody>
      </p:sp>
      <p:sp>
        <p:nvSpPr>
          <p:cNvPr id="4" name="Rectangle: Rounded Corners 3">
            <a:extLst>
              <a:ext uri="{FF2B5EF4-FFF2-40B4-BE49-F238E27FC236}">
                <a16:creationId xmlns:a16="http://schemas.microsoft.com/office/drawing/2014/main" id="{8D17F6C6-4A93-D356-41DC-E7BB16BA961E}"/>
              </a:ext>
            </a:extLst>
          </p:cNvPr>
          <p:cNvSpPr/>
          <p:nvPr/>
        </p:nvSpPr>
        <p:spPr>
          <a:xfrm>
            <a:off x="416862" y="1697511"/>
            <a:ext cx="3563470" cy="215152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Energy created by the movement of electrons</a:t>
            </a:r>
          </a:p>
        </p:txBody>
      </p:sp>
      <p:sp>
        <p:nvSpPr>
          <p:cNvPr id="5" name="Rectangle: Rounded Corners 4">
            <a:extLst>
              <a:ext uri="{FF2B5EF4-FFF2-40B4-BE49-F238E27FC236}">
                <a16:creationId xmlns:a16="http://schemas.microsoft.com/office/drawing/2014/main" id="{2D48966B-E517-776E-477F-102CCF4EA330}"/>
              </a:ext>
            </a:extLst>
          </p:cNvPr>
          <p:cNvSpPr/>
          <p:nvPr/>
        </p:nvSpPr>
        <p:spPr>
          <a:xfrm>
            <a:off x="4314264" y="1697511"/>
            <a:ext cx="3563470" cy="215152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500" dirty="0">
                <a:solidFill>
                  <a:schemeClr val="tx1"/>
                </a:solidFill>
              </a:rPr>
              <a:t>The force that pushes electrons</a:t>
            </a:r>
          </a:p>
          <a:p>
            <a:endParaRPr lang="en-US" sz="2500" dirty="0">
              <a:solidFill>
                <a:schemeClr val="tx1"/>
              </a:solidFill>
            </a:endParaRPr>
          </a:p>
          <a:p>
            <a:r>
              <a:rPr lang="en-US" sz="2500" dirty="0">
                <a:solidFill>
                  <a:schemeClr val="tx1"/>
                </a:solidFill>
              </a:rPr>
              <a:t>Means power is available</a:t>
            </a:r>
          </a:p>
        </p:txBody>
      </p:sp>
      <p:sp>
        <p:nvSpPr>
          <p:cNvPr id="6" name="Rectangle: Rounded Corners 5">
            <a:extLst>
              <a:ext uri="{FF2B5EF4-FFF2-40B4-BE49-F238E27FC236}">
                <a16:creationId xmlns:a16="http://schemas.microsoft.com/office/drawing/2014/main" id="{A37E4BD1-3578-0A10-7041-7EE827FAFBF7}"/>
              </a:ext>
            </a:extLst>
          </p:cNvPr>
          <p:cNvSpPr/>
          <p:nvPr/>
        </p:nvSpPr>
        <p:spPr>
          <a:xfrm>
            <a:off x="8211666" y="1697511"/>
            <a:ext cx="3563470" cy="215152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The flow of electrons through a wire</a:t>
            </a:r>
          </a:p>
          <a:p>
            <a:pPr algn="ctr"/>
            <a:r>
              <a:rPr lang="en-US" sz="2500" dirty="0">
                <a:solidFill>
                  <a:schemeClr val="tx1"/>
                </a:solidFill>
              </a:rPr>
              <a:t>Measured in amps (A)</a:t>
            </a:r>
          </a:p>
        </p:txBody>
      </p:sp>
      <p:sp>
        <p:nvSpPr>
          <p:cNvPr id="7" name="Rectangle: Rounded Corners 6">
            <a:extLst>
              <a:ext uri="{FF2B5EF4-FFF2-40B4-BE49-F238E27FC236}">
                <a16:creationId xmlns:a16="http://schemas.microsoft.com/office/drawing/2014/main" id="{44FF178B-2CED-75DE-0EBA-0968096D9AF5}"/>
              </a:ext>
            </a:extLst>
          </p:cNvPr>
          <p:cNvSpPr/>
          <p:nvPr/>
        </p:nvSpPr>
        <p:spPr>
          <a:xfrm>
            <a:off x="416862" y="4050747"/>
            <a:ext cx="3563470" cy="215152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DC: </a:t>
            </a:r>
            <a:r>
              <a:rPr lang="en-US" sz="2500" dirty="0">
                <a:solidFill>
                  <a:schemeClr val="tx1"/>
                </a:solidFill>
              </a:rPr>
              <a:t>Flows in one direction (batteries, vehicles)</a:t>
            </a:r>
          </a:p>
          <a:p>
            <a:r>
              <a:rPr lang="en-US" sz="2500" b="1" dirty="0">
                <a:solidFill>
                  <a:schemeClr val="tx1"/>
                </a:solidFill>
              </a:rPr>
              <a:t>AC: </a:t>
            </a:r>
            <a:r>
              <a:rPr lang="en-US" sz="2500" dirty="0">
                <a:solidFill>
                  <a:schemeClr val="tx1"/>
                </a:solidFill>
              </a:rPr>
              <a:t>Changes direction (buildings, wall outlets)</a:t>
            </a:r>
          </a:p>
        </p:txBody>
      </p:sp>
      <p:sp>
        <p:nvSpPr>
          <p:cNvPr id="8" name="Rectangle: Rounded Corners 7">
            <a:extLst>
              <a:ext uri="{FF2B5EF4-FFF2-40B4-BE49-F238E27FC236}">
                <a16:creationId xmlns:a16="http://schemas.microsoft.com/office/drawing/2014/main" id="{4CA6A325-19C2-FEA9-FE84-6C22EA2B834B}"/>
              </a:ext>
            </a:extLst>
          </p:cNvPr>
          <p:cNvSpPr/>
          <p:nvPr/>
        </p:nvSpPr>
        <p:spPr>
          <a:xfrm>
            <a:off x="4314264" y="4050747"/>
            <a:ext cx="3563470" cy="215152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Let electricity flow (ex: copper, aluminum)</a:t>
            </a:r>
          </a:p>
        </p:txBody>
      </p:sp>
      <p:sp>
        <p:nvSpPr>
          <p:cNvPr id="9" name="Rectangle: Rounded Corners 8">
            <a:extLst>
              <a:ext uri="{FF2B5EF4-FFF2-40B4-BE49-F238E27FC236}">
                <a16:creationId xmlns:a16="http://schemas.microsoft.com/office/drawing/2014/main" id="{82365AB2-2BC0-C826-4E0B-1155CD681BC0}"/>
              </a:ext>
            </a:extLst>
          </p:cNvPr>
          <p:cNvSpPr/>
          <p:nvPr/>
        </p:nvSpPr>
        <p:spPr>
          <a:xfrm>
            <a:off x="8211666" y="4050747"/>
            <a:ext cx="3563470" cy="215152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500" dirty="0">
                <a:solidFill>
                  <a:schemeClr val="tx1"/>
                </a:solidFill>
              </a:rPr>
              <a:t>Insulators block electricity (ex: rubber, plastic, glass)</a:t>
            </a:r>
          </a:p>
        </p:txBody>
      </p:sp>
      <p:sp>
        <p:nvSpPr>
          <p:cNvPr id="10" name="Rectangle: Rounded Corners 9">
            <a:extLst>
              <a:ext uri="{FF2B5EF4-FFF2-40B4-BE49-F238E27FC236}">
                <a16:creationId xmlns:a16="http://schemas.microsoft.com/office/drawing/2014/main" id="{B8B85ECC-D8F5-1FE3-489D-3FC95F76455B}"/>
              </a:ext>
            </a:extLst>
          </p:cNvPr>
          <p:cNvSpPr/>
          <p:nvPr/>
        </p:nvSpPr>
        <p:spPr>
          <a:xfrm>
            <a:off x="416862" y="1697511"/>
            <a:ext cx="3563470" cy="215152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a:solidFill>
                  <a:schemeClr val="bg1"/>
                </a:solidFill>
              </a:rPr>
              <a:t>1. Electricity</a:t>
            </a:r>
            <a:endParaRPr lang="en-US" sz="2400" b="1" dirty="0">
              <a:solidFill>
                <a:schemeClr val="bg1"/>
              </a:solidFill>
            </a:endParaRPr>
          </a:p>
        </p:txBody>
      </p:sp>
      <p:sp>
        <p:nvSpPr>
          <p:cNvPr id="11" name="Rectangle: Rounded Corners 10">
            <a:extLst>
              <a:ext uri="{FF2B5EF4-FFF2-40B4-BE49-F238E27FC236}">
                <a16:creationId xmlns:a16="http://schemas.microsoft.com/office/drawing/2014/main" id="{2044F2A3-F60B-66FA-9260-954761E8F2AA}"/>
              </a:ext>
            </a:extLst>
          </p:cNvPr>
          <p:cNvSpPr/>
          <p:nvPr/>
        </p:nvSpPr>
        <p:spPr>
          <a:xfrm>
            <a:off x="4314264" y="1701438"/>
            <a:ext cx="3563470" cy="215152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a:solidFill>
                  <a:schemeClr val="bg1"/>
                </a:solidFill>
              </a:rPr>
              <a:t>2. Voltage</a:t>
            </a:r>
            <a:endParaRPr lang="en-US" sz="2400" b="1" dirty="0">
              <a:solidFill>
                <a:schemeClr val="bg1"/>
              </a:solidFill>
            </a:endParaRPr>
          </a:p>
        </p:txBody>
      </p:sp>
      <p:sp>
        <p:nvSpPr>
          <p:cNvPr id="14" name="Rectangle: Rounded Corners 13">
            <a:extLst>
              <a:ext uri="{FF2B5EF4-FFF2-40B4-BE49-F238E27FC236}">
                <a16:creationId xmlns:a16="http://schemas.microsoft.com/office/drawing/2014/main" id="{349922D4-6D2B-A0D0-2CFC-DCFCFDEFC1EE}"/>
              </a:ext>
            </a:extLst>
          </p:cNvPr>
          <p:cNvSpPr/>
          <p:nvPr/>
        </p:nvSpPr>
        <p:spPr>
          <a:xfrm>
            <a:off x="8211666" y="1701438"/>
            <a:ext cx="3563470" cy="215152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a:solidFill>
                  <a:schemeClr val="bg1"/>
                </a:solidFill>
              </a:rPr>
              <a:t>3. Current</a:t>
            </a:r>
            <a:endParaRPr lang="en-US" sz="2400" b="1" dirty="0">
              <a:solidFill>
                <a:schemeClr val="bg1"/>
              </a:solidFill>
            </a:endParaRPr>
          </a:p>
        </p:txBody>
      </p:sp>
      <p:sp>
        <p:nvSpPr>
          <p:cNvPr id="15" name="Rectangle: Rounded Corners 14">
            <a:extLst>
              <a:ext uri="{FF2B5EF4-FFF2-40B4-BE49-F238E27FC236}">
                <a16:creationId xmlns:a16="http://schemas.microsoft.com/office/drawing/2014/main" id="{92C9F49F-C5EB-AF39-0B2D-B293DC55104C}"/>
              </a:ext>
            </a:extLst>
          </p:cNvPr>
          <p:cNvSpPr/>
          <p:nvPr/>
        </p:nvSpPr>
        <p:spPr>
          <a:xfrm>
            <a:off x="416862" y="4050747"/>
            <a:ext cx="3563470" cy="215152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a:solidFill>
                  <a:schemeClr val="bg1"/>
                </a:solidFill>
              </a:rPr>
              <a:t>4. DC vs. AC</a:t>
            </a:r>
            <a:endParaRPr lang="en-US" sz="2400" b="1" dirty="0">
              <a:solidFill>
                <a:schemeClr val="bg1"/>
              </a:solidFill>
            </a:endParaRPr>
          </a:p>
        </p:txBody>
      </p:sp>
      <p:sp>
        <p:nvSpPr>
          <p:cNvPr id="16" name="Rectangle: Rounded Corners 15">
            <a:extLst>
              <a:ext uri="{FF2B5EF4-FFF2-40B4-BE49-F238E27FC236}">
                <a16:creationId xmlns:a16="http://schemas.microsoft.com/office/drawing/2014/main" id="{3EA639A3-8C21-E9C7-29E1-E38389F03AD6}"/>
              </a:ext>
            </a:extLst>
          </p:cNvPr>
          <p:cNvSpPr/>
          <p:nvPr/>
        </p:nvSpPr>
        <p:spPr>
          <a:xfrm>
            <a:off x="4314264" y="4060076"/>
            <a:ext cx="3563470" cy="215152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a:solidFill>
                  <a:schemeClr val="bg1"/>
                </a:solidFill>
              </a:rPr>
              <a:t>5. Conductors </a:t>
            </a:r>
            <a:endParaRPr lang="en-US" sz="2400" b="1" dirty="0">
              <a:solidFill>
                <a:schemeClr val="bg1"/>
              </a:solidFill>
            </a:endParaRPr>
          </a:p>
        </p:txBody>
      </p:sp>
      <p:sp>
        <p:nvSpPr>
          <p:cNvPr id="17" name="Rectangle: Rounded Corners 16">
            <a:extLst>
              <a:ext uri="{FF2B5EF4-FFF2-40B4-BE49-F238E27FC236}">
                <a16:creationId xmlns:a16="http://schemas.microsoft.com/office/drawing/2014/main" id="{A155F226-18BF-FE75-DB49-2C2F17B16028}"/>
              </a:ext>
            </a:extLst>
          </p:cNvPr>
          <p:cNvSpPr/>
          <p:nvPr/>
        </p:nvSpPr>
        <p:spPr>
          <a:xfrm>
            <a:off x="8211666" y="4060076"/>
            <a:ext cx="3563470" cy="215152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a:solidFill>
                  <a:schemeClr val="bg1"/>
                </a:solidFill>
              </a:rPr>
              <a:t>6. Insulator</a:t>
            </a:r>
            <a:endParaRPr lang="en-US" sz="2400" b="1" dirty="0">
              <a:solidFill>
                <a:schemeClr val="bg1"/>
              </a:solidFill>
            </a:endParaRPr>
          </a:p>
        </p:txBody>
      </p:sp>
    </p:spTree>
    <p:custDataLst>
      <p:tags r:id="rId1"/>
    </p:custDataLst>
    <p:extLst>
      <p:ext uri="{BB962C8B-B14F-4D97-AF65-F5344CB8AC3E}">
        <p14:creationId xmlns:p14="http://schemas.microsoft.com/office/powerpoint/2010/main" val="3633739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1000"/>
                                        <p:tgtEl>
                                          <p:spTgt spid="10">
                                            <p:txEl>
                                              <p:pRg st="0" end="0"/>
                                            </p:txEl>
                                          </p:spTgt>
                                        </p:tgtEl>
                                      </p:cBhvr>
                                    </p:animEffect>
                                    <p:anim calcmode="lin" valueType="num">
                                      <p:cBhvr>
                                        <p:cTn id="7" dur="1000"/>
                                        <p:tgtEl>
                                          <p:spTgt spid="10">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10">
                                            <p:txEl>
                                              <p:pRg st="0" end="0"/>
                                            </p:txEl>
                                          </p:spTgt>
                                        </p:tgtEl>
                                        <p:attrNameLst>
                                          <p:attrName>ppt_h</p:attrName>
                                        </p:attrNameLst>
                                      </p:cBhvr>
                                      <p:tavLst>
                                        <p:tav tm="0">
                                          <p:val>
                                            <p:strVal val="ppt_h"/>
                                          </p:val>
                                        </p:tav>
                                        <p:tav tm="100000">
                                          <p:val>
                                            <p:strVal val="ppt_h"/>
                                          </p:val>
                                        </p:tav>
                                      </p:tavLst>
                                    </p:anim>
                                    <p:set>
                                      <p:cBhvr>
                                        <p:cTn id="9" dur="1" fill="hold">
                                          <p:stCondLst>
                                            <p:cond delay="999"/>
                                          </p:stCondLst>
                                        </p:cTn>
                                        <p:tgtEl>
                                          <p:spTgt spid="10">
                                            <p:txEl>
                                              <p:pRg st="0" end="0"/>
                                            </p:txEl>
                                          </p:spTgt>
                                        </p:tgtEl>
                                        <p:attrNameLst>
                                          <p:attrName>style.visibility</p:attrName>
                                        </p:attrNameLst>
                                      </p:cBhvr>
                                      <p:to>
                                        <p:strVal val="hidden"/>
                                      </p:to>
                                    </p:set>
                                  </p:childTnLst>
                                </p:cTn>
                              </p:par>
                              <p:par>
                                <p:cTn id="10" presetID="45" presetClass="exit" presetSubtype="0" fill="hold" grpId="0" nodeType="withEffect">
                                  <p:stCondLst>
                                    <p:cond delay="0"/>
                                  </p:stCondLst>
                                  <p:childTnLst>
                                    <p:animEffect transition="out" filter="fade">
                                      <p:cBhvr>
                                        <p:cTn id="11" dur="1000"/>
                                        <p:tgtEl>
                                          <p:spTgt spid="10">
                                            <p:bg/>
                                          </p:spTgt>
                                        </p:tgtEl>
                                      </p:cBhvr>
                                    </p:animEffect>
                                    <p:anim calcmode="lin" valueType="num">
                                      <p:cBhvr>
                                        <p:cTn id="12" dur="1000"/>
                                        <p:tgtEl>
                                          <p:spTgt spid="10">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1000"/>
                                        <p:tgtEl>
                                          <p:spTgt spid="10">
                                            <p:bg/>
                                          </p:spTgt>
                                        </p:tgtEl>
                                        <p:attrNameLst>
                                          <p:attrName>ppt_h</p:attrName>
                                        </p:attrNameLst>
                                      </p:cBhvr>
                                      <p:tavLst>
                                        <p:tav tm="0">
                                          <p:val>
                                            <p:strVal val="ppt_h"/>
                                          </p:val>
                                        </p:tav>
                                        <p:tav tm="100000">
                                          <p:val>
                                            <p:strVal val="ppt_h"/>
                                          </p:val>
                                        </p:tav>
                                      </p:tavLst>
                                    </p:anim>
                                    <p:set>
                                      <p:cBhvr>
                                        <p:cTn id="14" dur="1" fill="hold">
                                          <p:stCondLst>
                                            <p:cond delay="999"/>
                                          </p:stCondLst>
                                        </p:cTn>
                                        <p:tgtEl>
                                          <p:spTgt spid="10">
                                            <p:bg/>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11">
                                            <p:txEl>
                                              <p:pRg st="0" end="0"/>
                                            </p:txEl>
                                          </p:spTgt>
                                        </p:tgtEl>
                                      </p:cBhvr>
                                    </p:animEffect>
                                    <p:anim calcmode="lin" valueType="num">
                                      <p:cBhvr>
                                        <p:cTn id="19" dur="1000"/>
                                        <p:tgtEl>
                                          <p:spTgt spid="11">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11">
                                            <p:txEl>
                                              <p:pRg st="0" end="0"/>
                                            </p:txEl>
                                          </p:spTgt>
                                        </p:tgtEl>
                                        <p:attrNameLst>
                                          <p:attrName>ppt_h</p:attrName>
                                        </p:attrNameLst>
                                      </p:cBhvr>
                                      <p:tavLst>
                                        <p:tav tm="0">
                                          <p:val>
                                            <p:strVal val="ppt_h"/>
                                          </p:val>
                                        </p:tav>
                                        <p:tav tm="100000">
                                          <p:val>
                                            <p:strVal val="ppt_h"/>
                                          </p:val>
                                        </p:tav>
                                      </p:tavLst>
                                    </p:anim>
                                    <p:set>
                                      <p:cBhvr>
                                        <p:cTn id="21" dur="1" fill="hold">
                                          <p:stCondLst>
                                            <p:cond delay="999"/>
                                          </p:stCondLst>
                                        </p:cTn>
                                        <p:tgtEl>
                                          <p:spTgt spid="11">
                                            <p:txEl>
                                              <p:pRg st="0" end="0"/>
                                            </p:txEl>
                                          </p:spTgt>
                                        </p:tgtEl>
                                        <p:attrNameLst>
                                          <p:attrName>style.visibility</p:attrName>
                                        </p:attrNameLst>
                                      </p:cBhvr>
                                      <p:to>
                                        <p:strVal val="hidden"/>
                                      </p:to>
                                    </p:set>
                                  </p:childTnLst>
                                </p:cTn>
                              </p:par>
                              <p:par>
                                <p:cTn id="22" presetID="45" presetClass="exit" presetSubtype="0" fill="hold" grpId="0" nodeType="withEffect">
                                  <p:stCondLst>
                                    <p:cond delay="0"/>
                                  </p:stCondLst>
                                  <p:childTnLst>
                                    <p:animEffect transition="out" filter="fade">
                                      <p:cBhvr>
                                        <p:cTn id="23" dur="1000"/>
                                        <p:tgtEl>
                                          <p:spTgt spid="11">
                                            <p:bg/>
                                          </p:spTgt>
                                        </p:tgtEl>
                                      </p:cBhvr>
                                    </p:animEffect>
                                    <p:anim calcmode="lin" valueType="num">
                                      <p:cBhvr>
                                        <p:cTn id="24" dur="1000"/>
                                        <p:tgtEl>
                                          <p:spTgt spid="11">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1000"/>
                                        <p:tgtEl>
                                          <p:spTgt spid="11">
                                            <p:bg/>
                                          </p:spTgt>
                                        </p:tgtEl>
                                        <p:attrNameLst>
                                          <p:attrName>ppt_h</p:attrName>
                                        </p:attrNameLst>
                                      </p:cBhvr>
                                      <p:tavLst>
                                        <p:tav tm="0">
                                          <p:val>
                                            <p:strVal val="ppt_h"/>
                                          </p:val>
                                        </p:tav>
                                        <p:tav tm="100000">
                                          <p:val>
                                            <p:strVal val="ppt_h"/>
                                          </p:val>
                                        </p:tav>
                                      </p:tavLst>
                                    </p:anim>
                                    <p:set>
                                      <p:cBhvr>
                                        <p:cTn id="26" dur="1" fill="hold">
                                          <p:stCondLst>
                                            <p:cond delay="999"/>
                                          </p:stCondLst>
                                        </p:cTn>
                                        <p:tgtEl>
                                          <p:spTgt spid="11">
                                            <p:bg/>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1000"/>
                                        <p:tgtEl>
                                          <p:spTgt spid="14">
                                            <p:txEl>
                                              <p:pRg st="0" end="0"/>
                                            </p:txEl>
                                          </p:spTgt>
                                        </p:tgtEl>
                                      </p:cBhvr>
                                    </p:animEffect>
                                    <p:anim calcmode="lin" valueType="num">
                                      <p:cBhvr>
                                        <p:cTn id="31" dur="1000"/>
                                        <p:tgtEl>
                                          <p:spTgt spid="14">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14">
                                            <p:txEl>
                                              <p:pRg st="0" end="0"/>
                                            </p:txEl>
                                          </p:spTgt>
                                        </p:tgtEl>
                                        <p:attrNameLst>
                                          <p:attrName>ppt_h</p:attrName>
                                        </p:attrNameLst>
                                      </p:cBhvr>
                                      <p:tavLst>
                                        <p:tav tm="0">
                                          <p:val>
                                            <p:strVal val="ppt_h"/>
                                          </p:val>
                                        </p:tav>
                                        <p:tav tm="100000">
                                          <p:val>
                                            <p:strVal val="ppt_h"/>
                                          </p:val>
                                        </p:tav>
                                      </p:tavLst>
                                    </p:anim>
                                    <p:set>
                                      <p:cBhvr>
                                        <p:cTn id="33" dur="1" fill="hold">
                                          <p:stCondLst>
                                            <p:cond delay="999"/>
                                          </p:stCondLst>
                                        </p:cTn>
                                        <p:tgtEl>
                                          <p:spTgt spid="14">
                                            <p:txEl>
                                              <p:pRg st="0" end="0"/>
                                            </p:txEl>
                                          </p:spTgt>
                                        </p:tgtEl>
                                        <p:attrNameLst>
                                          <p:attrName>style.visibility</p:attrName>
                                        </p:attrNameLst>
                                      </p:cBhvr>
                                      <p:to>
                                        <p:strVal val="hidden"/>
                                      </p:to>
                                    </p:set>
                                  </p:childTnLst>
                                </p:cTn>
                              </p:par>
                              <p:par>
                                <p:cTn id="34" presetID="45" presetClass="exit" presetSubtype="0" fill="hold" grpId="0" nodeType="withEffect">
                                  <p:stCondLst>
                                    <p:cond delay="0"/>
                                  </p:stCondLst>
                                  <p:childTnLst>
                                    <p:animEffect transition="out" filter="fade">
                                      <p:cBhvr>
                                        <p:cTn id="35" dur="1000"/>
                                        <p:tgtEl>
                                          <p:spTgt spid="14">
                                            <p:bg/>
                                          </p:spTgt>
                                        </p:tgtEl>
                                      </p:cBhvr>
                                    </p:animEffect>
                                    <p:anim calcmode="lin" valueType="num">
                                      <p:cBhvr>
                                        <p:cTn id="36" dur="1000"/>
                                        <p:tgtEl>
                                          <p:spTgt spid="14">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1000"/>
                                        <p:tgtEl>
                                          <p:spTgt spid="14">
                                            <p:bg/>
                                          </p:spTgt>
                                        </p:tgtEl>
                                        <p:attrNameLst>
                                          <p:attrName>ppt_h</p:attrName>
                                        </p:attrNameLst>
                                      </p:cBhvr>
                                      <p:tavLst>
                                        <p:tav tm="0">
                                          <p:val>
                                            <p:strVal val="ppt_h"/>
                                          </p:val>
                                        </p:tav>
                                        <p:tav tm="100000">
                                          <p:val>
                                            <p:strVal val="ppt_h"/>
                                          </p:val>
                                        </p:tav>
                                      </p:tavLst>
                                    </p:anim>
                                    <p:set>
                                      <p:cBhvr>
                                        <p:cTn id="38" dur="1" fill="hold">
                                          <p:stCondLst>
                                            <p:cond delay="999"/>
                                          </p:stCondLst>
                                        </p:cTn>
                                        <p:tgtEl>
                                          <p:spTgt spid="14">
                                            <p:bg/>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1000"/>
                                        <p:tgtEl>
                                          <p:spTgt spid="15">
                                            <p:txEl>
                                              <p:pRg st="0" end="0"/>
                                            </p:txEl>
                                          </p:spTgt>
                                        </p:tgtEl>
                                      </p:cBhvr>
                                    </p:animEffect>
                                    <p:anim calcmode="lin" valueType="num">
                                      <p:cBhvr>
                                        <p:cTn id="43" dur="1000"/>
                                        <p:tgtEl>
                                          <p:spTgt spid="15">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15">
                                            <p:txEl>
                                              <p:pRg st="0" end="0"/>
                                            </p:txEl>
                                          </p:spTgt>
                                        </p:tgtEl>
                                        <p:attrNameLst>
                                          <p:attrName>ppt_h</p:attrName>
                                        </p:attrNameLst>
                                      </p:cBhvr>
                                      <p:tavLst>
                                        <p:tav tm="0">
                                          <p:val>
                                            <p:strVal val="ppt_h"/>
                                          </p:val>
                                        </p:tav>
                                        <p:tav tm="100000">
                                          <p:val>
                                            <p:strVal val="ppt_h"/>
                                          </p:val>
                                        </p:tav>
                                      </p:tavLst>
                                    </p:anim>
                                    <p:set>
                                      <p:cBhvr>
                                        <p:cTn id="45" dur="1" fill="hold">
                                          <p:stCondLst>
                                            <p:cond delay="999"/>
                                          </p:stCondLst>
                                        </p:cTn>
                                        <p:tgtEl>
                                          <p:spTgt spid="15">
                                            <p:txEl>
                                              <p:pRg st="0" end="0"/>
                                            </p:txEl>
                                          </p:spTgt>
                                        </p:tgtEl>
                                        <p:attrNameLst>
                                          <p:attrName>style.visibility</p:attrName>
                                        </p:attrNameLst>
                                      </p:cBhvr>
                                      <p:to>
                                        <p:strVal val="hidden"/>
                                      </p:to>
                                    </p:set>
                                  </p:childTnLst>
                                </p:cTn>
                              </p:par>
                              <p:par>
                                <p:cTn id="46" presetID="45" presetClass="exit" presetSubtype="0" fill="hold" grpId="0" nodeType="withEffect">
                                  <p:stCondLst>
                                    <p:cond delay="0"/>
                                  </p:stCondLst>
                                  <p:childTnLst>
                                    <p:animEffect transition="out" filter="fade">
                                      <p:cBhvr>
                                        <p:cTn id="47" dur="1000"/>
                                        <p:tgtEl>
                                          <p:spTgt spid="15">
                                            <p:bg/>
                                          </p:spTgt>
                                        </p:tgtEl>
                                      </p:cBhvr>
                                    </p:animEffect>
                                    <p:anim calcmode="lin" valueType="num">
                                      <p:cBhvr>
                                        <p:cTn id="48" dur="1000"/>
                                        <p:tgtEl>
                                          <p:spTgt spid="15">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1000"/>
                                        <p:tgtEl>
                                          <p:spTgt spid="15">
                                            <p:bg/>
                                          </p:spTgt>
                                        </p:tgtEl>
                                        <p:attrNameLst>
                                          <p:attrName>ppt_h</p:attrName>
                                        </p:attrNameLst>
                                      </p:cBhvr>
                                      <p:tavLst>
                                        <p:tav tm="0">
                                          <p:val>
                                            <p:strVal val="ppt_h"/>
                                          </p:val>
                                        </p:tav>
                                        <p:tav tm="100000">
                                          <p:val>
                                            <p:strVal val="ppt_h"/>
                                          </p:val>
                                        </p:tav>
                                      </p:tavLst>
                                    </p:anim>
                                    <p:set>
                                      <p:cBhvr>
                                        <p:cTn id="50" dur="1" fill="hold">
                                          <p:stCondLst>
                                            <p:cond delay="999"/>
                                          </p:stCondLst>
                                        </p:cTn>
                                        <p:tgtEl>
                                          <p:spTgt spid="15">
                                            <p:bg/>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1000"/>
                                        <p:tgtEl>
                                          <p:spTgt spid="16">
                                            <p:txEl>
                                              <p:pRg st="0" end="0"/>
                                            </p:txEl>
                                          </p:spTgt>
                                        </p:tgtEl>
                                      </p:cBhvr>
                                    </p:animEffect>
                                    <p:anim calcmode="lin" valueType="num">
                                      <p:cBhvr>
                                        <p:cTn id="55" dur="1000"/>
                                        <p:tgtEl>
                                          <p:spTgt spid="1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16">
                                            <p:txEl>
                                              <p:pRg st="0" end="0"/>
                                            </p:txEl>
                                          </p:spTgt>
                                        </p:tgtEl>
                                        <p:attrNameLst>
                                          <p:attrName>ppt_h</p:attrName>
                                        </p:attrNameLst>
                                      </p:cBhvr>
                                      <p:tavLst>
                                        <p:tav tm="0">
                                          <p:val>
                                            <p:strVal val="ppt_h"/>
                                          </p:val>
                                        </p:tav>
                                        <p:tav tm="100000">
                                          <p:val>
                                            <p:strVal val="ppt_h"/>
                                          </p:val>
                                        </p:tav>
                                      </p:tavLst>
                                    </p:anim>
                                    <p:set>
                                      <p:cBhvr>
                                        <p:cTn id="57" dur="1" fill="hold">
                                          <p:stCondLst>
                                            <p:cond delay="999"/>
                                          </p:stCondLst>
                                        </p:cTn>
                                        <p:tgtEl>
                                          <p:spTgt spid="16">
                                            <p:txEl>
                                              <p:pRg st="0" end="0"/>
                                            </p:txEl>
                                          </p:spTgt>
                                        </p:tgtEl>
                                        <p:attrNameLst>
                                          <p:attrName>style.visibility</p:attrName>
                                        </p:attrNameLst>
                                      </p:cBhvr>
                                      <p:to>
                                        <p:strVal val="hidden"/>
                                      </p:to>
                                    </p:set>
                                  </p:childTnLst>
                                </p:cTn>
                              </p:par>
                              <p:par>
                                <p:cTn id="58" presetID="45" presetClass="exit" presetSubtype="0" fill="hold" grpId="0" nodeType="withEffect">
                                  <p:stCondLst>
                                    <p:cond delay="0"/>
                                  </p:stCondLst>
                                  <p:childTnLst>
                                    <p:animEffect transition="out" filter="fade">
                                      <p:cBhvr>
                                        <p:cTn id="59" dur="1000"/>
                                        <p:tgtEl>
                                          <p:spTgt spid="16">
                                            <p:bg/>
                                          </p:spTgt>
                                        </p:tgtEl>
                                      </p:cBhvr>
                                    </p:animEffect>
                                    <p:anim calcmode="lin" valueType="num">
                                      <p:cBhvr>
                                        <p:cTn id="60" dur="1000"/>
                                        <p:tgtEl>
                                          <p:spTgt spid="1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1" dur="1000"/>
                                        <p:tgtEl>
                                          <p:spTgt spid="16">
                                            <p:bg/>
                                          </p:spTgt>
                                        </p:tgtEl>
                                        <p:attrNameLst>
                                          <p:attrName>ppt_h</p:attrName>
                                        </p:attrNameLst>
                                      </p:cBhvr>
                                      <p:tavLst>
                                        <p:tav tm="0">
                                          <p:val>
                                            <p:strVal val="ppt_h"/>
                                          </p:val>
                                        </p:tav>
                                        <p:tav tm="100000">
                                          <p:val>
                                            <p:strVal val="ppt_h"/>
                                          </p:val>
                                        </p:tav>
                                      </p:tavLst>
                                    </p:anim>
                                    <p:set>
                                      <p:cBhvr>
                                        <p:cTn id="62" dur="1" fill="hold">
                                          <p:stCondLst>
                                            <p:cond delay="999"/>
                                          </p:stCondLst>
                                        </p:cTn>
                                        <p:tgtEl>
                                          <p:spTgt spid="16">
                                            <p:bg/>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5" presetClass="exit" presetSubtype="0" fill="hold" grpId="0" nodeType="clickEffect">
                                  <p:stCondLst>
                                    <p:cond delay="0"/>
                                  </p:stCondLst>
                                  <p:childTnLst>
                                    <p:animEffect transition="out" filter="fade">
                                      <p:cBhvr>
                                        <p:cTn id="66" dur="1000"/>
                                        <p:tgtEl>
                                          <p:spTgt spid="17">
                                            <p:txEl>
                                              <p:pRg st="0" end="0"/>
                                            </p:txEl>
                                          </p:spTgt>
                                        </p:tgtEl>
                                      </p:cBhvr>
                                    </p:animEffect>
                                    <p:anim calcmode="lin" valueType="num">
                                      <p:cBhvr>
                                        <p:cTn id="67" dur="1000"/>
                                        <p:tgtEl>
                                          <p:spTgt spid="1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17">
                                            <p:txEl>
                                              <p:pRg st="0" end="0"/>
                                            </p:txEl>
                                          </p:spTgt>
                                        </p:tgtEl>
                                        <p:attrNameLst>
                                          <p:attrName>ppt_h</p:attrName>
                                        </p:attrNameLst>
                                      </p:cBhvr>
                                      <p:tavLst>
                                        <p:tav tm="0">
                                          <p:val>
                                            <p:strVal val="ppt_h"/>
                                          </p:val>
                                        </p:tav>
                                        <p:tav tm="100000">
                                          <p:val>
                                            <p:strVal val="ppt_h"/>
                                          </p:val>
                                        </p:tav>
                                      </p:tavLst>
                                    </p:anim>
                                    <p:set>
                                      <p:cBhvr>
                                        <p:cTn id="69" dur="1" fill="hold">
                                          <p:stCondLst>
                                            <p:cond delay="999"/>
                                          </p:stCondLst>
                                        </p:cTn>
                                        <p:tgtEl>
                                          <p:spTgt spid="17">
                                            <p:txEl>
                                              <p:pRg st="0" end="0"/>
                                            </p:txEl>
                                          </p:spTgt>
                                        </p:tgtEl>
                                        <p:attrNameLst>
                                          <p:attrName>style.visibility</p:attrName>
                                        </p:attrNameLst>
                                      </p:cBhvr>
                                      <p:to>
                                        <p:strVal val="hidden"/>
                                      </p:to>
                                    </p:set>
                                  </p:childTnLst>
                                </p:cTn>
                              </p:par>
                              <p:par>
                                <p:cTn id="70" presetID="45" presetClass="exit" presetSubtype="0" fill="hold" grpId="0" nodeType="withEffect">
                                  <p:stCondLst>
                                    <p:cond delay="0"/>
                                  </p:stCondLst>
                                  <p:childTnLst>
                                    <p:animEffect transition="out" filter="fade">
                                      <p:cBhvr>
                                        <p:cTn id="71" dur="1000"/>
                                        <p:tgtEl>
                                          <p:spTgt spid="17">
                                            <p:bg/>
                                          </p:spTgt>
                                        </p:tgtEl>
                                      </p:cBhvr>
                                    </p:animEffect>
                                    <p:anim calcmode="lin" valueType="num">
                                      <p:cBhvr>
                                        <p:cTn id="72" dur="1000"/>
                                        <p:tgtEl>
                                          <p:spTgt spid="17">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1000"/>
                                        <p:tgtEl>
                                          <p:spTgt spid="17">
                                            <p:bg/>
                                          </p:spTgt>
                                        </p:tgtEl>
                                        <p:attrNameLst>
                                          <p:attrName>ppt_h</p:attrName>
                                        </p:attrNameLst>
                                      </p:cBhvr>
                                      <p:tavLst>
                                        <p:tav tm="0">
                                          <p:val>
                                            <p:strVal val="ppt_h"/>
                                          </p:val>
                                        </p:tav>
                                        <p:tav tm="100000">
                                          <p:val>
                                            <p:strVal val="ppt_h"/>
                                          </p:val>
                                        </p:tav>
                                      </p:tavLst>
                                    </p:anim>
                                    <p:set>
                                      <p:cBhvr>
                                        <p:cTn id="74" dur="1" fill="hold">
                                          <p:stCondLst>
                                            <p:cond delay="999"/>
                                          </p:stCondLst>
                                        </p:cTn>
                                        <p:tgtEl>
                                          <p:spTgt spid="1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P spid="14" grpId="0" build="allAtOnce" animBg="1"/>
      <p:bldP spid="15" grpId="0" build="allAtOnce" animBg="1"/>
      <p:bldP spid="16" grpId="0" build="allAtOnce" animBg="1"/>
      <p:bldP spid="17"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81B4-C1B4-6329-5CE9-63737C87828C}"/>
              </a:ext>
            </a:extLst>
          </p:cNvPr>
          <p:cNvSpPr>
            <a:spLocks noGrp="1"/>
          </p:cNvSpPr>
          <p:nvPr>
            <p:ph type="title"/>
          </p:nvPr>
        </p:nvSpPr>
        <p:spPr>
          <a:xfrm>
            <a:off x="838199" y="245333"/>
            <a:ext cx="9273989" cy="523195"/>
          </a:xfrm>
        </p:spPr>
        <p:txBody>
          <a:bodyPr/>
          <a:lstStyle/>
          <a:p>
            <a:r>
              <a:rPr lang="en-US" dirty="0"/>
              <a:t>Activity: Paper Clip Circuit</a:t>
            </a:r>
          </a:p>
        </p:txBody>
      </p:sp>
      <p:sp>
        <p:nvSpPr>
          <p:cNvPr id="3" name="Content Placeholder 2">
            <a:extLst>
              <a:ext uri="{FF2B5EF4-FFF2-40B4-BE49-F238E27FC236}">
                <a16:creationId xmlns:a16="http://schemas.microsoft.com/office/drawing/2014/main" id="{DD78464B-E1BA-4BAE-284C-8048902424AF}"/>
              </a:ext>
            </a:extLst>
          </p:cNvPr>
          <p:cNvSpPr>
            <a:spLocks noGrp="1"/>
          </p:cNvSpPr>
          <p:nvPr>
            <p:ph idx="1"/>
          </p:nvPr>
        </p:nvSpPr>
        <p:spPr>
          <a:xfrm>
            <a:off x="838200" y="1381991"/>
            <a:ext cx="6208059" cy="4835929"/>
          </a:xfrm>
        </p:spPr>
        <p:txBody>
          <a:bodyPr/>
          <a:lstStyle/>
          <a:p>
            <a:r>
              <a:rPr lang="en-US" sz="2600" dirty="0"/>
              <a:t>In this activity, we’ll experiment with conductors and insulators to observe their impact on the flow of electricity. Follow the directions below and observe what happens. Then answer the following questions.</a:t>
            </a:r>
          </a:p>
          <a:p>
            <a:endParaRPr lang="en-US" sz="1100" dirty="0"/>
          </a:p>
          <a:p>
            <a:pPr marL="457200" indent="-457200">
              <a:buFont typeface="Arial" panose="020B0604020202020204" pitchFamily="34" charset="0"/>
              <a:buChar char="•"/>
            </a:pPr>
            <a:r>
              <a:rPr lang="en-US" sz="2600" b="1" dirty="0"/>
              <a:t>Step 1 </a:t>
            </a:r>
            <a:r>
              <a:rPr lang="en-US" sz="2600" dirty="0"/>
              <a:t>– Use the battery, light bulb, wires and paperclip to create a simple circuit. Use the image above as a guide. </a:t>
            </a:r>
          </a:p>
          <a:p>
            <a:pPr marL="457200" indent="-457200">
              <a:buFont typeface="Arial" panose="020B0604020202020204" pitchFamily="34" charset="0"/>
              <a:buChar char="•"/>
            </a:pPr>
            <a:endParaRPr lang="en-US" sz="1100" dirty="0"/>
          </a:p>
          <a:p>
            <a:pPr marL="457200" indent="-457200">
              <a:buFont typeface="Arial" panose="020B0604020202020204" pitchFamily="34" charset="0"/>
              <a:buChar char="•"/>
            </a:pPr>
            <a:r>
              <a:rPr lang="en-US" sz="2600" b="1" dirty="0"/>
              <a:t>Step 2 </a:t>
            </a:r>
            <a:r>
              <a:rPr lang="en-US" sz="2600" dirty="0"/>
              <a:t>- Next, replace the paperclip with a rubber band. </a:t>
            </a:r>
          </a:p>
          <a:p>
            <a:endParaRPr lang="en-US" dirty="0"/>
          </a:p>
        </p:txBody>
      </p:sp>
      <p:pic>
        <p:nvPicPr>
          <p:cNvPr id="4" name="Picture 3" descr="Running man icon indicating the slide has an ACTIVITY.">
            <a:extLst>
              <a:ext uri="{FF2B5EF4-FFF2-40B4-BE49-F238E27FC236}">
                <a16:creationId xmlns:a16="http://schemas.microsoft.com/office/drawing/2014/main" id="{ADE3025D-338A-1976-C2F0-0B458BA2530E}"/>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795379" y="128720"/>
            <a:ext cx="731520" cy="756422"/>
          </a:xfrm>
          <a:prstGeom prst="rect">
            <a:avLst/>
          </a:prstGeom>
        </p:spPr>
      </p:pic>
      <p:pic>
        <p:nvPicPr>
          <p:cNvPr id="5" name="Picture 4" descr="A light bulb connected to a paper clip">
            <a:extLst>
              <a:ext uri="{FF2B5EF4-FFF2-40B4-BE49-F238E27FC236}">
                <a16:creationId xmlns:a16="http://schemas.microsoft.com/office/drawing/2014/main" id="{52B13EBD-AC73-45F7-0A95-BC3C6ABA4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9467" y="1764562"/>
            <a:ext cx="4317432" cy="3328876"/>
          </a:xfrm>
          <a:prstGeom prst="rect">
            <a:avLst/>
          </a:prstGeom>
        </p:spPr>
      </p:pic>
    </p:spTree>
    <p:custDataLst>
      <p:tags r:id="rId1"/>
    </p:custDataLst>
    <p:extLst>
      <p:ext uri="{BB962C8B-B14F-4D97-AF65-F5344CB8AC3E}">
        <p14:creationId xmlns:p14="http://schemas.microsoft.com/office/powerpoint/2010/main" val="115559916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F6ED-5BBA-9F54-44E4-9217E287A4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4C9EA2-7EF4-EBEC-1114-689FBC7CF6F3}"/>
              </a:ext>
            </a:extLst>
          </p:cNvPr>
          <p:cNvSpPr>
            <a:spLocks noGrp="1"/>
          </p:cNvSpPr>
          <p:nvPr>
            <p:ph type="title"/>
          </p:nvPr>
        </p:nvSpPr>
        <p:spPr>
          <a:xfrm>
            <a:off x="518158" y="245334"/>
            <a:ext cx="11170922" cy="523195"/>
          </a:xfrm>
        </p:spPr>
        <p:txBody>
          <a:bodyPr/>
          <a:lstStyle/>
          <a:p>
            <a:r>
              <a:rPr lang="en-US" dirty="0"/>
              <a:t>Activity: Small Group Discussion</a:t>
            </a:r>
          </a:p>
        </p:txBody>
      </p:sp>
      <p:sp>
        <p:nvSpPr>
          <p:cNvPr id="2" name="Content Placeholder 2">
            <a:extLst>
              <a:ext uri="{FF2B5EF4-FFF2-40B4-BE49-F238E27FC236}">
                <a16:creationId xmlns:a16="http://schemas.microsoft.com/office/drawing/2014/main" id="{64FEBD24-F2C2-564A-9EA9-4EC2BA435BD4}"/>
              </a:ext>
            </a:extLst>
          </p:cNvPr>
          <p:cNvSpPr>
            <a:spLocks noGrp="1"/>
          </p:cNvSpPr>
          <p:nvPr>
            <p:ph idx="1"/>
          </p:nvPr>
        </p:nvSpPr>
        <p:spPr/>
        <p:txBody>
          <a:bodyPr>
            <a:normAutofit/>
          </a:bodyPr>
          <a:lstStyle/>
          <a:p>
            <a:pPr marL="457200" lvl="0" indent="-457200" eaLnBrk="0" fontAlgn="base" hangingPunct="0">
              <a:lnSpc>
                <a:spcPct val="100000"/>
              </a:lnSpc>
              <a:spcBef>
                <a:spcPct val="0"/>
              </a:spcBef>
              <a:spcAft>
                <a:spcPct val="0"/>
              </a:spcAft>
              <a:buClrTx/>
              <a:buFont typeface="Arial" panose="020B0604020202020204" pitchFamily="34" charset="0"/>
              <a:buChar char="•"/>
            </a:pPr>
            <a:r>
              <a:rPr lang="en-US" sz="2800" dirty="0">
                <a:solidFill>
                  <a:schemeClr val="tx1"/>
                </a:solidFill>
              </a:rPr>
              <a:t>Which vehicle systems use DC power?</a:t>
            </a:r>
          </a:p>
          <a:p>
            <a:pPr marL="457200" lvl="0" indent="-457200" eaLnBrk="0" fontAlgn="base" hangingPunct="0">
              <a:lnSpc>
                <a:spcPct val="100000"/>
              </a:lnSpc>
              <a:spcBef>
                <a:spcPct val="0"/>
              </a:spcBef>
              <a:spcAft>
                <a:spcPct val="0"/>
              </a:spcAft>
              <a:buClrTx/>
              <a:buFont typeface="Arial" panose="020B0604020202020204" pitchFamily="34" charset="0"/>
              <a:buChar char="•"/>
            </a:pPr>
            <a:endParaRPr lang="en-US" sz="2800" dirty="0">
              <a:solidFill>
                <a:schemeClr val="tx1"/>
              </a:solidFill>
            </a:endParaRPr>
          </a:p>
          <a:p>
            <a:pPr marL="457200" lvl="0" indent="-457200" eaLnBrk="0" fontAlgn="base" hangingPunct="0">
              <a:lnSpc>
                <a:spcPct val="100000"/>
              </a:lnSpc>
              <a:spcBef>
                <a:spcPct val="0"/>
              </a:spcBef>
              <a:spcAft>
                <a:spcPct val="0"/>
              </a:spcAft>
              <a:buClrTx/>
              <a:buFont typeface="Arial" panose="020B0604020202020204" pitchFamily="34" charset="0"/>
              <a:buChar char="•"/>
            </a:pPr>
            <a:r>
              <a:rPr lang="en-US" sz="2800" dirty="0">
                <a:solidFill>
                  <a:schemeClr val="tx1"/>
                </a:solidFill>
              </a:rPr>
              <a:t>What happens if current is interrupted in one of those systems?</a:t>
            </a:r>
          </a:p>
          <a:p>
            <a:pPr marL="457200" lvl="0" indent="-457200" eaLnBrk="0" fontAlgn="base" hangingPunct="0">
              <a:lnSpc>
                <a:spcPct val="100000"/>
              </a:lnSpc>
              <a:spcBef>
                <a:spcPct val="0"/>
              </a:spcBef>
              <a:spcAft>
                <a:spcPct val="0"/>
              </a:spcAft>
              <a:buClrTx/>
              <a:buFont typeface="Arial" panose="020B0604020202020204" pitchFamily="34" charset="0"/>
              <a:buChar char="•"/>
            </a:pPr>
            <a:endParaRPr lang="en-US" sz="2800" dirty="0">
              <a:solidFill>
                <a:schemeClr val="tx1"/>
              </a:solidFill>
            </a:endParaRPr>
          </a:p>
          <a:p>
            <a:pPr marL="457200" lvl="0" indent="-457200" eaLnBrk="0" fontAlgn="base" hangingPunct="0">
              <a:lnSpc>
                <a:spcPct val="100000"/>
              </a:lnSpc>
              <a:spcBef>
                <a:spcPct val="0"/>
              </a:spcBef>
              <a:spcAft>
                <a:spcPct val="0"/>
              </a:spcAft>
              <a:buClrTx/>
              <a:buFont typeface="Arial" panose="020B0604020202020204" pitchFamily="34" charset="0"/>
              <a:buChar char="•"/>
            </a:pPr>
            <a:r>
              <a:rPr lang="en-US" sz="2800" dirty="0">
                <a:solidFill>
                  <a:schemeClr val="tx1"/>
                </a:solidFill>
              </a:rPr>
              <a:t>Where do you see conductors and insulators on vehicles?</a:t>
            </a:r>
          </a:p>
          <a:p>
            <a:pPr marL="457200" lvl="0" indent="-457200" eaLnBrk="0" fontAlgn="base" hangingPunct="0">
              <a:lnSpc>
                <a:spcPct val="100000"/>
              </a:lnSpc>
              <a:spcBef>
                <a:spcPct val="0"/>
              </a:spcBef>
              <a:spcAft>
                <a:spcPct val="0"/>
              </a:spcAft>
              <a:buClrTx/>
              <a:buFont typeface="Arial" panose="020B0604020202020204" pitchFamily="34" charset="0"/>
              <a:buChar char="•"/>
            </a:pPr>
            <a:endParaRPr lang="en-US" sz="2800" dirty="0">
              <a:solidFill>
                <a:schemeClr val="tx1"/>
              </a:solidFill>
            </a:endParaRPr>
          </a:p>
          <a:p>
            <a:pPr marL="457200" lvl="0" indent="-457200" eaLnBrk="0" fontAlgn="base" hangingPunct="0">
              <a:lnSpc>
                <a:spcPct val="100000"/>
              </a:lnSpc>
              <a:spcBef>
                <a:spcPct val="0"/>
              </a:spcBef>
              <a:spcAft>
                <a:spcPct val="0"/>
              </a:spcAft>
              <a:buClrTx/>
              <a:buFont typeface="Arial" panose="020B0604020202020204" pitchFamily="34" charset="0"/>
              <a:buChar char="•"/>
            </a:pPr>
            <a:r>
              <a:rPr lang="en-US" sz="2800" dirty="0">
                <a:solidFill>
                  <a:schemeClr val="tx1"/>
                </a:solidFill>
              </a:rPr>
              <a:t>How do conductors and insulators help keep us safe when working with electrical systems?</a:t>
            </a:r>
          </a:p>
          <a:p>
            <a:pPr marL="457200" lvl="0" indent="-457200" eaLnBrk="0" fontAlgn="base" hangingPunct="0">
              <a:lnSpc>
                <a:spcPct val="100000"/>
              </a:lnSpc>
              <a:spcBef>
                <a:spcPct val="0"/>
              </a:spcBef>
              <a:spcAft>
                <a:spcPct val="0"/>
              </a:spcAft>
              <a:buClrTx/>
              <a:buFont typeface="Arial" panose="020B0604020202020204" pitchFamily="34" charset="0"/>
              <a:buChar char="•"/>
            </a:pPr>
            <a:endParaRPr lang="en-US" sz="2800" dirty="0">
              <a:solidFill>
                <a:schemeClr val="tx1"/>
              </a:solidFill>
            </a:endParaRPr>
          </a:p>
        </p:txBody>
      </p:sp>
      <p:pic>
        <p:nvPicPr>
          <p:cNvPr id="3" name="Picture 2" descr="Running man icon indicating the slide has an ACTIVITY.">
            <a:extLst>
              <a:ext uri="{FF2B5EF4-FFF2-40B4-BE49-F238E27FC236}">
                <a16:creationId xmlns:a16="http://schemas.microsoft.com/office/drawing/2014/main" id="{A5574EA6-D542-8C14-4FC2-9B5C2937249A}"/>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795379" y="128720"/>
            <a:ext cx="731520" cy="756422"/>
          </a:xfrm>
          <a:prstGeom prst="rect">
            <a:avLst/>
          </a:prstGeom>
        </p:spPr>
      </p:pic>
    </p:spTree>
    <p:custDataLst>
      <p:tags r:id="rId1"/>
    </p:custDataLst>
    <p:extLst>
      <p:ext uri="{BB962C8B-B14F-4D97-AF65-F5344CB8AC3E}">
        <p14:creationId xmlns:p14="http://schemas.microsoft.com/office/powerpoint/2010/main" val="87534912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BAF7A9-E2E4-B21F-F07A-E3B4D7789C53}"/>
              </a:ext>
            </a:extLst>
          </p:cNvPr>
          <p:cNvSpPr>
            <a:spLocks noGrp="1"/>
          </p:cNvSpPr>
          <p:nvPr>
            <p:ph idx="1"/>
          </p:nvPr>
        </p:nvSpPr>
        <p:spPr>
          <a:xfrm>
            <a:off x="838199" y="1381991"/>
            <a:ext cx="10515599" cy="5032256"/>
          </a:xfrm>
        </p:spPr>
        <p:txBody>
          <a:bodyPr>
            <a:normAutofit/>
          </a:bodyPr>
          <a:lstStyle/>
          <a:p>
            <a:r>
              <a:rPr lang="en-US" b="1" dirty="0"/>
              <a:t>What is the primary difference between static and current electricity?</a:t>
            </a:r>
          </a:p>
          <a:p>
            <a:endParaRPr lang="en-US" b="1" dirty="0"/>
          </a:p>
          <a:p>
            <a:pPr marL="514350" indent="-514350">
              <a:buAutoNum type="alphaUcParenR"/>
            </a:pPr>
            <a:r>
              <a:rPr lang="en-US" dirty="0"/>
              <a:t>Static electricity is more dangerous</a:t>
            </a:r>
          </a:p>
          <a:p>
            <a:pPr marL="514350" indent="-514350">
              <a:buAutoNum type="alphaUcParenR"/>
            </a:pPr>
            <a:endParaRPr lang="en-US" dirty="0"/>
          </a:p>
          <a:p>
            <a:r>
              <a:rPr lang="en-US" dirty="0"/>
              <a:t>B) Static electricity involves flowing charges</a:t>
            </a:r>
          </a:p>
          <a:p>
            <a:endParaRPr lang="en-US" dirty="0"/>
          </a:p>
          <a:p>
            <a:r>
              <a:rPr lang="en-US" dirty="0"/>
              <a:t>C) Static electricity is stored; current electricity flows continuously</a:t>
            </a:r>
          </a:p>
          <a:p>
            <a:endParaRPr lang="en-US" dirty="0"/>
          </a:p>
          <a:p>
            <a:r>
              <a:rPr lang="en-US" dirty="0"/>
              <a:t>D) Current electricity is natural; static is man-made</a:t>
            </a:r>
          </a:p>
        </p:txBody>
      </p:sp>
      <p:sp>
        <p:nvSpPr>
          <p:cNvPr id="4" name="Title 3">
            <a:extLst>
              <a:ext uri="{FF2B5EF4-FFF2-40B4-BE49-F238E27FC236}">
                <a16:creationId xmlns:a16="http://schemas.microsoft.com/office/drawing/2014/main" id="{E569CA0C-2985-2C56-A2A2-23FD9A15ADF1}"/>
              </a:ext>
            </a:extLst>
          </p:cNvPr>
          <p:cNvSpPr>
            <a:spLocks noGrp="1"/>
          </p:cNvSpPr>
          <p:nvPr>
            <p:ph type="title"/>
          </p:nvPr>
        </p:nvSpPr>
        <p:spPr>
          <a:xfrm>
            <a:off x="838200" y="194426"/>
            <a:ext cx="9653338" cy="523195"/>
          </a:xfrm>
        </p:spPr>
        <p:txBody>
          <a:bodyPr/>
          <a:lstStyle/>
          <a:p>
            <a:r>
              <a:rPr lang="en-US" dirty="0"/>
              <a:t>Knowledge Check</a:t>
            </a:r>
          </a:p>
        </p:txBody>
      </p:sp>
      <p:pic>
        <p:nvPicPr>
          <p:cNvPr id="6" name="Graphic 5" descr="Lights On with solid fill">
            <a:extLst>
              <a:ext uri="{FF2B5EF4-FFF2-40B4-BE49-F238E27FC236}">
                <a16:creationId xmlns:a16="http://schemas.microsoft.com/office/drawing/2014/main" id="{B47F12F7-4887-A911-B6E1-E36FD0B25C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2" name="Circle: Hollow 1">
            <a:extLst>
              <a:ext uri="{FF2B5EF4-FFF2-40B4-BE49-F238E27FC236}">
                <a16:creationId xmlns:a16="http://schemas.microsoft.com/office/drawing/2014/main" id="{89E28995-6218-580B-7823-7BB0AFCAD516}"/>
              </a:ext>
            </a:extLst>
          </p:cNvPr>
          <p:cNvSpPr/>
          <p:nvPr/>
        </p:nvSpPr>
        <p:spPr>
          <a:xfrm>
            <a:off x="-1288753" y="4230978"/>
            <a:ext cx="922320" cy="937984"/>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672137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81481E-6 L 0.14948 -0.00672 " pathEditMode="relative" rAng="0" ptsTypes="AA">
                                      <p:cBhvr>
                                        <p:cTn id="6" dur="1000" fill="hold"/>
                                        <p:tgtEl>
                                          <p:spTgt spid="2"/>
                                        </p:tgtEl>
                                        <p:attrNameLst>
                                          <p:attrName>ppt_x</p:attrName>
                                          <p:attrName>ppt_y</p:attrName>
                                        </p:attrNameLst>
                                      </p:cBhvr>
                                      <p:rCtr x="7474"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1A6D3-A55A-401E-7BE7-52F57B9326F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ABE0302-CA7A-31F3-8347-4FF468A7F930}"/>
              </a:ext>
            </a:extLst>
          </p:cNvPr>
          <p:cNvSpPr>
            <a:spLocks noGrp="1"/>
          </p:cNvSpPr>
          <p:nvPr>
            <p:ph idx="1"/>
          </p:nvPr>
        </p:nvSpPr>
        <p:spPr>
          <a:xfrm>
            <a:off x="838200" y="1350155"/>
            <a:ext cx="10645039" cy="5036997"/>
          </a:xfrm>
        </p:spPr>
        <p:txBody>
          <a:bodyPr/>
          <a:lstStyle/>
          <a:p>
            <a:r>
              <a:rPr lang="en-US" sz="3200" b="1" dirty="0"/>
              <a:t>Voltage is best described as:</a:t>
            </a:r>
          </a:p>
          <a:p>
            <a:endParaRPr lang="en-US" sz="2800" b="1" dirty="0"/>
          </a:p>
          <a:p>
            <a:pPr marL="971550" lvl="1" indent="-514350">
              <a:buFont typeface="+mj-lt"/>
              <a:buAutoNum type="alphaUcPeriod"/>
            </a:pPr>
            <a:r>
              <a:rPr lang="en-US" sz="2800" dirty="0"/>
              <a:t>The number of electrons in a wire</a:t>
            </a:r>
          </a:p>
          <a:p>
            <a:pPr marL="971550" lvl="1" indent="-514350">
              <a:buFont typeface="+mj-lt"/>
              <a:buAutoNum type="alphaUcPeriod"/>
            </a:pPr>
            <a:endParaRPr lang="en-US" sz="2800" dirty="0"/>
          </a:p>
          <a:p>
            <a:pPr marL="971550" lvl="1" indent="-514350">
              <a:buFont typeface="+mj-lt"/>
              <a:buAutoNum type="alphaUcPeriod"/>
            </a:pPr>
            <a:r>
              <a:rPr lang="en-US" sz="2800" dirty="0"/>
              <a:t>The pressure that pushes electrons through a circuit</a:t>
            </a:r>
          </a:p>
          <a:p>
            <a:pPr marL="971550" lvl="1" indent="-514350">
              <a:buFont typeface="+mj-lt"/>
              <a:buAutoNum type="alphaUcPeriod"/>
            </a:pPr>
            <a:endParaRPr lang="en-US" sz="2800" dirty="0"/>
          </a:p>
          <a:p>
            <a:pPr marL="971550" lvl="1" indent="-514350">
              <a:buFont typeface="+mj-lt"/>
              <a:buAutoNum type="alphaUcPeriod"/>
            </a:pPr>
            <a:r>
              <a:rPr lang="en-US" sz="2800" dirty="0"/>
              <a:t>The speed of electrical flow</a:t>
            </a:r>
          </a:p>
          <a:p>
            <a:pPr marL="971550" lvl="1" indent="-514350">
              <a:buFont typeface="+mj-lt"/>
              <a:buAutoNum type="alphaUcPeriod"/>
            </a:pPr>
            <a:endParaRPr lang="en-US" sz="2800" dirty="0"/>
          </a:p>
          <a:p>
            <a:pPr marL="971550" lvl="1" indent="-514350">
              <a:buFont typeface="+mj-lt"/>
              <a:buAutoNum type="alphaUcPeriod"/>
            </a:pPr>
            <a:r>
              <a:rPr lang="en-US" sz="2800" dirty="0"/>
              <a:t>The amount of heat produced by electricity</a:t>
            </a:r>
          </a:p>
          <a:p>
            <a:pPr marL="514350" indent="-514350">
              <a:buFont typeface="+mj-lt"/>
              <a:buAutoNum type="alphaUcPeriod"/>
            </a:pPr>
            <a:endParaRPr lang="en-US" dirty="0"/>
          </a:p>
          <a:p>
            <a:endParaRPr lang="en-US" dirty="0"/>
          </a:p>
        </p:txBody>
      </p:sp>
      <p:sp>
        <p:nvSpPr>
          <p:cNvPr id="6" name="Title 5">
            <a:extLst>
              <a:ext uri="{FF2B5EF4-FFF2-40B4-BE49-F238E27FC236}">
                <a16:creationId xmlns:a16="http://schemas.microsoft.com/office/drawing/2014/main" id="{A6ADD6BC-3922-6275-B2FB-9C43F9D841B3}"/>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9CBB6621-3FCE-BDAB-5E37-EFAA8F53B1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9" name="Circle: Hollow 8">
            <a:extLst>
              <a:ext uri="{FF2B5EF4-FFF2-40B4-BE49-F238E27FC236}">
                <a16:creationId xmlns:a16="http://schemas.microsoft.com/office/drawing/2014/main" id="{AFDCDED0-4B89-57B6-A722-0947C52A6F80}"/>
              </a:ext>
            </a:extLst>
          </p:cNvPr>
          <p:cNvSpPr/>
          <p:nvPr/>
        </p:nvSpPr>
        <p:spPr>
          <a:xfrm>
            <a:off x="-3494070" y="3114872"/>
            <a:ext cx="922320" cy="937984"/>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332963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3.7037E-6 L 0.36276 -0.02245 " pathEditMode="relative" rAng="0" ptsTypes="AA">
                                      <p:cBhvr>
                                        <p:cTn id="6" dur="1000" fill="hold"/>
                                        <p:tgtEl>
                                          <p:spTgt spid="9"/>
                                        </p:tgtEl>
                                        <p:attrNameLst>
                                          <p:attrName>ppt_x</p:attrName>
                                          <p:attrName>ppt_y</p:attrName>
                                        </p:attrNameLst>
                                      </p:cBhvr>
                                      <p:rCtr x="18138" y="-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F4B9B15E-6736-4138-A392-6CF75A784C31}"/>
              </a:ext>
            </a:extLst>
          </p:cNvPr>
          <p:cNvSpPr>
            <a:spLocks noGrp="1"/>
          </p:cNvSpPr>
          <p:nvPr>
            <p:ph idx="1"/>
          </p:nvPr>
        </p:nvSpPr>
        <p:spPr>
          <a:xfrm>
            <a:off x="841248" y="1482147"/>
            <a:ext cx="11035353" cy="4572000"/>
          </a:xfrm>
        </p:spPr>
        <p:txBody>
          <a:bodyPr>
            <a:normAutofit/>
          </a:bodyPr>
          <a:lstStyle/>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sz="2500" b="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Explain what electricity is and how it is used in everyday work.</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sz="2500" b="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Explain the difference between static electricity and current electricity.</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sz="2500" b="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Explain how electricity is made and why it is important in transit systems.</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sz="2500" b="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Identify key people who helped develop electricity and how their work affects modern systems.</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sz="2500" b="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Describe the basic parts of an atom and explain how electrons create electrical flow.</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sz="2500" b="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Recognize the difference between Direct Current (DC) and Alternating Current (AC).</a:t>
            </a:r>
          </a:p>
          <a:p>
            <a:pPr marL="342900" marR="0" lvl="0" indent="-34290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Char char="•"/>
              <a:tabLst/>
              <a:defRPr/>
            </a:pPr>
            <a:r>
              <a:rPr kumimoji="0" lang="en-US" sz="2500" b="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Identify conductors and insulators and explain why both are needed for safety.</a:t>
            </a:r>
          </a:p>
        </p:txBody>
      </p:sp>
    </p:spTree>
    <p:custDataLst>
      <p:tags r:id="rId1"/>
    </p:custDataLst>
    <p:extLst>
      <p:ext uri="{BB962C8B-B14F-4D97-AF65-F5344CB8AC3E}">
        <p14:creationId xmlns:p14="http://schemas.microsoft.com/office/powerpoint/2010/main" val="398609957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9054-873D-33AC-C4D9-64E402E831A3}"/>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1B7D900-0391-DE04-EB8D-07F1C0CF5556}"/>
              </a:ext>
            </a:extLst>
          </p:cNvPr>
          <p:cNvSpPr>
            <a:spLocks noGrp="1"/>
          </p:cNvSpPr>
          <p:nvPr>
            <p:ph idx="1"/>
          </p:nvPr>
        </p:nvSpPr>
        <p:spPr/>
        <p:txBody>
          <a:bodyPr/>
          <a:lstStyle/>
          <a:p>
            <a:r>
              <a:rPr lang="en-US" sz="3200" b="1" dirty="0"/>
              <a:t>Dead Battery, Live Shop Power</a:t>
            </a:r>
          </a:p>
          <a:p>
            <a:endParaRPr lang="en-US" sz="3200" dirty="0"/>
          </a:p>
          <a:p>
            <a:r>
              <a:rPr lang="en-US" sz="3200" b="1" dirty="0"/>
              <a:t>Scenario: </a:t>
            </a:r>
            <a:r>
              <a:rPr lang="en-US" sz="3200" dirty="0"/>
              <a:t>A bus won’t start because the battery is dead, but the shop lights and outlets still work.</a:t>
            </a:r>
          </a:p>
          <a:p>
            <a:pPr marL="457200" indent="-457200">
              <a:spcBef>
                <a:spcPts val="1800"/>
              </a:spcBef>
              <a:buAutoNum type="arabicPeriod"/>
            </a:pPr>
            <a:r>
              <a:rPr lang="en-US" sz="3200" dirty="0"/>
              <a:t>Which system uses DC?</a:t>
            </a:r>
          </a:p>
          <a:p>
            <a:pPr marL="457200" indent="-457200">
              <a:spcBef>
                <a:spcPts val="1200"/>
              </a:spcBef>
              <a:buAutoNum type="arabicPeriod"/>
            </a:pPr>
            <a:r>
              <a:rPr lang="en-US" sz="3200" dirty="0"/>
              <a:t>Which system uses AC?</a:t>
            </a:r>
          </a:p>
          <a:p>
            <a:pPr marL="457200" indent="-457200">
              <a:spcBef>
                <a:spcPts val="1200"/>
              </a:spcBef>
              <a:buAutoNum type="arabicPeriod"/>
            </a:pPr>
            <a:r>
              <a:rPr lang="en-US" sz="3200" dirty="0"/>
              <a:t>Why does one work while the other doesn’t?</a:t>
            </a:r>
          </a:p>
          <a:p>
            <a:pPr marL="457200" indent="-457200">
              <a:buAutoNum type="arabicPeriod"/>
            </a:pPr>
            <a:endParaRPr lang="en-US" sz="3200" dirty="0"/>
          </a:p>
        </p:txBody>
      </p:sp>
      <p:sp>
        <p:nvSpPr>
          <p:cNvPr id="6" name="Title 5">
            <a:extLst>
              <a:ext uri="{FF2B5EF4-FFF2-40B4-BE49-F238E27FC236}">
                <a16:creationId xmlns:a16="http://schemas.microsoft.com/office/drawing/2014/main" id="{C387A592-141C-1286-95D9-37B0901631EE}"/>
              </a:ext>
            </a:extLst>
          </p:cNvPr>
          <p:cNvSpPr>
            <a:spLocks noGrp="1"/>
          </p:cNvSpPr>
          <p:nvPr>
            <p:ph type="title"/>
          </p:nvPr>
        </p:nvSpPr>
        <p:spPr>
          <a:xfrm>
            <a:off x="838200" y="175684"/>
            <a:ext cx="9677576" cy="522000"/>
          </a:xfrm>
        </p:spPr>
        <p:txBody>
          <a:bodyPr/>
          <a:lstStyle/>
          <a:p>
            <a:r>
              <a:rPr lang="en-US" dirty="0"/>
              <a:t>Knowledge Check: Scenario  </a:t>
            </a:r>
          </a:p>
        </p:txBody>
      </p:sp>
      <p:pic>
        <p:nvPicPr>
          <p:cNvPr id="2" name="Graphic 1" descr="Lights On with solid fill">
            <a:extLst>
              <a:ext uri="{FF2B5EF4-FFF2-40B4-BE49-F238E27FC236}">
                <a16:creationId xmlns:a16="http://schemas.microsoft.com/office/drawing/2014/main" id="{69833ED5-D638-5BC2-DFC7-6B512897A96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Tree>
    <p:custDataLst>
      <p:tags r:id="rId1"/>
    </p:custDataLst>
    <p:extLst>
      <p:ext uri="{BB962C8B-B14F-4D97-AF65-F5344CB8AC3E}">
        <p14:creationId xmlns:p14="http://schemas.microsoft.com/office/powerpoint/2010/main" val="41848418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11A92-C878-1884-10C9-EB1477A0BCFD}"/>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A93FBF4-BAD2-DEF6-D984-608FB6005250}"/>
              </a:ext>
            </a:extLst>
          </p:cNvPr>
          <p:cNvSpPr>
            <a:spLocks noGrp="1"/>
          </p:cNvSpPr>
          <p:nvPr>
            <p:ph idx="1"/>
          </p:nvPr>
        </p:nvSpPr>
        <p:spPr>
          <a:xfrm>
            <a:off x="838200" y="1532116"/>
            <a:ext cx="10515599" cy="4835929"/>
          </a:xfrm>
        </p:spPr>
        <p:txBody>
          <a:bodyPr/>
          <a:lstStyle/>
          <a:p>
            <a:r>
              <a:rPr lang="en-US" sz="3200" b="1" dirty="0"/>
              <a:t>Which of the following describes current? </a:t>
            </a:r>
          </a:p>
          <a:p>
            <a:endParaRPr lang="en-US" sz="2800" b="1" dirty="0"/>
          </a:p>
          <a:p>
            <a:pPr marL="971550" lvl="1" indent="-514350">
              <a:buFont typeface="+mj-lt"/>
              <a:buAutoNum type="alphaUcPeriod"/>
            </a:pPr>
            <a:r>
              <a:rPr lang="en-US" sz="2800" dirty="0"/>
              <a:t>The build-up of charge on an object</a:t>
            </a:r>
          </a:p>
          <a:p>
            <a:pPr marL="971550" lvl="1" indent="-514350">
              <a:buFont typeface="+mj-lt"/>
              <a:buAutoNum type="alphaUcPeriod"/>
            </a:pPr>
            <a:endParaRPr lang="en-US" sz="2800" dirty="0"/>
          </a:p>
          <a:p>
            <a:pPr marL="971550" lvl="1" indent="-514350">
              <a:buFont typeface="+mj-lt"/>
              <a:buAutoNum type="alphaUcPeriod"/>
            </a:pPr>
            <a:r>
              <a:rPr lang="en-US" sz="2800" dirty="0"/>
              <a:t>The continuous flow of electrons through a conductor</a:t>
            </a:r>
          </a:p>
          <a:p>
            <a:pPr marL="971550" lvl="1" indent="-514350">
              <a:buFont typeface="+mj-lt"/>
              <a:buAutoNum type="alphaUcPeriod"/>
            </a:pPr>
            <a:endParaRPr lang="en-US" sz="2800" dirty="0"/>
          </a:p>
          <a:p>
            <a:pPr marL="971550" lvl="1" indent="-514350">
              <a:buFont typeface="+mj-lt"/>
              <a:buAutoNum type="alphaUcPeriod"/>
            </a:pPr>
            <a:r>
              <a:rPr lang="en-US" sz="2800" dirty="0"/>
              <a:t>The resistance of a material</a:t>
            </a:r>
          </a:p>
          <a:p>
            <a:pPr marL="971550" lvl="1" indent="-514350">
              <a:buFont typeface="+mj-lt"/>
              <a:buAutoNum type="alphaUcPeriod"/>
            </a:pPr>
            <a:endParaRPr lang="en-US" sz="2800" dirty="0"/>
          </a:p>
          <a:p>
            <a:pPr marL="971550" lvl="1" indent="-514350">
              <a:buFont typeface="+mj-lt"/>
              <a:buAutoNum type="alphaUcPeriod"/>
            </a:pPr>
            <a:r>
              <a:rPr lang="en-US" sz="2800" dirty="0"/>
              <a:t>The measure of electrical pressure</a:t>
            </a:r>
          </a:p>
          <a:p>
            <a:pPr marL="514350" indent="-514350">
              <a:buFont typeface="+mj-lt"/>
              <a:buAutoNum type="alphaUcPeriod"/>
            </a:pPr>
            <a:endParaRPr lang="en-US" dirty="0"/>
          </a:p>
          <a:p>
            <a:endParaRPr lang="en-US" dirty="0"/>
          </a:p>
        </p:txBody>
      </p:sp>
      <p:sp>
        <p:nvSpPr>
          <p:cNvPr id="6" name="Title 5">
            <a:extLst>
              <a:ext uri="{FF2B5EF4-FFF2-40B4-BE49-F238E27FC236}">
                <a16:creationId xmlns:a16="http://schemas.microsoft.com/office/drawing/2014/main" id="{5EC2D6D9-0D9F-121F-3DD6-C5815266B649}"/>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41158D8C-D54E-C5CB-99F5-39C2CBC55D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9" name="Circle: Hollow 8">
            <a:extLst>
              <a:ext uri="{FF2B5EF4-FFF2-40B4-BE49-F238E27FC236}">
                <a16:creationId xmlns:a16="http://schemas.microsoft.com/office/drawing/2014/main" id="{F47C0390-F7A3-969E-FAA6-610CF72C4F0F}"/>
              </a:ext>
            </a:extLst>
          </p:cNvPr>
          <p:cNvSpPr/>
          <p:nvPr/>
        </p:nvSpPr>
        <p:spPr>
          <a:xfrm>
            <a:off x="-2381250" y="3229172"/>
            <a:ext cx="754080" cy="733228"/>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703779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4.44444E-6 L 0.27682 0.00625 " pathEditMode="relative" rAng="0" ptsTypes="AA">
                                      <p:cBhvr>
                                        <p:cTn id="6" dur="1000" fill="hold"/>
                                        <p:tgtEl>
                                          <p:spTgt spid="9"/>
                                        </p:tgtEl>
                                        <p:attrNameLst>
                                          <p:attrName>ppt_x</p:attrName>
                                          <p:attrName>ppt_y</p:attrName>
                                        </p:attrNameLst>
                                      </p:cBhvr>
                                      <p:rCtr x="13841"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4B7DB-FF05-DC2E-950D-67ED074E8B3D}"/>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2F4E361-CBC2-ADF8-377C-7A253367680C}"/>
              </a:ext>
            </a:extLst>
          </p:cNvPr>
          <p:cNvSpPr>
            <a:spLocks noGrp="1"/>
          </p:cNvSpPr>
          <p:nvPr>
            <p:ph idx="1"/>
          </p:nvPr>
        </p:nvSpPr>
        <p:spPr>
          <a:xfrm>
            <a:off x="851849" y="1422934"/>
            <a:ext cx="10515599" cy="4835929"/>
          </a:xfrm>
        </p:spPr>
        <p:txBody>
          <a:bodyPr/>
          <a:lstStyle/>
          <a:p>
            <a:r>
              <a:rPr lang="en-US" sz="3200" b="1" dirty="0"/>
              <a:t>Which of the following materials is a good </a:t>
            </a:r>
            <a:r>
              <a:rPr lang="en-US" sz="3200" b="1" u="sng" dirty="0"/>
              <a:t>conductor</a:t>
            </a:r>
            <a:r>
              <a:rPr lang="en-US" sz="3200" b="1" dirty="0"/>
              <a:t> of electric current? </a:t>
            </a:r>
          </a:p>
          <a:p>
            <a:endParaRPr lang="en-US" sz="2800" b="1" dirty="0"/>
          </a:p>
          <a:p>
            <a:pPr marL="971550" lvl="1" indent="-514350">
              <a:buFont typeface="+mj-lt"/>
              <a:buAutoNum type="alphaUcPeriod"/>
            </a:pPr>
            <a:r>
              <a:rPr lang="en-US" sz="2800" dirty="0"/>
              <a:t>Rubber</a:t>
            </a:r>
          </a:p>
          <a:p>
            <a:pPr marL="971550" lvl="1" indent="-514350">
              <a:buFont typeface="+mj-lt"/>
              <a:buAutoNum type="alphaUcPeriod"/>
            </a:pPr>
            <a:endParaRPr lang="en-US" sz="2800" dirty="0"/>
          </a:p>
          <a:p>
            <a:pPr marL="971550" lvl="1" indent="-514350">
              <a:buFont typeface="+mj-lt"/>
              <a:buAutoNum type="alphaUcPeriod"/>
            </a:pPr>
            <a:r>
              <a:rPr lang="en-US" sz="2800" dirty="0"/>
              <a:t>Wood</a:t>
            </a:r>
          </a:p>
          <a:p>
            <a:pPr marL="971550" lvl="1" indent="-514350">
              <a:buFont typeface="+mj-lt"/>
              <a:buAutoNum type="alphaUcPeriod"/>
            </a:pPr>
            <a:endParaRPr lang="en-US" sz="2800" dirty="0"/>
          </a:p>
          <a:p>
            <a:pPr marL="971550" lvl="1" indent="-514350">
              <a:buFont typeface="+mj-lt"/>
              <a:buAutoNum type="alphaUcPeriod"/>
            </a:pPr>
            <a:r>
              <a:rPr lang="en-US" sz="2800" dirty="0"/>
              <a:t>Copper</a:t>
            </a:r>
          </a:p>
          <a:p>
            <a:pPr marL="971550" lvl="1" indent="-514350">
              <a:buFont typeface="+mj-lt"/>
              <a:buAutoNum type="alphaUcPeriod"/>
            </a:pPr>
            <a:endParaRPr lang="en-US" sz="2800" dirty="0"/>
          </a:p>
          <a:p>
            <a:pPr marL="971550" lvl="1" indent="-514350">
              <a:buFont typeface="+mj-lt"/>
              <a:buAutoNum type="alphaUcPeriod"/>
            </a:pPr>
            <a:r>
              <a:rPr lang="en-US" sz="2800" dirty="0"/>
              <a:t>Glass</a:t>
            </a:r>
          </a:p>
          <a:p>
            <a:pPr marL="514350" indent="-514350">
              <a:buFont typeface="+mj-lt"/>
              <a:buAutoNum type="alphaUcPeriod"/>
            </a:pPr>
            <a:endParaRPr lang="en-US" dirty="0"/>
          </a:p>
          <a:p>
            <a:endParaRPr lang="en-US" dirty="0"/>
          </a:p>
        </p:txBody>
      </p:sp>
      <p:sp>
        <p:nvSpPr>
          <p:cNvPr id="6" name="Title 5">
            <a:extLst>
              <a:ext uri="{FF2B5EF4-FFF2-40B4-BE49-F238E27FC236}">
                <a16:creationId xmlns:a16="http://schemas.microsoft.com/office/drawing/2014/main" id="{A9316E05-4563-3AE2-5FA7-AF5663208AFC}"/>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F182B8D5-856C-3ED8-304B-BE8B5BCC40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ircle: Hollow 4">
            <a:extLst>
              <a:ext uri="{FF2B5EF4-FFF2-40B4-BE49-F238E27FC236}">
                <a16:creationId xmlns:a16="http://schemas.microsoft.com/office/drawing/2014/main" id="{0BB6D8F1-79CA-8ADC-AB69-2B98E24264A8}"/>
              </a:ext>
            </a:extLst>
          </p:cNvPr>
          <p:cNvSpPr/>
          <p:nvPr/>
        </p:nvSpPr>
        <p:spPr>
          <a:xfrm>
            <a:off x="-1741470" y="4334072"/>
            <a:ext cx="941370" cy="937984"/>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720423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48148E-6 L 0.22292 0.01366 " pathEditMode="relative" rAng="0" ptsTypes="AA">
                                      <p:cBhvr>
                                        <p:cTn id="6" dur="1000" fill="hold"/>
                                        <p:tgtEl>
                                          <p:spTgt spid="5"/>
                                        </p:tgtEl>
                                        <p:attrNameLst>
                                          <p:attrName>ppt_x</p:attrName>
                                          <p:attrName>ppt_y</p:attrName>
                                        </p:attrNameLst>
                                      </p:cBhvr>
                                      <p:rCtr x="11146"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3F4A2-25A1-4E78-5C2B-966EB1F4E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6A57A-E54F-B390-9228-81187EBF1877}"/>
              </a:ext>
            </a:extLst>
          </p:cNvPr>
          <p:cNvSpPr>
            <a:spLocks noGrp="1"/>
          </p:cNvSpPr>
          <p:nvPr>
            <p:ph type="title"/>
          </p:nvPr>
        </p:nvSpPr>
        <p:spPr/>
        <p:txBody>
          <a:bodyPr/>
          <a:lstStyle/>
          <a:p>
            <a:r>
              <a:rPr lang="en-US" dirty="0"/>
              <a:t>Summary and What’s Next</a:t>
            </a:r>
          </a:p>
        </p:txBody>
      </p:sp>
      <p:sp>
        <p:nvSpPr>
          <p:cNvPr id="3" name="Content Placeholder 2">
            <a:extLst>
              <a:ext uri="{FF2B5EF4-FFF2-40B4-BE49-F238E27FC236}">
                <a16:creationId xmlns:a16="http://schemas.microsoft.com/office/drawing/2014/main" id="{ED15F6DE-C2EB-A6A9-21C9-03EBD5B65BC1}"/>
              </a:ext>
            </a:extLst>
          </p:cNvPr>
          <p:cNvSpPr>
            <a:spLocks noGrp="1"/>
          </p:cNvSpPr>
          <p:nvPr>
            <p:ph idx="1"/>
          </p:nvPr>
        </p:nvSpPr>
        <p:spPr>
          <a:xfrm>
            <a:off x="838200" y="1645919"/>
            <a:ext cx="10515600" cy="4794069"/>
          </a:xfrm>
        </p:spPr>
        <p:txBody>
          <a:bodyPr>
            <a:normAutofit/>
          </a:bodyPr>
          <a:lstStyle/>
          <a:p>
            <a:pPr marL="457200" lvl="0" indent="-457200" eaLnBrk="0" fontAlgn="base" hangingPunct="0">
              <a:spcBef>
                <a:spcPct val="0"/>
              </a:spcBef>
              <a:spcAft>
                <a:spcPct val="0"/>
              </a:spcAft>
              <a:buFont typeface="Arial" panose="020B0604020202020204" pitchFamily="34" charset="0"/>
              <a:buChar char="•"/>
            </a:pPr>
            <a:r>
              <a:rPr lang="en-US" alt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Electricity: </a:t>
            </a:r>
            <a:r>
              <a:rPr lang="en-US" altLang="en-US" sz="2800" dirty="0">
                <a:latin typeface="Calibri" panose="020F0502020204030204" pitchFamily="34" charset="0"/>
                <a:ea typeface="Calibri" panose="020F0502020204030204" pitchFamily="34" charset="0"/>
                <a:cs typeface="Calibri" panose="020F0502020204030204" pitchFamily="34" charset="0"/>
              </a:rPr>
              <a:t>Energy from moving electrons.</a:t>
            </a:r>
          </a:p>
          <a:p>
            <a:pPr marL="457200" lvl="0" indent="-457200" eaLnBrk="0" fontAlgn="base" hangingPunct="0">
              <a:spcBef>
                <a:spcPct val="0"/>
              </a:spcBef>
              <a:spcAft>
                <a:spcPct val="0"/>
              </a:spcAft>
              <a:buFont typeface="Arial" panose="020B0604020202020204" pitchFamily="34" charset="0"/>
              <a:buChar cha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457200" lvl="0" indent="-457200" eaLnBrk="0" fontAlgn="base" hangingPunct="0">
              <a:spcBef>
                <a:spcPct val="0"/>
              </a:spcBef>
              <a:spcAft>
                <a:spcPct val="0"/>
              </a:spcAft>
              <a:buFont typeface="Arial" panose="020B0604020202020204" pitchFamily="34" charset="0"/>
              <a:buChar char="•"/>
            </a:pPr>
            <a:r>
              <a:rPr lang="en-US" alt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Static vs. Current</a:t>
            </a:r>
            <a:r>
              <a:rPr lang="en-US" altLang="en-US" sz="2800" dirty="0">
                <a:latin typeface="Calibri" panose="020F0502020204030204" pitchFamily="34" charset="0"/>
                <a:ea typeface="Calibri" panose="020F0502020204030204" pitchFamily="34" charset="0"/>
                <a:cs typeface="Calibri" panose="020F0502020204030204" pitchFamily="34" charset="0"/>
              </a:rPr>
              <a:t>: Stored vs. constant electrical flow.</a:t>
            </a:r>
          </a:p>
          <a:p>
            <a:pPr marL="457200" lvl="0" indent="-457200" eaLnBrk="0" fontAlgn="base" hangingPunct="0">
              <a:spcBef>
                <a:spcPct val="0"/>
              </a:spcBef>
              <a:spcAft>
                <a:spcPct val="0"/>
              </a:spcAft>
              <a:buFont typeface="Arial" panose="020B0604020202020204" pitchFamily="34" charset="0"/>
              <a:buChar cha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457200" lvl="0" indent="-457200" eaLnBrk="0" fontAlgn="base" hangingPunct="0">
              <a:spcBef>
                <a:spcPct val="0"/>
              </a:spcBef>
              <a:spcAft>
                <a:spcPct val="0"/>
              </a:spcAft>
              <a:buFont typeface="Arial" panose="020B0604020202020204" pitchFamily="34" charset="0"/>
              <a:buChar char="•"/>
            </a:pPr>
            <a:r>
              <a:rPr lang="en-US" alt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AC vs. DC</a:t>
            </a:r>
            <a:r>
              <a:rPr lang="en-US" altLang="en-US" sz="2800" dirty="0">
                <a:latin typeface="Calibri" panose="020F0502020204030204" pitchFamily="34" charset="0"/>
                <a:ea typeface="Calibri" panose="020F0502020204030204" pitchFamily="34" charset="0"/>
                <a:cs typeface="Calibri" panose="020F0502020204030204" pitchFamily="34" charset="0"/>
              </a:rPr>
              <a:t>: Alternating vs. one-way current.</a:t>
            </a:r>
          </a:p>
          <a:p>
            <a:pPr marL="457200" lvl="0" indent="-457200" eaLnBrk="0" fontAlgn="base" hangingPunct="0">
              <a:spcBef>
                <a:spcPct val="0"/>
              </a:spcBef>
              <a:spcAft>
                <a:spcPct val="0"/>
              </a:spcAft>
              <a:buFont typeface="Arial" panose="020B0604020202020204" pitchFamily="34" charset="0"/>
              <a:buChar cha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457200" lvl="0" indent="-457200" eaLnBrk="0" fontAlgn="base" hangingPunct="0">
              <a:spcBef>
                <a:spcPct val="0"/>
              </a:spcBef>
              <a:spcAft>
                <a:spcPct val="0"/>
              </a:spcAft>
              <a:buFont typeface="Arial" panose="020B0604020202020204" pitchFamily="34" charset="0"/>
              <a:buChar char="•"/>
            </a:pPr>
            <a:r>
              <a:rPr lang="en-US" alt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Conductors</a:t>
            </a:r>
            <a:r>
              <a:rPr lang="en-US" altLang="en-US" sz="2800" dirty="0">
                <a:latin typeface="Calibri" panose="020F0502020204030204" pitchFamily="34" charset="0"/>
                <a:ea typeface="Calibri" panose="020F0502020204030204" pitchFamily="34" charset="0"/>
                <a:cs typeface="Calibri" panose="020F0502020204030204" pitchFamily="34" charset="0"/>
              </a:rPr>
              <a:t>: Required for electrical flow.</a:t>
            </a:r>
          </a:p>
          <a:p>
            <a:pPr marL="457200" lvl="0" indent="-457200" eaLnBrk="0" fontAlgn="base" hangingPunct="0">
              <a:spcBef>
                <a:spcPct val="0"/>
              </a:spcBef>
              <a:spcAft>
                <a:spcPct val="0"/>
              </a:spcAft>
              <a:buFont typeface="Arial" panose="020B0604020202020204" pitchFamily="34" charset="0"/>
              <a:buChar cha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457200" lvl="0" indent="-457200" eaLnBrk="0" fontAlgn="base" hangingPunct="0">
              <a:spcBef>
                <a:spcPct val="0"/>
              </a:spcBef>
              <a:spcAft>
                <a:spcPct val="0"/>
              </a:spcAft>
              <a:buFont typeface="Arial" panose="020B0604020202020204" pitchFamily="34" charset="0"/>
              <a:buChar char="•"/>
            </a:pPr>
            <a:r>
              <a:rPr lang="en-US" alt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Insulators</a:t>
            </a:r>
            <a:r>
              <a:rPr lang="en-US" altLang="en-US" sz="2800" dirty="0">
                <a:latin typeface="Calibri" panose="020F0502020204030204" pitchFamily="34" charset="0"/>
                <a:ea typeface="Calibri" panose="020F0502020204030204" pitchFamily="34" charset="0"/>
                <a:cs typeface="Calibri" panose="020F0502020204030204" pitchFamily="34" charset="0"/>
              </a:rPr>
              <a:t>: Isolate electrical current to keep us safe </a:t>
            </a:r>
          </a:p>
          <a:p>
            <a:endParaRPr lang="en-US" sz="2500" dirty="0"/>
          </a:p>
          <a:p>
            <a:pPr eaLnBrk="0" fontAlgn="base" hangingPunct="0">
              <a:spcBef>
                <a:spcPct val="0"/>
              </a:spcBef>
              <a:spcAft>
                <a:spcPct val="0"/>
              </a:spcAft>
            </a:pPr>
            <a:r>
              <a:rPr lang="en-US" sz="2800" dirty="0"/>
              <a:t>Next, we’ll explore what’s happening inside the wire and how atoms and charges create current flow.</a:t>
            </a:r>
            <a:endPar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6524708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4F32-4D8F-E0D2-68D0-EE42E9C17BA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5D53A7B-9CCC-97E4-F461-0CC4FBE97E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47" r="2747"/>
          <a:stretch>
            <a:fillRect/>
          </a:stretch>
        </p:blipFill>
        <p:spPr/>
      </p:pic>
      <p:sp>
        <p:nvSpPr>
          <p:cNvPr id="4" name="Title 3">
            <a:extLst>
              <a:ext uri="{FF2B5EF4-FFF2-40B4-BE49-F238E27FC236}">
                <a16:creationId xmlns:a16="http://schemas.microsoft.com/office/drawing/2014/main" id="{D24F998B-3C56-6BB8-42A7-1BA7DF175766}"/>
              </a:ext>
            </a:extLst>
          </p:cNvPr>
          <p:cNvSpPr>
            <a:spLocks noGrp="1"/>
          </p:cNvSpPr>
          <p:nvPr>
            <p:ph type="title"/>
          </p:nvPr>
        </p:nvSpPr>
        <p:spPr>
          <a:xfrm>
            <a:off x="1615440" y="1812338"/>
            <a:ext cx="5153108" cy="1388062"/>
          </a:xfrm>
        </p:spPr>
        <p:txBody>
          <a:bodyPr/>
          <a:lstStyle/>
          <a:p>
            <a:r>
              <a:rPr lang="en-US" sz="3600" dirty="0"/>
              <a:t>1.</a:t>
            </a:r>
            <a:r>
              <a:rPr lang="en-US" dirty="0"/>
              <a:t>3</a:t>
            </a:r>
            <a:r>
              <a:rPr lang="en-US" sz="3600" dirty="0"/>
              <a:t> – Inside the Atom: Where Electricity Begins</a:t>
            </a:r>
          </a:p>
        </p:txBody>
      </p:sp>
      <p:sp>
        <p:nvSpPr>
          <p:cNvPr id="5" name="Text Placeholder 4">
            <a:extLst>
              <a:ext uri="{FF2B5EF4-FFF2-40B4-BE49-F238E27FC236}">
                <a16:creationId xmlns:a16="http://schemas.microsoft.com/office/drawing/2014/main" id="{33D5E376-42A7-F356-6EA6-DD6D834872C7}"/>
              </a:ext>
            </a:extLst>
          </p:cNvPr>
          <p:cNvSpPr>
            <a:spLocks noGrp="1"/>
          </p:cNvSpPr>
          <p:nvPr>
            <p:ph type="body" sz="quarter" idx="10"/>
          </p:nvPr>
        </p:nvSpPr>
        <p:spPr>
          <a:xfrm>
            <a:off x="1616075" y="3657600"/>
            <a:ext cx="4860925" cy="2438399"/>
          </a:xfrm>
        </p:spPr>
        <p:txBody>
          <a:bodyPr/>
          <a:lstStyle/>
          <a:p>
            <a:pPr marL="0" indent="0">
              <a:buNone/>
            </a:pPr>
            <a:r>
              <a:rPr lang="en-US" sz="2400" i="1" dirty="0">
                <a:latin typeface="Calibri" panose="020F0502020204030204" pitchFamily="34" charset="0"/>
                <a:ea typeface="Calibri" panose="020F0502020204030204" pitchFamily="34" charset="0"/>
                <a:cs typeface="Calibri" panose="020F0502020204030204" pitchFamily="34" charset="0"/>
              </a:rPr>
              <a:t>We’ve talked about electricity as energy. Now let’s looks closer and see what’s actually moving inside those wires?</a:t>
            </a:r>
          </a:p>
        </p:txBody>
      </p:sp>
      <p:pic>
        <p:nvPicPr>
          <p:cNvPr id="2" name="Picture Placeholder 8" descr="Row of glowing hanging bulbs">
            <a:extLst>
              <a:ext uri="{FF2B5EF4-FFF2-40B4-BE49-F238E27FC236}">
                <a16:creationId xmlns:a16="http://schemas.microsoft.com/office/drawing/2014/main" id="{D4342EF7-9BC7-F472-24E1-57C8E4A0359C}"/>
              </a:ext>
            </a:extLst>
          </p:cNvPr>
          <p:cNvPicPr>
            <a:picLocks noChangeAspect="1"/>
          </p:cNvPicPr>
          <p:nvPr/>
        </p:nvPicPr>
        <p:blipFill>
          <a:blip r:embed="rId5">
            <a:extLst>
              <a:ext uri="{28A0092B-C50C-407E-A947-70E740481C1C}">
                <a14:useLocalDpi xmlns:a14="http://schemas.microsoft.com/office/drawing/2010/main" val="0"/>
              </a:ext>
            </a:extLst>
          </a:blip>
          <a:srcRect l="26379" r="26379"/>
          <a:stretch>
            <a:fillRect/>
          </a:stretch>
        </p:blipFill>
        <p:spPr>
          <a:xfrm>
            <a:off x="7331075" y="0"/>
            <a:ext cx="4860925" cy="6858000"/>
          </a:xfrm>
          <a:prstGeom prst="rect">
            <a:avLst/>
          </a:prstGeom>
          <a:solidFill>
            <a:schemeClr val="bg2"/>
          </a:solidFill>
        </p:spPr>
      </p:pic>
    </p:spTree>
    <p:custDataLst>
      <p:tags r:id="rId1"/>
    </p:custDataLst>
    <p:extLst>
      <p:ext uri="{BB962C8B-B14F-4D97-AF65-F5344CB8AC3E}">
        <p14:creationId xmlns:p14="http://schemas.microsoft.com/office/powerpoint/2010/main" val="340579474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2F258-2EC7-B8A5-1235-763680C8AE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AD33ADF-7737-F5B1-5D56-5318860FA887}"/>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rPr>
              <a:t>Reflection</a:t>
            </a:r>
            <a:endParaRPr lang="en-US" dirty="0"/>
          </a:p>
        </p:txBody>
      </p:sp>
      <p:graphicFrame>
        <p:nvGraphicFramePr>
          <p:cNvPr id="7" name="Content Placeholder 2">
            <a:extLst>
              <a:ext uri="{FF2B5EF4-FFF2-40B4-BE49-F238E27FC236}">
                <a16:creationId xmlns:a16="http://schemas.microsoft.com/office/drawing/2014/main" id="{3FA5E47A-C3A4-1C5C-BA8D-40C20BAC065D}"/>
              </a:ext>
            </a:extLst>
          </p:cNvPr>
          <p:cNvGraphicFramePr>
            <a:graphicFrameLocks/>
          </p:cNvGraphicFramePr>
          <p:nvPr>
            <p:extLst>
              <p:ext uri="{D42A27DB-BD31-4B8C-83A1-F6EECF244321}">
                <p14:modId xmlns:p14="http://schemas.microsoft.com/office/powerpoint/2010/main" val="2424802475"/>
              </p:ext>
            </p:extLst>
          </p:nvPr>
        </p:nvGraphicFramePr>
        <p:xfrm>
          <a:off x="838200" y="1427556"/>
          <a:ext cx="10515599"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8839044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BDA7A-39CC-004D-0577-88D4C9796B49}"/>
              </a:ext>
            </a:extLst>
          </p:cNvPr>
          <p:cNvSpPr>
            <a:spLocks noGrp="1"/>
          </p:cNvSpPr>
          <p:nvPr>
            <p:ph type="title"/>
          </p:nvPr>
        </p:nvSpPr>
        <p:spPr>
          <a:xfrm>
            <a:off x="839725" y="407738"/>
            <a:ext cx="10512550" cy="463120"/>
          </a:xfrm>
        </p:spPr>
        <p:txBody>
          <a:bodyPr/>
          <a:lstStyle/>
          <a:p>
            <a:pPr algn="ctr"/>
            <a:r>
              <a:rPr lang="en-US" sz="3200" dirty="0"/>
              <a:t>Video: Explaining a Circuit </a:t>
            </a:r>
            <a:endParaRPr lang="en-US" dirty="0"/>
          </a:p>
        </p:txBody>
      </p:sp>
      <p:pic>
        <p:nvPicPr>
          <p:cNvPr id="6" name="Graphic 30" descr="Flim icon indicating the slide has a VIDEO.">
            <a:extLst>
              <a:ext uri="{FF2B5EF4-FFF2-40B4-BE49-F238E27FC236}">
                <a16:creationId xmlns:a16="http://schemas.microsoft.com/office/drawing/2014/main" id="{5DA489F7-1DA3-45B6-CDDA-D157694EF8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46558" y="273538"/>
            <a:ext cx="731520" cy="731520"/>
          </a:xfrm>
          <a:prstGeom prst="rect">
            <a:avLst/>
          </a:prstGeom>
        </p:spPr>
      </p:pic>
      <p:pic>
        <p:nvPicPr>
          <p:cNvPr id="2" name="Online Media 1" title="Explaining an Electrical Circuit">
            <a:hlinkClick r:id="" action="ppaction://media"/>
            <a:extLst>
              <a:ext uri="{FF2B5EF4-FFF2-40B4-BE49-F238E27FC236}">
                <a16:creationId xmlns:a16="http://schemas.microsoft.com/office/drawing/2014/main" id="{902FD8F5-D381-A318-C10B-36FEFE9DDC1F}"/>
              </a:ext>
            </a:extLst>
          </p:cNvPr>
          <p:cNvPicPr>
            <a:picLocks noRot="1" noChangeAspect="1"/>
          </p:cNvPicPr>
          <p:nvPr>
            <a:videoFile r:link="rId2"/>
          </p:nvPr>
        </p:nvPicPr>
        <p:blipFill>
          <a:blip r:embed="rId6"/>
          <a:stretch>
            <a:fillRect/>
          </a:stretch>
        </p:blipFill>
        <p:spPr>
          <a:xfrm>
            <a:off x="4629477" y="1419369"/>
            <a:ext cx="6993744" cy="4237631"/>
          </a:xfrm>
          <a:prstGeom prst="rect">
            <a:avLst/>
          </a:prstGeom>
        </p:spPr>
      </p:pic>
      <p:sp>
        <p:nvSpPr>
          <p:cNvPr id="5" name="TextBox 4">
            <a:extLst>
              <a:ext uri="{FF2B5EF4-FFF2-40B4-BE49-F238E27FC236}">
                <a16:creationId xmlns:a16="http://schemas.microsoft.com/office/drawing/2014/main" id="{EE25AF38-CD8F-CF69-F3C8-BFE25FD9035B}"/>
              </a:ext>
            </a:extLst>
          </p:cNvPr>
          <p:cNvSpPr txBox="1"/>
          <p:nvPr/>
        </p:nvSpPr>
        <p:spPr>
          <a:xfrm>
            <a:off x="568779" y="1357953"/>
            <a:ext cx="3683270" cy="43604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How do the electrons flow in this circuit?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What is a complete circuit?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Why wouldn’t the light bulb light up if electricity flow is not 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500"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What is a short circuit?</a:t>
            </a:r>
          </a:p>
        </p:txBody>
      </p:sp>
    </p:spTree>
    <p:custDataLst>
      <p:tags r:id="rId1"/>
    </p:custDataLst>
    <p:extLst>
      <p:ext uri="{BB962C8B-B14F-4D97-AF65-F5344CB8AC3E}">
        <p14:creationId xmlns:p14="http://schemas.microsoft.com/office/powerpoint/2010/main" val="292577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C4B3F-5BAD-DFEE-1D98-3A68BFACFCC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E372E6D-2209-C34C-0290-B9B571D9A8EA}"/>
              </a:ext>
            </a:extLst>
          </p:cNvPr>
          <p:cNvSpPr>
            <a:spLocks noGrp="1"/>
          </p:cNvSpPr>
          <p:nvPr>
            <p:ph type="title"/>
          </p:nvPr>
        </p:nvSpPr>
        <p:spPr/>
        <p:txBody>
          <a:bodyPr/>
          <a:lstStyle/>
          <a:p>
            <a:r>
              <a:rPr lang="en-US" dirty="0"/>
              <a:t>Where Does Electricity Begin?</a:t>
            </a:r>
          </a:p>
        </p:txBody>
      </p:sp>
      <p:sp>
        <p:nvSpPr>
          <p:cNvPr id="4" name="Content Placeholder 2">
            <a:extLst>
              <a:ext uri="{FF2B5EF4-FFF2-40B4-BE49-F238E27FC236}">
                <a16:creationId xmlns:a16="http://schemas.microsoft.com/office/drawing/2014/main" id="{7A8EF877-853D-382D-EA80-3D16DAA103A4}"/>
              </a:ext>
            </a:extLst>
          </p:cNvPr>
          <p:cNvSpPr>
            <a:spLocks noGrp="1"/>
          </p:cNvSpPr>
          <p:nvPr>
            <p:ph idx="1"/>
          </p:nvPr>
        </p:nvSpPr>
        <p:spPr>
          <a:xfrm>
            <a:off x="838201" y="1801504"/>
            <a:ext cx="6313225" cy="4398712"/>
          </a:xfrm>
        </p:spPr>
        <p:txBody>
          <a:bodyPr>
            <a:normAutofit/>
          </a:bodyPr>
          <a:lstStyle/>
          <a:p>
            <a:pPr marL="342900" indent="-342900">
              <a:buFont typeface="Arial" panose="020B0604020202020204" pitchFamily="34" charset="0"/>
              <a:buChar char="•"/>
            </a:pPr>
            <a:r>
              <a:rPr lang="en-US" sz="2600" dirty="0">
                <a:solidFill>
                  <a:schemeClr val="tx1"/>
                </a:solidFill>
              </a:rPr>
              <a:t>Electricity begins at the atomic level.</a:t>
            </a:r>
          </a:p>
          <a:p>
            <a:pPr marL="342900" indent="-342900">
              <a:buFont typeface="Arial" panose="020B0604020202020204" pitchFamily="34" charset="0"/>
              <a:buChar char="•"/>
            </a:pPr>
            <a:endParaRPr lang="en-US" sz="1400" dirty="0">
              <a:solidFill>
                <a:schemeClr val="tx1"/>
              </a:solidFill>
            </a:endParaRPr>
          </a:p>
          <a:p>
            <a:pPr marL="342900" indent="-342900">
              <a:buFont typeface="Arial" panose="020B0604020202020204" pitchFamily="34" charset="0"/>
              <a:buChar char="•"/>
            </a:pPr>
            <a:r>
              <a:rPr lang="en-US" sz="2600" dirty="0">
                <a:solidFill>
                  <a:schemeClr val="tx1"/>
                </a:solidFill>
              </a:rPr>
              <a:t>All matter is made of </a:t>
            </a:r>
            <a:r>
              <a:rPr lang="en-US" sz="2600" b="1" dirty="0">
                <a:solidFill>
                  <a:schemeClr val="tx1"/>
                </a:solidFill>
              </a:rPr>
              <a:t>atoms</a:t>
            </a:r>
            <a:r>
              <a:rPr lang="en-US" sz="2600" dirty="0">
                <a:solidFill>
                  <a:schemeClr val="tx1"/>
                </a:solidFill>
              </a:rPr>
              <a:t> which contain </a:t>
            </a:r>
            <a:r>
              <a:rPr lang="en-US" sz="2600" b="1" dirty="0">
                <a:solidFill>
                  <a:schemeClr val="tx1"/>
                </a:solidFill>
              </a:rPr>
              <a:t>electrons</a:t>
            </a:r>
            <a:r>
              <a:rPr lang="en-US" sz="2600" dirty="0">
                <a:solidFill>
                  <a:schemeClr val="tx1"/>
                </a:solidFill>
              </a:rPr>
              <a:t>.</a:t>
            </a:r>
          </a:p>
          <a:p>
            <a:pPr marL="342900" indent="-342900">
              <a:buFont typeface="Arial" panose="020B0604020202020204" pitchFamily="34" charset="0"/>
              <a:buChar char="•"/>
            </a:pPr>
            <a:endParaRPr lang="en-US" sz="1200" dirty="0">
              <a:solidFill>
                <a:schemeClr val="tx1"/>
              </a:solidFill>
            </a:endParaRPr>
          </a:p>
          <a:p>
            <a:pPr marL="342900" indent="-342900">
              <a:buFont typeface="Arial" panose="020B0604020202020204" pitchFamily="34" charset="0"/>
              <a:buChar char="•"/>
            </a:pPr>
            <a:r>
              <a:rPr lang="en-US" sz="2600" dirty="0">
                <a:solidFill>
                  <a:schemeClr val="tx1"/>
                </a:solidFill>
              </a:rPr>
              <a:t>In some materials (like copper), electrons move easily.</a:t>
            </a:r>
          </a:p>
          <a:p>
            <a:pPr marL="342900" indent="-342900">
              <a:buFont typeface="Arial" panose="020B0604020202020204" pitchFamily="34" charset="0"/>
              <a:buChar char="•"/>
            </a:pPr>
            <a:endParaRPr lang="en-US" sz="1200" dirty="0">
              <a:solidFill>
                <a:schemeClr val="tx1"/>
              </a:solidFill>
            </a:endParaRPr>
          </a:p>
          <a:p>
            <a:pPr marL="342900" indent="-342900">
              <a:buFont typeface="Arial" panose="020B0604020202020204" pitchFamily="34" charset="0"/>
              <a:buChar char="•"/>
            </a:pPr>
            <a:r>
              <a:rPr lang="en-US" sz="2600" dirty="0">
                <a:solidFill>
                  <a:schemeClr val="tx1"/>
                </a:solidFill>
              </a:rPr>
              <a:t>When electrons move from atom to atom, electric </a:t>
            </a:r>
            <a:r>
              <a:rPr lang="en-US" sz="2600" b="1" dirty="0">
                <a:solidFill>
                  <a:schemeClr val="tx1"/>
                </a:solidFill>
              </a:rPr>
              <a:t>current</a:t>
            </a:r>
            <a:r>
              <a:rPr lang="en-US" sz="2600" dirty="0">
                <a:solidFill>
                  <a:schemeClr val="tx1"/>
                </a:solidFill>
              </a:rPr>
              <a:t> flows.</a:t>
            </a:r>
          </a:p>
          <a:p>
            <a:pPr marL="342900" indent="-342900">
              <a:buFont typeface="Arial" panose="020B0604020202020204" pitchFamily="34" charset="0"/>
              <a:buChar char="•"/>
            </a:pPr>
            <a:endParaRPr lang="en-US" sz="2600" dirty="0">
              <a:solidFill>
                <a:schemeClr val="tx1"/>
              </a:solidFill>
            </a:endParaRPr>
          </a:p>
        </p:txBody>
      </p:sp>
      <p:pic>
        <p:nvPicPr>
          <p:cNvPr id="5" name="Picture 4">
            <a:extLst>
              <a:ext uri="{FF2B5EF4-FFF2-40B4-BE49-F238E27FC236}">
                <a16:creationId xmlns:a16="http://schemas.microsoft.com/office/drawing/2014/main" id="{7C459C2C-2682-5170-A237-8895A7A01C28}"/>
              </a:ext>
            </a:extLst>
          </p:cNvPr>
          <p:cNvPicPr>
            <a:picLocks noChangeAspect="1"/>
          </p:cNvPicPr>
          <p:nvPr/>
        </p:nvPicPr>
        <p:blipFill>
          <a:blip r:embed="rId4"/>
          <a:stretch>
            <a:fillRect/>
          </a:stretch>
        </p:blipFill>
        <p:spPr>
          <a:xfrm>
            <a:off x="7151426" y="2032917"/>
            <a:ext cx="3762597" cy="3762597"/>
          </a:xfrm>
          <a:prstGeom prst="rect">
            <a:avLst/>
          </a:prstGeom>
        </p:spPr>
      </p:pic>
    </p:spTree>
    <p:custDataLst>
      <p:tags r:id="rId1"/>
    </p:custDataLst>
    <p:extLst>
      <p:ext uri="{BB962C8B-B14F-4D97-AF65-F5344CB8AC3E}">
        <p14:creationId xmlns:p14="http://schemas.microsoft.com/office/powerpoint/2010/main" val="260109688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7406-F029-68BC-BC8F-2201EB34B4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81B858B-95B6-F1ED-9C21-372E93CD93AE}"/>
              </a:ext>
            </a:extLst>
          </p:cNvPr>
          <p:cNvSpPr>
            <a:spLocks noGrp="1"/>
          </p:cNvSpPr>
          <p:nvPr>
            <p:ph type="title"/>
          </p:nvPr>
        </p:nvSpPr>
        <p:spPr/>
        <p:txBody>
          <a:bodyPr/>
          <a:lstStyle/>
          <a:p>
            <a:r>
              <a:rPr lang="en-US" dirty="0"/>
              <a:t>What is an Atom?</a:t>
            </a:r>
          </a:p>
        </p:txBody>
      </p:sp>
      <p:sp>
        <p:nvSpPr>
          <p:cNvPr id="8" name="Content Placeholder 5">
            <a:extLst>
              <a:ext uri="{FF2B5EF4-FFF2-40B4-BE49-F238E27FC236}">
                <a16:creationId xmlns:a16="http://schemas.microsoft.com/office/drawing/2014/main" id="{81C58B15-54F6-5F6F-B97B-6222A54818DD}"/>
              </a:ext>
            </a:extLst>
          </p:cNvPr>
          <p:cNvSpPr>
            <a:spLocks noGrp="1"/>
          </p:cNvSpPr>
          <p:nvPr>
            <p:ph idx="1"/>
          </p:nvPr>
        </p:nvSpPr>
        <p:spPr/>
        <p:txBody>
          <a:bodyPr/>
          <a:lstStyle/>
          <a:p>
            <a:pPr>
              <a:lnSpc>
                <a:spcPts val="3200"/>
              </a:lnSpc>
            </a:pPr>
            <a:endParaRPr lang="en-US" b="1" dirty="0"/>
          </a:p>
          <a:p>
            <a:pPr>
              <a:lnSpc>
                <a:spcPts val="3200"/>
              </a:lnSpc>
            </a:pPr>
            <a:endParaRPr lang="en-US" dirty="0"/>
          </a:p>
          <a:p>
            <a:pPr>
              <a:lnSpc>
                <a:spcPts val="3200"/>
              </a:lnSpc>
            </a:pPr>
            <a:endParaRPr lang="en-US" dirty="0"/>
          </a:p>
        </p:txBody>
      </p:sp>
      <p:pic>
        <p:nvPicPr>
          <p:cNvPr id="9" name="Picture 2">
            <a:extLst>
              <a:ext uri="{FF2B5EF4-FFF2-40B4-BE49-F238E27FC236}">
                <a16:creationId xmlns:a16="http://schemas.microsoft.com/office/drawing/2014/main" id="{48172ECC-0C92-435B-57B1-AF18F9F70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3B88DB4C-40EE-74C2-71B7-997EBF362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75A4DFC-9C47-3496-AB11-5C826B953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7CE52D94-9FE2-A00E-C033-D7C94D115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88618F1F-E666-328F-2B80-BA081219EA04}"/>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416" t="9333" r="20416" b="9426"/>
          <a:stretch/>
        </p:blipFill>
        <p:spPr>
          <a:xfrm>
            <a:off x="3615348" y="1645920"/>
            <a:ext cx="4237401" cy="4363754"/>
          </a:xfrm>
          <a:prstGeom prst="rect">
            <a:avLst/>
          </a:prstGeom>
        </p:spPr>
      </p:pic>
      <p:sp>
        <p:nvSpPr>
          <p:cNvPr id="14" name="Callout: Bent Line 13">
            <a:extLst>
              <a:ext uri="{FF2B5EF4-FFF2-40B4-BE49-F238E27FC236}">
                <a16:creationId xmlns:a16="http://schemas.microsoft.com/office/drawing/2014/main" id="{51DC7AE5-C70A-118F-31EB-32A27B6D8C77}"/>
              </a:ext>
            </a:extLst>
          </p:cNvPr>
          <p:cNvSpPr/>
          <p:nvPr/>
        </p:nvSpPr>
        <p:spPr>
          <a:xfrm>
            <a:off x="7852749" y="1732038"/>
            <a:ext cx="3231049" cy="794010"/>
          </a:xfrm>
          <a:prstGeom prst="borderCallout2">
            <a:avLst>
              <a:gd name="adj1" fmla="val 18750"/>
              <a:gd name="adj2" fmla="val -8333"/>
              <a:gd name="adj3" fmla="val 18750"/>
              <a:gd name="adj4" fmla="val -16667"/>
              <a:gd name="adj5" fmla="val 170081"/>
              <a:gd name="adj6" fmla="val -59048"/>
            </a:avLst>
          </a:prstGeom>
          <a:solidFill>
            <a:srgbClr val="FABB1B"/>
          </a:solidFill>
          <a:ln w="381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Protons (positive)</a:t>
            </a:r>
          </a:p>
        </p:txBody>
      </p:sp>
      <p:sp>
        <p:nvSpPr>
          <p:cNvPr id="15" name="Callout: Bent Line 14">
            <a:extLst>
              <a:ext uri="{FF2B5EF4-FFF2-40B4-BE49-F238E27FC236}">
                <a16:creationId xmlns:a16="http://schemas.microsoft.com/office/drawing/2014/main" id="{7C416F5E-47D9-A960-2DE4-BC6746CE1EFF}"/>
              </a:ext>
            </a:extLst>
          </p:cNvPr>
          <p:cNvSpPr/>
          <p:nvPr/>
        </p:nvSpPr>
        <p:spPr>
          <a:xfrm>
            <a:off x="7760799" y="5320552"/>
            <a:ext cx="3231049" cy="794010"/>
          </a:xfrm>
          <a:prstGeom prst="borderCallout2">
            <a:avLst>
              <a:gd name="adj1" fmla="val 18750"/>
              <a:gd name="adj2" fmla="val -8333"/>
              <a:gd name="adj3" fmla="val 18750"/>
              <a:gd name="adj4" fmla="val -16667"/>
              <a:gd name="adj5" fmla="val -108229"/>
              <a:gd name="adj6" fmla="val -57279"/>
            </a:avLst>
          </a:prstGeom>
          <a:solidFill>
            <a:srgbClr val="EE2434"/>
          </a:solidFill>
          <a:ln w="38100"/>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Neutrons (neutral)</a:t>
            </a:r>
          </a:p>
        </p:txBody>
      </p:sp>
      <p:sp>
        <p:nvSpPr>
          <p:cNvPr id="16" name="Callout: Bent Line 15">
            <a:extLst>
              <a:ext uri="{FF2B5EF4-FFF2-40B4-BE49-F238E27FC236}">
                <a16:creationId xmlns:a16="http://schemas.microsoft.com/office/drawing/2014/main" id="{8A24BFD0-70A2-7BEA-271D-E2924D0D7893}"/>
              </a:ext>
            </a:extLst>
          </p:cNvPr>
          <p:cNvSpPr/>
          <p:nvPr/>
        </p:nvSpPr>
        <p:spPr>
          <a:xfrm flipH="1">
            <a:off x="1394798" y="1938037"/>
            <a:ext cx="1996101" cy="1114766"/>
          </a:xfrm>
          <a:prstGeom prst="borderCallout2">
            <a:avLst>
              <a:gd name="adj1" fmla="val 18750"/>
              <a:gd name="adj2" fmla="val -8333"/>
              <a:gd name="adj3" fmla="val 18750"/>
              <a:gd name="adj4" fmla="val -16667"/>
              <a:gd name="adj5" fmla="val 74848"/>
              <a:gd name="adj6" fmla="val -59048"/>
            </a:avLst>
          </a:prstGeom>
          <a:solidFill>
            <a:srgbClr val="2DA040"/>
          </a:solidFill>
          <a:ln w="38100"/>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Electrons (negative)</a:t>
            </a:r>
          </a:p>
        </p:txBody>
      </p:sp>
      <p:grpSp>
        <p:nvGrpSpPr>
          <p:cNvPr id="17" name="Group 16">
            <a:extLst>
              <a:ext uri="{FF2B5EF4-FFF2-40B4-BE49-F238E27FC236}">
                <a16:creationId xmlns:a16="http://schemas.microsoft.com/office/drawing/2014/main" id="{E90587DD-A435-2B03-3A2E-CDB3506F5EA2}"/>
              </a:ext>
            </a:extLst>
          </p:cNvPr>
          <p:cNvGrpSpPr/>
          <p:nvPr/>
        </p:nvGrpSpPr>
        <p:grpSpPr>
          <a:xfrm>
            <a:off x="6629400" y="2924160"/>
            <a:ext cx="4076700" cy="1636312"/>
            <a:chOff x="6629400" y="2924160"/>
            <a:chExt cx="4076700" cy="1636312"/>
          </a:xfrm>
        </p:grpSpPr>
        <p:sp>
          <p:nvSpPr>
            <p:cNvPr id="18" name="Rectangle 17">
              <a:extLst>
                <a:ext uri="{FF2B5EF4-FFF2-40B4-BE49-F238E27FC236}">
                  <a16:creationId xmlns:a16="http://schemas.microsoft.com/office/drawing/2014/main" id="{C1610C13-A7D3-1B3A-9F98-3C096019A102}"/>
                </a:ext>
              </a:extLst>
            </p:cNvPr>
            <p:cNvSpPr/>
            <p:nvPr/>
          </p:nvSpPr>
          <p:spPr>
            <a:xfrm>
              <a:off x="6629400" y="2924160"/>
              <a:ext cx="4076700" cy="1636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9" name="Right Brace 18">
              <a:extLst>
                <a:ext uri="{FF2B5EF4-FFF2-40B4-BE49-F238E27FC236}">
                  <a16:creationId xmlns:a16="http://schemas.microsoft.com/office/drawing/2014/main" id="{73D21073-4DE9-25EB-45DE-744833B23C5A}"/>
                </a:ext>
              </a:extLst>
            </p:cNvPr>
            <p:cNvSpPr/>
            <p:nvPr/>
          </p:nvSpPr>
          <p:spPr>
            <a:xfrm>
              <a:off x="6629400" y="3052803"/>
              <a:ext cx="647700" cy="1379025"/>
            </a:xfrm>
            <a:prstGeom prst="rightBrace">
              <a:avLst>
                <a:gd name="adj1" fmla="val 14216"/>
                <a:gd name="adj2" fmla="val 50000"/>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7A4ADE03-8575-5CAF-7545-BB8A2942A068}"/>
                </a:ext>
              </a:extLst>
            </p:cNvPr>
            <p:cNvSpPr/>
            <p:nvPr/>
          </p:nvSpPr>
          <p:spPr>
            <a:xfrm>
              <a:off x="7381875" y="3349160"/>
              <a:ext cx="1571625" cy="7863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Nucleus</a:t>
              </a:r>
              <a:r>
                <a:rPr lang="en-US" dirty="0">
                  <a:latin typeface="Calibri" panose="020F0502020204030204" pitchFamily="34" charset="0"/>
                  <a:ea typeface="Calibri" panose="020F0502020204030204" pitchFamily="34" charset="0"/>
                  <a:cs typeface="Calibri" panose="020F0502020204030204" pitchFamily="34" charset="0"/>
                </a:rPr>
                <a:t> </a:t>
              </a:r>
            </a:p>
          </p:txBody>
        </p:sp>
      </p:grpSp>
      <p:sp>
        <p:nvSpPr>
          <p:cNvPr id="21" name="TextBox 20">
            <a:extLst>
              <a:ext uri="{FF2B5EF4-FFF2-40B4-BE49-F238E27FC236}">
                <a16:creationId xmlns:a16="http://schemas.microsoft.com/office/drawing/2014/main" id="{73A91EA4-67F4-F27E-62D8-1C2CDCCB5642}"/>
              </a:ext>
            </a:extLst>
          </p:cNvPr>
          <p:cNvSpPr txBox="1"/>
          <p:nvPr/>
        </p:nvSpPr>
        <p:spPr>
          <a:xfrm>
            <a:off x="838367" y="4674221"/>
            <a:ext cx="3108961" cy="1292662"/>
          </a:xfrm>
          <a:prstGeom prst="rect">
            <a:avLst/>
          </a:prstGeom>
          <a:noFill/>
        </p:spPr>
        <p:txBody>
          <a:bodyPr wrap="square" rtlCol="0">
            <a:spAutoFit/>
          </a:bodyPr>
          <a:lstStyle/>
          <a:p>
            <a:r>
              <a:rPr lang="en-US" sz="2600" i="1" dirty="0"/>
              <a:t>Electricity happens when electrons </a:t>
            </a:r>
            <a:r>
              <a:rPr lang="en-US" sz="2600" i="1" u="sng" dirty="0"/>
              <a:t>move</a:t>
            </a:r>
            <a:r>
              <a:rPr lang="en-US" sz="2600" i="1" dirty="0"/>
              <a:t> from atom to atom.</a:t>
            </a:r>
          </a:p>
        </p:txBody>
      </p:sp>
    </p:spTree>
    <p:custDataLst>
      <p:tags r:id="rId1"/>
    </p:custDataLst>
    <p:extLst>
      <p:ext uri="{BB962C8B-B14F-4D97-AF65-F5344CB8AC3E}">
        <p14:creationId xmlns:p14="http://schemas.microsoft.com/office/powerpoint/2010/main" val="4021877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DFC3-900A-487A-6DA4-127F3404C51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1925B0E-4349-5F38-4AE2-A53BE85FA5A4}"/>
              </a:ext>
            </a:extLst>
          </p:cNvPr>
          <p:cNvSpPr>
            <a:spLocks noGrp="1"/>
          </p:cNvSpPr>
          <p:nvPr>
            <p:ph type="title"/>
          </p:nvPr>
        </p:nvSpPr>
        <p:spPr/>
        <p:txBody>
          <a:bodyPr/>
          <a:lstStyle/>
          <a:p>
            <a:r>
              <a:rPr lang="en-US" dirty="0"/>
              <a:t>How Electrons Move</a:t>
            </a:r>
          </a:p>
        </p:txBody>
      </p:sp>
      <p:pic>
        <p:nvPicPr>
          <p:cNvPr id="9" name="Picture 2">
            <a:extLst>
              <a:ext uri="{FF2B5EF4-FFF2-40B4-BE49-F238E27FC236}">
                <a16:creationId xmlns:a16="http://schemas.microsoft.com/office/drawing/2014/main" id="{C0C0265C-55D1-2559-1D1E-62F5DC0E7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E4812455-EA0C-1CEA-20BD-E83ABCE4B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137A35F-3FED-ED8B-8378-BB5F11445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EF034DAC-D155-598D-A28C-790938722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4FB21855-A6F4-447C-C96C-F2C633F5666F}"/>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8716" t="7472" b="62405"/>
          <a:stretch/>
        </p:blipFill>
        <p:spPr>
          <a:xfrm>
            <a:off x="49195" y="2644692"/>
            <a:ext cx="11662611" cy="2886399"/>
          </a:xfrm>
          <a:prstGeom prst="rect">
            <a:avLst/>
          </a:prstGeom>
        </p:spPr>
      </p:pic>
      <p:sp>
        <p:nvSpPr>
          <p:cNvPr id="5" name="Right Brace 4">
            <a:extLst>
              <a:ext uri="{FF2B5EF4-FFF2-40B4-BE49-F238E27FC236}">
                <a16:creationId xmlns:a16="http://schemas.microsoft.com/office/drawing/2014/main" id="{43C04A61-3C70-BB7E-087E-02CC811F3FFE}"/>
              </a:ext>
            </a:extLst>
          </p:cNvPr>
          <p:cNvSpPr/>
          <p:nvPr/>
        </p:nvSpPr>
        <p:spPr>
          <a:xfrm rot="5400000">
            <a:off x="6537916" y="1706741"/>
            <a:ext cx="584775" cy="8058150"/>
          </a:xfrm>
          <a:prstGeom prst="rightBrace">
            <a:avLst>
              <a:gd name="adj1" fmla="val 18340"/>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4112B83A-A6A0-EB37-CDB3-324F96B7ACF8}"/>
              </a:ext>
            </a:extLst>
          </p:cNvPr>
          <p:cNvSpPr txBox="1"/>
          <p:nvPr/>
        </p:nvSpPr>
        <p:spPr>
          <a:xfrm>
            <a:off x="4146219" y="6039840"/>
            <a:ext cx="5210175" cy="584775"/>
          </a:xfrm>
          <a:prstGeom prst="rect">
            <a:avLst/>
          </a:prstGeom>
          <a:noFill/>
        </p:spPr>
        <p:txBody>
          <a:bodyPr wrap="square" rtlCol="0">
            <a:spAutoFit/>
          </a:bodyPr>
          <a:lstStyle/>
          <a:p>
            <a:pPr algn="ctr"/>
            <a:r>
              <a:rPr lang="en-US" sz="32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Conductor - Copper</a:t>
            </a:r>
          </a:p>
        </p:txBody>
      </p:sp>
      <p:sp>
        <p:nvSpPr>
          <p:cNvPr id="22" name="Rectangle 21">
            <a:extLst>
              <a:ext uri="{FF2B5EF4-FFF2-40B4-BE49-F238E27FC236}">
                <a16:creationId xmlns:a16="http://schemas.microsoft.com/office/drawing/2014/main" id="{9F61A471-1D27-FDC5-30D6-DB05B4C98850}"/>
              </a:ext>
            </a:extLst>
          </p:cNvPr>
          <p:cNvSpPr/>
          <p:nvPr/>
        </p:nvSpPr>
        <p:spPr>
          <a:xfrm>
            <a:off x="2816159" y="3326357"/>
            <a:ext cx="8084766" cy="1657350"/>
          </a:xfrm>
          <a:prstGeom prst="rect">
            <a:avLst/>
          </a:prstGeom>
          <a:solidFill>
            <a:srgbClr val="F5C9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666E059-AC84-9F09-AE87-F6E1FC12CA2E}"/>
              </a:ext>
            </a:extLst>
          </p:cNvPr>
          <p:cNvSpPr/>
          <p:nvPr/>
        </p:nvSpPr>
        <p:spPr>
          <a:xfrm>
            <a:off x="5477129" y="3518462"/>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45AB3EB-4D35-E5AA-1968-4828AC2F372A}"/>
              </a:ext>
            </a:extLst>
          </p:cNvPr>
          <p:cNvSpPr/>
          <p:nvPr/>
        </p:nvSpPr>
        <p:spPr>
          <a:xfrm>
            <a:off x="3770399" y="3518463"/>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ADB15C-91F2-3978-AF40-0409F894C7AD}"/>
              </a:ext>
            </a:extLst>
          </p:cNvPr>
          <p:cNvSpPr/>
          <p:nvPr/>
        </p:nvSpPr>
        <p:spPr>
          <a:xfrm>
            <a:off x="4456198" y="4313879"/>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3140809-668F-BD94-C0FF-D91932091A93}"/>
              </a:ext>
            </a:extLst>
          </p:cNvPr>
          <p:cNvSpPr/>
          <p:nvPr/>
        </p:nvSpPr>
        <p:spPr>
          <a:xfrm>
            <a:off x="9297597" y="3535192"/>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D3CF510-4D7F-452A-75E1-4EE91B7FC0E3}"/>
              </a:ext>
            </a:extLst>
          </p:cNvPr>
          <p:cNvSpPr/>
          <p:nvPr/>
        </p:nvSpPr>
        <p:spPr>
          <a:xfrm>
            <a:off x="8398546" y="4313877"/>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8F6663-CBA1-1DB7-263A-C86688EA05CF}"/>
              </a:ext>
            </a:extLst>
          </p:cNvPr>
          <p:cNvSpPr/>
          <p:nvPr/>
        </p:nvSpPr>
        <p:spPr>
          <a:xfrm>
            <a:off x="7472616" y="3466532"/>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6D05F1C-091F-7019-940A-C9A7905AED14}"/>
              </a:ext>
            </a:extLst>
          </p:cNvPr>
          <p:cNvSpPr/>
          <p:nvPr/>
        </p:nvSpPr>
        <p:spPr>
          <a:xfrm>
            <a:off x="9779674" y="4313878"/>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511C3AD-C7D3-F334-14EC-BB39356F07EA}"/>
              </a:ext>
            </a:extLst>
          </p:cNvPr>
          <p:cNvSpPr/>
          <p:nvPr/>
        </p:nvSpPr>
        <p:spPr>
          <a:xfrm>
            <a:off x="6653466" y="4313878"/>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0E47311-F99F-5A49-2481-DFE3680407FE}"/>
              </a:ext>
            </a:extLst>
          </p:cNvPr>
          <p:cNvSpPr/>
          <p:nvPr/>
        </p:nvSpPr>
        <p:spPr>
          <a:xfrm>
            <a:off x="3060785" y="4327057"/>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C05DBA04-28A0-BA9D-D714-E9CEF5863820}"/>
              </a:ext>
            </a:extLst>
          </p:cNvPr>
          <p:cNvCxnSpPr/>
          <p:nvPr/>
        </p:nvCxnSpPr>
        <p:spPr>
          <a:xfrm>
            <a:off x="3060785" y="4109863"/>
            <a:ext cx="7539038" cy="0"/>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E5E3BF2-9D58-9551-8B01-FC1F7EA12C2D}"/>
              </a:ext>
            </a:extLst>
          </p:cNvPr>
          <p:cNvCxnSpPr>
            <a:cxnSpLocks/>
          </p:cNvCxnSpPr>
          <p:nvPr/>
        </p:nvCxnSpPr>
        <p:spPr>
          <a:xfrm flipV="1">
            <a:off x="4189498" y="3695100"/>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8EF1FF1-71D3-2C41-4639-9C43CBDFCC05}"/>
              </a:ext>
            </a:extLst>
          </p:cNvPr>
          <p:cNvCxnSpPr>
            <a:cxnSpLocks/>
          </p:cNvCxnSpPr>
          <p:nvPr/>
        </p:nvCxnSpPr>
        <p:spPr>
          <a:xfrm flipV="1">
            <a:off x="5880501" y="3728211"/>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06560B-E02F-628C-DCDA-C2771AE9A2DD}"/>
              </a:ext>
            </a:extLst>
          </p:cNvPr>
          <p:cNvCxnSpPr>
            <a:cxnSpLocks/>
          </p:cNvCxnSpPr>
          <p:nvPr/>
        </p:nvCxnSpPr>
        <p:spPr>
          <a:xfrm flipV="1">
            <a:off x="7874091" y="3675550"/>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1D3613C-E905-62CD-E90F-48777AD92928}"/>
              </a:ext>
            </a:extLst>
          </p:cNvPr>
          <p:cNvCxnSpPr>
            <a:cxnSpLocks/>
          </p:cNvCxnSpPr>
          <p:nvPr/>
        </p:nvCxnSpPr>
        <p:spPr>
          <a:xfrm flipV="1">
            <a:off x="9669068" y="3711261"/>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828D031-4100-C132-A31B-EFE63D5D2A93}"/>
              </a:ext>
            </a:extLst>
          </p:cNvPr>
          <p:cNvCxnSpPr>
            <a:cxnSpLocks/>
          </p:cNvCxnSpPr>
          <p:nvPr/>
        </p:nvCxnSpPr>
        <p:spPr>
          <a:xfrm flipV="1">
            <a:off x="3479884" y="4507835"/>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32CAFFC-7CF8-1CFF-2F83-6A842DCBFF76}"/>
              </a:ext>
            </a:extLst>
          </p:cNvPr>
          <p:cNvCxnSpPr>
            <a:cxnSpLocks/>
          </p:cNvCxnSpPr>
          <p:nvPr/>
        </p:nvCxnSpPr>
        <p:spPr>
          <a:xfrm flipV="1">
            <a:off x="4874915" y="4488543"/>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2A5EBD-85B8-E125-C56E-258C91C681F2}"/>
              </a:ext>
            </a:extLst>
          </p:cNvPr>
          <p:cNvCxnSpPr>
            <a:cxnSpLocks/>
          </p:cNvCxnSpPr>
          <p:nvPr/>
        </p:nvCxnSpPr>
        <p:spPr>
          <a:xfrm flipV="1">
            <a:off x="7049942" y="4510492"/>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0B1A962-10B3-B5DF-41B5-E3943E2481E4}"/>
              </a:ext>
            </a:extLst>
          </p:cNvPr>
          <p:cNvCxnSpPr>
            <a:cxnSpLocks/>
          </p:cNvCxnSpPr>
          <p:nvPr/>
        </p:nvCxnSpPr>
        <p:spPr>
          <a:xfrm flipV="1">
            <a:off x="8817645" y="4491200"/>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E90D551-8A5E-8452-A2C3-24935F354CE3}"/>
              </a:ext>
            </a:extLst>
          </p:cNvPr>
          <p:cNvCxnSpPr>
            <a:cxnSpLocks/>
          </p:cNvCxnSpPr>
          <p:nvPr/>
        </p:nvCxnSpPr>
        <p:spPr>
          <a:xfrm flipV="1">
            <a:off x="10172958" y="4491199"/>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70892E9-EDCE-F063-D0F8-739A938D7E42}"/>
              </a:ext>
            </a:extLst>
          </p:cNvPr>
          <p:cNvGrpSpPr/>
          <p:nvPr/>
        </p:nvGrpSpPr>
        <p:grpSpPr>
          <a:xfrm>
            <a:off x="944158" y="1463038"/>
            <a:ext cx="8657037" cy="1093470"/>
            <a:chOff x="944158" y="1463038"/>
            <a:chExt cx="8657037" cy="1093470"/>
          </a:xfrm>
        </p:grpSpPr>
        <p:sp>
          <p:nvSpPr>
            <p:cNvPr id="43" name="Oval 42">
              <a:extLst>
                <a:ext uri="{FF2B5EF4-FFF2-40B4-BE49-F238E27FC236}">
                  <a16:creationId xmlns:a16="http://schemas.microsoft.com/office/drawing/2014/main" id="{4BA242D4-C715-C7E0-1C0A-0534437FECA8}"/>
                </a:ext>
              </a:extLst>
            </p:cNvPr>
            <p:cNvSpPr/>
            <p:nvPr/>
          </p:nvSpPr>
          <p:spPr>
            <a:xfrm>
              <a:off x="1009644" y="1564458"/>
              <a:ext cx="419099" cy="384003"/>
            </a:xfrm>
            <a:prstGeom prst="ellipse">
              <a:avLst/>
            </a:prstGeom>
            <a:solidFill>
              <a:srgbClr val="2DA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9D1BC6C4-53AC-7A0A-E065-F9098BD64FA1}"/>
                </a:ext>
              </a:extLst>
            </p:cNvPr>
            <p:cNvSpPr txBox="1"/>
            <p:nvPr/>
          </p:nvSpPr>
          <p:spPr>
            <a:xfrm>
              <a:off x="1428742" y="1463038"/>
              <a:ext cx="5434955" cy="584775"/>
            </a:xfrm>
            <a:prstGeom prst="rect">
              <a:avLst/>
            </a:prstGeom>
            <a:noFill/>
          </p:spPr>
          <p:txBody>
            <a:bodyPr wrap="square" rtlCol="0">
              <a:spAutoFit/>
            </a:bodyPr>
            <a:lstStyle/>
            <a:p>
              <a:r>
                <a:rPr lang="en-US" sz="3200" b="1" dirty="0">
                  <a:solidFill>
                    <a:srgbClr val="2DA040"/>
                  </a:solidFill>
                  <a:latin typeface="Calibri" panose="020F0502020204030204" pitchFamily="34" charset="0"/>
                  <a:ea typeface="Calibri" panose="020F0502020204030204" pitchFamily="34" charset="0"/>
                  <a:cs typeface="Calibri" panose="020F0502020204030204" pitchFamily="34" charset="0"/>
                </a:rPr>
                <a:t>Electrons carry a charge</a:t>
              </a:r>
              <a:r>
                <a:rPr lang="en-US" sz="2400" b="1" dirty="0">
                  <a:solidFill>
                    <a:srgbClr val="2DA040"/>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45" name="Straight Arrow Connector 44">
              <a:extLst>
                <a:ext uri="{FF2B5EF4-FFF2-40B4-BE49-F238E27FC236}">
                  <a16:creationId xmlns:a16="http://schemas.microsoft.com/office/drawing/2014/main" id="{258F8494-1F76-F16A-0A21-778FA0B1FB1D}"/>
                </a:ext>
              </a:extLst>
            </p:cNvPr>
            <p:cNvCxnSpPr>
              <a:cxnSpLocks/>
            </p:cNvCxnSpPr>
            <p:nvPr/>
          </p:nvCxnSpPr>
          <p:spPr>
            <a:xfrm flipV="1">
              <a:off x="944158" y="2277305"/>
              <a:ext cx="550069" cy="5315"/>
            </a:xfrm>
            <a:prstGeom prst="straightConnector1">
              <a:avLst/>
            </a:prstGeom>
            <a:ln w="76200">
              <a:solidFill>
                <a:srgbClr val="EE2434"/>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C1B228F-9BD4-AA04-02CD-7359ABE683F0}"/>
                </a:ext>
              </a:extLst>
            </p:cNvPr>
            <p:cNvSpPr txBox="1"/>
            <p:nvPr/>
          </p:nvSpPr>
          <p:spPr>
            <a:xfrm>
              <a:off x="1428742" y="1910177"/>
              <a:ext cx="8172453" cy="646331"/>
            </a:xfrm>
            <a:prstGeom prst="rect">
              <a:avLst/>
            </a:prstGeom>
            <a:noFill/>
          </p:spPr>
          <p:txBody>
            <a:bodyPr wrap="square" rtlCol="0">
              <a:spAutoFit/>
            </a:bodyPr>
            <a:lstStyle/>
            <a:p>
              <a:r>
                <a:rPr lang="en-US" sz="3200" b="1" dirty="0">
                  <a:solidFill>
                    <a:srgbClr val="EE2434"/>
                  </a:solidFill>
                  <a:latin typeface="Calibri" panose="020F0502020204030204" pitchFamily="34" charset="0"/>
                  <a:ea typeface="Calibri" panose="020F0502020204030204" pitchFamily="34" charset="0"/>
                  <a:cs typeface="Calibri" panose="020F0502020204030204" pitchFamily="34" charset="0"/>
                </a:rPr>
                <a:t>Voltage make electrons flow in one direction</a:t>
              </a:r>
              <a:r>
                <a:rPr lang="en-US" sz="3600" b="1" dirty="0">
                  <a:solidFill>
                    <a:srgbClr val="2DA040"/>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2DA040"/>
                  </a:solidFill>
                  <a:latin typeface="Calibri" panose="020F0502020204030204" pitchFamily="34" charset="0"/>
                  <a:ea typeface="Calibri" panose="020F0502020204030204" pitchFamily="34" charset="0"/>
                  <a:cs typeface="Calibri" panose="020F0502020204030204" pitchFamily="34" charset="0"/>
                </a:rPr>
                <a:t> </a:t>
              </a:r>
            </a:p>
          </p:txBody>
        </p:sp>
      </p:grpSp>
      <p:sp>
        <p:nvSpPr>
          <p:cNvPr id="47" name="Oval 46">
            <a:extLst>
              <a:ext uri="{FF2B5EF4-FFF2-40B4-BE49-F238E27FC236}">
                <a16:creationId xmlns:a16="http://schemas.microsoft.com/office/drawing/2014/main" id="{5B88CAC9-5500-ED09-CAB9-34192EFE656F}"/>
              </a:ext>
            </a:extLst>
          </p:cNvPr>
          <p:cNvSpPr/>
          <p:nvPr/>
        </p:nvSpPr>
        <p:spPr>
          <a:xfrm>
            <a:off x="11073395" y="3543480"/>
            <a:ext cx="947058" cy="969669"/>
          </a:xfrm>
          <a:prstGeom prst="ellipse">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000" b="1" dirty="0">
                <a:solidFill>
                  <a:schemeClr val="tx2">
                    <a:lumMod val="75000"/>
                  </a:schemeClr>
                </a:solidFill>
              </a:rPr>
              <a:t>+</a:t>
            </a:r>
          </a:p>
        </p:txBody>
      </p:sp>
      <p:sp>
        <p:nvSpPr>
          <p:cNvPr id="48" name="Oval 47">
            <a:extLst>
              <a:ext uri="{FF2B5EF4-FFF2-40B4-BE49-F238E27FC236}">
                <a16:creationId xmlns:a16="http://schemas.microsoft.com/office/drawing/2014/main" id="{F5A18942-C2EE-D5E1-27C7-90D743D6FAB9}"/>
              </a:ext>
            </a:extLst>
          </p:cNvPr>
          <p:cNvSpPr/>
          <p:nvPr/>
        </p:nvSpPr>
        <p:spPr>
          <a:xfrm>
            <a:off x="1489649" y="3527362"/>
            <a:ext cx="947058" cy="969669"/>
          </a:xfrm>
          <a:prstGeom prst="ellipse">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000" b="1" dirty="0">
              <a:solidFill>
                <a:schemeClr val="tx2">
                  <a:lumMod val="75000"/>
                </a:schemeClr>
              </a:solidFill>
            </a:endParaRPr>
          </a:p>
        </p:txBody>
      </p:sp>
      <p:cxnSp>
        <p:nvCxnSpPr>
          <p:cNvPr id="49" name="Straight Connector 48">
            <a:extLst>
              <a:ext uri="{FF2B5EF4-FFF2-40B4-BE49-F238E27FC236}">
                <a16:creationId xmlns:a16="http://schemas.microsoft.com/office/drawing/2014/main" id="{425C85CE-D628-C2DD-29D4-29D1844BEEC3}"/>
              </a:ext>
            </a:extLst>
          </p:cNvPr>
          <p:cNvCxnSpPr/>
          <p:nvPr/>
        </p:nvCxnSpPr>
        <p:spPr>
          <a:xfrm flipV="1">
            <a:off x="1801252" y="4016649"/>
            <a:ext cx="323852" cy="11665"/>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699450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0-#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0-#ppt_w/2"/>
                                          </p:val>
                                        </p:tav>
                                        <p:tav tm="100000">
                                          <p:val>
                                            <p:strVal val="#ppt_x"/>
                                          </p:val>
                                        </p:tav>
                                      </p:tavLst>
                                    </p:anim>
                                    <p:anim calcmode="lin" valueType="num">
                                      <p:cBhvr additive="base">
                                        <p:cTn id="52" dur="500" fill="hold"/>
                                        <p:tgtEl>
                                          <p:spTgt spid="35"/>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0-#ppt_w/2"/>
                                          </p:val>
                                        </p:tav>
                                        <p:tav tm="100000">
                                          <p:val>
                                            <p:strVal val="#ppt_x"/>
                                          </p:val>
                                        </p:tav>
                                      </p:tavLst>
                                    </p:anim>
                                    <p:anim calcmode="lin" valueType="num">
                                      <p:cBhvr additive="base">
                                        <p:cTn id="56" dur="500" fill="hold"/>
                                        <p:tgtEl>
                                          <p:spTgt spid="36"/>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0-#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0-#ppt_w/2"/>
                                          </p:val>
                                        </p:tav>
                                        <p:tav tm="100000">
                                          <p:val>
                                            <p:strVal val="#ppt_x"/>
                                          </p:val>
                                        </p:tav>
                                      </p:tavLst>
                                    </p:anim>
                                    <p:anim calcmode="lin" valueType="num">
                                      <p:cBhvr additive="base">
                                        <p:cTn id="64" dur="500" fill="hold"/>
                                        <p:tgtEl>
                                          <p:spTgt spid="41"/>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0-#ppt_w/2"/>
                                          </p:val>
                                        </p:tav>
                                        <p:tav tm="100000">
                                          <p:val>
                                            <p:strVal val="#ppt_x"/>
                                          </p:val>
                                        </p:tav>
                                      </p:tavLst>
                                    </p:anim>
                                    <p:anim calcmode="lin" valueType="num">
                                      <p:cBhvr additive="base">
                                        <p:cTn id="68" dur="500" fill="hold"/>
                                        <p:tgtEl>
                                          <p:spTgt spid="40"/>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0-#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0-#ppt_w/2"/>
                                          </p:val>
                                        </p:tav>
                                        <p:tav tm="100000">
                                          <p:val>
                                            <p:strVal val="#ppt_x"/>
                                          </p:val>
                                        </p:tav>
                                      </p:tavLst>
                                    </p:anim>
                                    <p:anim calcmode="lin" valueType="num">
                                      <p:cBhvr additive="base">
                                        <p:cTn id="76" dur="500" fill="hold"/>
                                        <p:tgtEl>
                                          <p:spTgt spid="38"/>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0-#ppt_w/2"/>
                                          </p:val>
                                        </p:tav>
                                        <p:tav tm="100000">
                                          <p:val>
                                            <p:strVal val="#ppt_x"/>
                                          </p:val>
                                        </p:tav>
                                      </p:tavLst>
                                    </p:anim>
                                    <p:anim calcmode="lin" valueType="num">
                                      <p:cBhvr additive="base">
                                        <p:cTn id="8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F846CE-9893-48A0-BB44-477F0C10EE33}"/>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D0E1F003-638E-410B-B653-382D9FEFADAA}"/>
              </a:ext>
            </a:extLst>
          </p:cNvPr>
          <p:cNvSpPr>
            <a:spLocks noGrp="1"/>
          </p:cNvSpPr>
          <p:nvPr>
            <p:ph idx="1"/>
          </p:nvPr>
        </p:nvSpPr>
        <p:spPr>
          <a:xfrm>
            <a:off x="838200" y="1790700"/>
            <a:ext cx="7382238" cy="4427220"/>
          </a:xfrm>
        </p:spPr>
        <p:txBody>
          <a:bodyPr>
            <a:normAutofit/>
          </a:bodyPr>
          <a:lstStyle/>
          <a:p>
            <a:pPr marL="342900" marR="0" lvl="0" indent="-342900" algn="l" defTabSz="914400" rtl="0" eaLnBrk="1" fontAlgn="auto" latinLnBrk="0" hangingPunct="1">
              <a:lnSpc>
                <a:spcPct val="120000"/>
              </a:lnSpc>
              <a:spcBef>
                <a:spcPts val="1000"/>
              </a:spcBef>
              <a:spcAft>
                <a:spcPts val="0"/>
              </a:spcAft>
              <a:buClr>
                <a:srgbClr val="615F67"/>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Welcome and Introduction </a:t>
            </a:r>
          </a:p>
          <a:p>
            <a:pPr marL="342900" marR="0" lvl="0" indent="-342900" algn="l" defTabSz="914400" rtl="0" eaLnBrk="1" fontAlgn="auto" latinLnBrk="0" hangingPunct="1">
              <a:lnSpc>
                <a:spcPct val="120000"/>
              </a:lnSpc>
              <a:spcBef>
                <a:spcPts val="1000"/>
              </a:spcBef>
              <a:spcAft>
                <a:spcPts val="0"/>
              </a:spcAft>
              <a:buClr>
                <a:srgbClr val="615F67"/>
              </a:buClr>
              <a:buSzTx/>
              <a:buFont typeface="Arial" panose="020B0604020202020204" pitchFamily="34" charset="0"/>
              <a:buChar char="•"/>
              <a:tabLst/>
              <a:defRPr/>
            </a:pPr>
            <a:r>
              <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1.1</a:t>
            </a:r>
            <a:r>
              <a:rPr kumimoji="0" lang="en-US"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 How We Discovered Electricity </a:t>
            </a:r>
          </a:p>
          <a:p>
            <a:pPr marL="342900" marR="0" lvl="0" indent="-342900" algn="l" defTabSz="914400" rtl="0" eaLnBrk="1" fontAlgn="auto" latinLnBrk="0" hangingPunct="1">
              <a:lnSpc>
                <a:spcPct val="120000"/>
              </a:lnSpc>
              <a:spcBef>
                <a:spcPts val="1000"/>
              </a:spcBef>
              <a:spcAft>
                <a:spcPts val="0"/>
              </a:spcAft>
              <a:buClr>
                <a:srgbClr val="615F67"/>
              </a:buClr>
              <a:buSzTx/>
              <a:buFont typeface="Arial" panose="020B0604020202020204" pitchFamily="34" charset="0"/>
              <a:buChar char="•"/>
              <a:tabLst/>
              <a:defRPr/>
            </a:pPr>
            <a:r>
              <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1.2</a:t>
            </a:r>
            <a:r>
              <a:rPr kumimoji="0" lang="en-US"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 Electricity as Energy</a:t>
            </a:r>
          </a:p>
          <a:p>
            <a:pPr marL="342900" marR="0" lvl="0" indent="-342900" algn="l" defTabSz="914400" rtl="0" eaLnBrk="1" fontAlgn="auto" latinLnBrk="0" hangingPunct="1">
              <a:lnSpc>
                <a:spcPct val="120000"/>
              </a:lnSpc>
              <a:spcBef>
                <a:spcPts val="1000"/>
              </a:spcBef>
              <a:spcAft>
                <a:spcPts val="0"/>
              </a:spcAft>
              <a:buClr>
                <a:srgbClr val="615F67"/>
              </a:buClr>
              <a:buSzTx/>
              <a:buFont typeface="Arial" panose="020B0604020202020204" pitchFamily="34" charset="0"/>
              <a:buChar char="•"/>
              <a:tabLst/>
              <a:defRPr/>
            </a:pPr>
            <a:r>
              <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1.3</a:t>
            </a:r>
            <a:r>
              <a:rPr kumimoji="0" lang="en-US"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 Inside The Atom: Where Electricity Begins</a:t>
            </a:r>
          </a:p>
          <a:p>
            <a:pPr marL="342900" marR="0" lvl="0" indent="-342900" algn="l" defTabSz="914400" rtl="0" eaLnBrk="1" fontAlgn="auto" latinLnBrk="0" hangingPunct="1">
              <a:lnSpc>
                <a:spcPct val="120000"/>
              </a:lnSpc>
              <a:spcBef>
                <a:spcPts val="1000"/>
              </a:spcBef>
              <a:spcAft>
                <a:spcPts val="0"/>
              </a:spcAft>
              <a:buClr>
                <a:srgbClr val="615F67"/>
              </a:buClr>
              <a:buSzTx/>
              <a:buFont typeface="Arial" panose="020B0604020202020204" pitchFamily="34" charset="0"/>
              <a:buChar char="•"/>
              <a:tabLst/>
              <a:defRPr/>
            </a:pPr>
            <a:r>
              <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1.4 </a:t>
            </a:r>
            <a:r>
              <a:rPr kumimoji="0" lang="en-US"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How Electricity is Generated and Its Significance</a:t>
            </a:r>
          </a:p>
          <a:p>
            <a:pPr marL="342900" marR="0" lvl="0" indent="-342900" algn="l" defTabSz="914400" rtl="0" eaLnBrk="1" fontAlgn="auto" latinLnBrk="0" hangingPunct="1">
              <a:lnSpc>
                <a:spcPct val="120000"/>
              </a:lnSpc>
              <a:spcBef>
                <a:spcPts val="1000"/>
              </a:spcBef>
              <a:spcAft>
                <a:spcPts val="0"/>
              </a:spcAft>
              <a:buClr>
                <a:srgbClr val="615F67"/>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Quiz</a:t>
            </a:r>
            <a:r>
              <a:rPr kumimoji="0" lang="en-US" sz="2800" b="0" i="0" u="none" strike="noStrike" kern="1200" cap="none" spc="0" normalizeH="0" baseline="0" noProof="0" dirty="0">
                <a:ln>
                  <a:noFill/>
                </a:ln>
                <a:effectLst/>
                <a:uLnTx/>
                <a:uFillTx/>
                <a:latin typeface="Calibri"/>
                <a:ea typeface="+mn-ea"/>
                <a:cs typeface="Arial" panose="020B0604020202020204" pitchFamily="34" charset="0"/>
              </a:rPr>
              <a:t> </a:t>
            </a:r>
            <a:endParaRPr kumimoji="0" lang="en-US"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4F426A8-0143-890C-EA18-55210040D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438" y="2144482"/>
            <a:ext cx="2893065" cy="3719655"/>
          </a:xfrm>
          <a:prstGeom prst="rect">
            <a:avLst/>
          </a:prstGeom>
          <a:ln>
            <a:solidFill>
              <a:schemeClr val="tx2">
                <a:lumMod val="60000"/>
                <a:lumOff val="4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6168271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BA9E-ADB8-1239-524E-D78696A496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72D8BA-255A-A96C-F195-49105CD53EFB}"/>
              </a:ext>
            </a:extLst>
          </p:cNvPr>
          <p:cNvSpPr>
            <a:spLocks noGrp="1"/>
          </p:cNvSpPr>
          <p:nvPr>
            <p:ph type="title"/>
          </p:nvPr>
        </p:nvSpPr>
        <p:spPr>
          <a:xfrm>
            <a:off x="444721" y="245333"/>
            <a:ext cx="10350658" cy="523195"/>
          </a:xfrm>
        </p:spPr>
        <p:txBody>
          <a:bodyPr/>
          <a:lstStyle/>
          <a:p>
            <a:r>
              <a:rPr lang="en-US" dirty="0"/>
              <a:t>Activity: Electricity Review</a:t>
            </a:r>
          </a:p>
        </p:txBody>
      </p:sp>
      <p:sp>
        <p:nvSpPr>
          <p:cNvPr id="2" name="Content Placeholder 2">
            <a:extLst>
              <a:ext uri="{FF2B5EF4-FFF2-40B4-BE49-F238E27FC236}">
                <a16:creationId xmlns:a16="http://schemas.microsoft.com/office/drawing/2014/main" id="{C991DEAF-B6AB-E239-EF54-467CC2BDDF29}"/>
              </a:ext>
            </a:extLst>
          </p:cNvPr>
          <p:cNvSpPr>
            <a:spLocks noGrp="1"/>
          </p:cNvSpPr>
          <p:nvPr>
            <p:ph idx="1"/>
          </p:nvPr>
        </p:nvSpPr>
        <p:spPr>
          <a:xfrm>
            <a:off x="805149" y="1329369"/>
            <a:ext cx="5964141" cy="4921071"/>
          </a:xfrm>
        </p:spPr>
        <p:txBody>
          <a:bodyPr>
            <a:normAutofit/>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Directions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Complete the following activities to review parts of the atom, key terms, and the importance of a simple circuit. </a:t>
            </a:r>
          </a:p>
          <a:p>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Part 1</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Matching electrical terms </a:t>
            </a:r>
          </a:p>
          <a:p>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Part 2</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Labeling the atom</a:t>
            </a:r>
          </a:p>
          <a:p>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Part 3</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Simple circuit review </a:t>
            </a:r>
          </a:p>
        </p:txBody>
      </p:sp>
      <p:pic>
        <p:nvPicPr>
          <p:cNvPr id="3" name="Picture 2" descr="Running man icon indicating the slide has an ACTIVITY.">
            <a:extLst>
              <a:ext uri="{FF2B5EF4-FFF2-40B4-BE49-F238E27FC236}">
                <a16:creationId xmlns:a16="http://schemas.microsoft.com/office/drawing/2014/main" id="{9BCBCD55-23FF-BF19-F265-E0790E2D2464}"/>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795379" y="128720"/>
            <a:ext cx="731520" cy="756422"/>
          </a:xfrm>
          <a:prstGeom prst="rect">
            <a:avLst/>
          </a:prstGeom>
        </p:spPr>
      </p:pic>
      <p:pic>
        <p:nvPicPr>
          <p:cNvPr id="7" name="Picture 6">
            <a:extLst>
              <a:ext uri="{FF2B5EF4-FFF2-40B4-BE49-F238E27FC236}">
                <a16:creationId xmlns:a16="http://schemas.microsoft.com/office/drawing/2014/main" id="{C1A3FC75-DE85-0A89-C9D3-CB438E31C711}"/>
              </a:ext>
            </a:extLst>
          </p:cNvPr>
          <p:cNvPicPr>
            <a:picLocks noChangeAspect="1"/>
          </p:cNvPicPr>
          <p:nvPr/>
        </p:nvPicPr>
        <p:blipFill>
          <a:blip r:embed="rId5"/>
          <a:srcRect b="2717"/>
          <a:stretch>
            <a:fillRect/>
          </a:stretch>
        </p:blipFill>
        <p:spPr>
          <a:xfrm>
            <a:off x="7147926" y="1329369"/>
            <a:ext cx="3883433" cy="492107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8804981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12C6-F13B-879D-401C-3216D82589AE}"/>
              </a:ext>
            </a:extLst>
          </p:cNvPr>
          <p:cNvSpPr>
            <a:spLocks noGrp="1"/>
          </p:cNvSpPr>
          <p:nvPr>
            <p:ph type="title"/>
          </p:nvPr>
        </p:nvSpPr>
        <p:spPr/>
        <p:txBody>
          <a:bodyPr/>
          <a:lstStyle/>
          <a:p>
            <a:r>
              <a:rPr lang="en-US">
                <a:solidFill>
                  <a:schemeClr val="accent3"/>
                </a:solidFill>
              </a:rPr>
              <a:t>Answer Key</a:t>
            </a:r>
            <a:r>
              <a:rPr lang="en-US"/>
              <a:t>: </a:t>
            </a:r>
            <a:r>
              <a:rPr lang="en-US" dirty="0"/>
              <a:t>Electricity Review  </a:t>
            </a:r>
          </a:p>
        </p:txBody>
      </p:sp>
      <p:graphicFrame>
        <p:nvGraphicFramePr>
          <p:cNvPr id="4" name="Table 3">
            <a:extLst>
              <a:ext uri="{FF2B5EF4-FFF2-40B4-BE49-F238E27FC236}">
                <a16:creationId xmlns:a16="http://schemas.microsoft.com/office/drawing/2014/main" id="{4BBFD7CE-7BFD-0BA7-C914-88A5CE5EE58D}"/>
              </a:ext>
            </a:extLst>
          </p:cNvPr>
          <p:cNvGraphicFramePr>
            <a:graphicFrameLocks noGrp="1"/>
          </p:cNvGraphicFramePr>
          <p:nvPr>
            <p:extLst>
              <p:ext uri="{D42A27DB-BD31-4B8C-83A1-F6EECF244321}">
                <p14:modId xmlns:p14="http://schemas.microsoft.com/office/powerpoint/2010/main" val="4263580957"/>
              </p:ext>
            </p:extLst>
          </p:nvPr>
        </p:nvGraphicFramePr>
        <p:xfrm>
          <a:off x="838199" y="1064483"/>
          <a:ext cx="10763252" cy="5309021"/>
        </p:xfrm>
        <a:graphic>
          <a:graphicData uri="http://schemas.openxmlformats.org/drawingml/2006/table">
            <a:tbl>
              <a:tblPr firstRow="1" firstCol="1" bandRow="1">
                <a:tableStyleId>{5940675A-B579-460E-94D1-54222C63F5DA}</a:tableStyleId>
              </a:tblPr>
              <a:tblGrid>
                <a:gridCol w="3810002">
                  <a:extLst>
                    <a:ext uri="{9D8B030D-6E8A-4147-A177-3AD203B41FA5}">
                      <a16:colId xmlns:a16="http://schemas.microsoft.com/office/drawing/2014/main" val="2393120985"/>
                    </a:ext>
                  </a:extLst>
                </a:gridCol>
                <a:gridCol w="6953250">
                  <a:extLst>
                    <a:ext uri="{9D8B030D-6E8A-4147-A177-3AD203B41FA5}">
                      <a16:colId xmlns:a16="http://schemas.microsoft.com/office/drawing/2014/main" val="4087874862"/>
                    </a:ext>
                  </a:extLst>
                </a:gridCol>
              </a:tblGrid>
              <a:tr h="5309021">
                <a:tc>
                  <a:txBody>
                    <a:bodyPr/>
                    <a:lstStyle/>
                    <a:p>
                      <a:pPr marL="0" marR="0">
                        <a:lnSpc>
                          <a:spcPct val="150000"/>
                        </a:lnSpc>
                        <a:spcAft>
                          <a:spcPts val="800"/>
                        </a:spcAft>
                        <a:buNone/>
                      </a:pPr>
                      <a:r>
                        <a:rPr lang="en-US" sz="2500" b="1" dirty="0">
                          <a:effectLst/>
                        </a:rPr>
                        <a:t>Terms:</a:t>
                      </a:r>
                    </a:p>
                    <a:p>
                      <a:pPr marL="342900" marR="0" lvl="0" indent="-342900">
                        <a:lnSpc>
                          <a:spcPct val="150000"/>
                        </a:lnSpc>
                        <a:spcAft>
                          <a:spcPts val="800"/>
                        </a:spcAft>
                        <a:buClr>
                          <a:schemeClr val="tx1"/>
                        </a:buClr>
                        <a:buFont typeface="+mj-lt"/>
                        <a:buAutoNum type="arabicPeriod"/>
                        <a:tabLst>
                          <a:tab pos="457200" algn="l"/>
                        </a:tabLst>
                      </a:pPr>
                      <a:r>
                        <a:rPr lang="en-US" sz="2500" dirty="0">
                          <a:solidFill>
                            <a:schemeClr val="accent4"/>
                          </a:solidFill>
                          <a:effectLst/>
                        </a:rPr>
                        <a:t>D</a:t>
                      </a:r>
                      <a:r>
                        <a:rPr lang="en-US" sz="2500" dirty="0">
                          <a:effectLst/>
                        </a:rPr>
                        <a:t>___ - Atom</a:t>
                      </a:r>
                    </a:p>
                    <a:p>
                      <a:pPr marL="342900" marR="0" lvl="0" indent="-342900">
                        <a:lnSpc>
                          <a:spcPct val="150000"/>
                        </a:lnSpc>
                        <a:spcAft>
                          <a:spcPts val="800"/>
                        </a:spcAft>
                        <a:buClr>
                          <a:schemeClr val="tx1"/>
                        </a:buClr>
                        <a:buFont typeface="+mj-lt"/>
                        <a:buAutoNum type="arabicPeriod"/>
                        <a:tabLst>
                          <a:tab pos="457200" algn="l"/>
                        </a:tabLst>
                      </a:pPr>
                      <a:r>
                        <a:rPr lang="en-US" sz="2500" dirty="0">
                          <a:solidFill>
                            <a:schemeClr val="accent4"/>
                          </a:solidFill>
                          <a:effectLst/>
                        </a:rPr>
                        <a:t>F</a:t>
                      </a:r>
                      <a:r>
                        <a:rPr lang="en-US" sz="2500" dirty="0">
                          <a:effectLst/>
                        </a:rPr>
                        <a:t>___ - Electron</a:t>
                      </a:r>
                    </a:p>
                    <a:p>
                      <a:pPr marL="342900" marR="0" lvl="0" indent="-342900">
                        <a:lnSpc>
                          <a:spcPct val="150000"/>
                        </a:lnSpc>
                        <a:spcAft>
                          <a:spcPts val="800"/>
                        </a:spcAft>
                        <a:buClr>
                          <a:schemeClr val="tx1"/>
                        </a:buClr>
                        <a:buFont typeface="+mj-lt"/>
                        <a:buAutoNum type="arabicPeriod"/>
                        <a:tabLst>
                          <a:tab pos="457200" algn="l"/>
                        </a:tabLst>
                      </a:pPr>
                      <a:r>
                        <a:rPr lang="en-US" sz="2500" dirty="0">
                          <a:solidFill>
                            <a:schemeClr val="accent4"/>
                          </a:solidFill>
                          <a:effectLst/>
                        </a:rPr>
                        <a:t>E</a:t>
                      </a:r>
                      <a:r>
                        <a:rPr lang="en-US" sz="2500" dirty="0">
                          <a:effectLst/>
                        </a:rPr>
                        <a:t>___ - Static Electricity</a:t>
                      </a:r>
                    </a:p>
                    <a:p>
                      <a:pPr marL="342900" marR="0" lvl="0" indent="-342900">
                        <a:lnSpc>
                          <a:spcPct val="150000"/>
                        </a:lnSpc>
                        <a:spcAft>
                          <a:spcPts val="800"/>
                        </a:spcAft>
                        <a:buClr>
                          <a:schemeClr val="tx1"/>
                        </a:buClr>
                        <a:buFont typeface="+mj-lt"/>
                        <a:buAutoNum type="arabicPeriod"/>
                        <a:tabLst>
                          <a:tab pos="457200" algn="l"/>
                        </a:tabLst>
                      </a:pPr>
                      <a:r>
                        <a:rPr lang="en-US" sz="2500" dirty="0">
                          <a:solidFill>
                            <a:schemeClr val="accent4"/>
                          </a:solidFill>
                          <a:effectLst/>
                        </a:rPr>
                        <a:t>A</a:t>
                      </a:r>
                      <a:r>
                        <a:rPr lang="en-US" sz="2500" dirty="0">
                          <a:effectLst/>
                        </a:rPr>
                        <a:t>___ - Current </a:t>
                      </a:r>
                    </a:p>
                    <a:p>
                      <a:pPr marL="342900" marR="0" lvl="0" indent="-342900">
                        <a:lnSpc>
                          <a:spcPct val="150000"/>
                        </a:lnSpc>
                        <a:spcAft>
                          <a:spcPts val="800"/>
                        </a:spcAft>
                        <a:buClr>
                          <a:schemeClr val="tx1"/>
                        </a:buClr>
                        <a:buFont typeface="+mj-lt"/>
                        <a:buAutoNum type="arabicPeriod"/>
                        <a:tabLst>
                          <a:tab pos="457200" algn="l"/>
                        </a:tabLst>
                      </a:pPr>
                      <a:r>
                        <a:rPr lang="en-US" sz="2500" dirty="0">
                          <a:solidFill>
                            <a:schemeClr val="accent4"/>
                          </a:solidFill>
                          <a:effectLst/>
                        </a:rPr>
                        <a:t>C</a:t>
                      </a:r>
                      <a:r>
                        <a:rPr lang="en-US" sz="2500" dirty="0">
                          <a:effectLst/>
                        </a:rPr>
                        <a:t>___ - Conductor</a:t>
                      </a:r>
                    </a:p>
                    <a:p>
                      <a:pPr marL="342900" marR="0" lvl="0" indent="-342900">
                        <a:lnSpc>
                          <a:spcPct val="150000"/>
                        </a:lnSpc>
                        <a:spcAft>
                          <a:spcPts val="800"/>
                        </a:spcAft>
                        <a:buClr>
                          <a:schemeClr val="tx1"/>
                        </a:buClr>
                        <a:buFont typeface="+mj-lt"/>
                        <a:buAutoNum type="arabicPeriod"/>
                        <a:tabLst>
                          <a:tab pos="457200" algn="l"/>
                        </a:tabLst>
                      </a:pPr>
                      <a:r>
                        <a:rPr lang="en-US" sz="2500" dirty="0">
                          <a:solidFill>
                            <a:schemeClr val="accent4"/>
                          </a:solidFill>
                          <a:effectLst/>
                        </a:rPr>
                        <a:t>B</a:t>
                      </a:r>
                      <a:r>
                        <a:rPr lang="en-US" sz="2500" dirty="0">
                          <a:effectLst/>
                        </a:rPr>
                        <a:t>___ – Insulator</a:t>
                      </a:r>
                    </a:p>
                    <a:p>
                      <a:pPr marL="342900" marR="0" lvl="0" indent="-342900">
                        <a:lnSpc>
                          <a:spcPct val="150000"/>
                        </a:lnSpc>
                        <a:spcAft>
                          <a:spcPts val="800"/>
                        </a:spcAft>
                        <a:buClr>
                          <a:schemeClr val="tx1"/>
                        </a:buClr>
                        <a:buFont typeface="+mj-lt"/>
                        <a:buAutoNum type="arabicPeriod"/>
                        <a:tabLst>
                          <a:tab pos="457200" algn="l"/>
                        </a:tabLst>
                      </a:pPr>
                      <a:r>
                        <a:rPr lang="en-US" sz="2500" dirty="0">
                          <a:solidFill>
                            <a:schemeClr val="accent4"/>
                          </a:solidFill>
                          <a:effectLst/>
                        </a:rPr>
                        <a:t>G</a:t>
                      </a:r>
                      <a:r>
                        <a:rPr lang="en-US" sz="2500" dirty="0">
                          <a:effectLst/>
                        </a:rPr>
                        <a:t>___ – Voltage</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Aft>
                          <a:spcPts val="800"/>
                        </a:spcAft>
                        <a:buNone/>
                      </a:pPr>
                      <a:r>
                        <a:rPr lang="en-US" sz="2500" b="1" dirty="0">
                          <a:effectLst/>
                        </a:rPr>
                        <a:t>Description:</a:t>
                      </a:r>
                    </a:p>
                    <a:p>
                      <a:pPr marL="228600" marR="0">
                        <a:lnSpc>
                          <a:spcPct val="150000"/>
                        </a:lnSpc>
                        <a:buNone/>
                      </a:pPr>
                      <a:r>
                        <a:rPr lang="en-US" sz="2500" dirty="0">
                          <a:effectLst/>
                        </a:rPr>
                        <a:t>A. Continuous movement of electrons.</a:t>
                      </a:r>
                      <a:br>
                        <a:rPr lang="en-US" sz="2500" dirty="0">
                          <a:effectLst/>
                        </a:rPr>
                      </a:br>
                      <a:r>
                        <a:rPr lang="en-US" sz="2500" dirty="0">
                          <a:effectLst/>
                        </a:rPr>
                        <a:t>B. Resists electric current.</a:t>
                      </a:r>
                      <a:br>
                        <a:rPr lang="en-US" sz="2500" dirty="0">
                          <a:effectLst/>
                        </a:rPr>
                      </a:br>
                      <a:r>
                        <a:rPr lang="en-US" sz="2500" dirty="0">
                          <a:effectLst/>
                        </a:rPr>
                        <a:t>C. Material that lets electrons move easily.</a:t>
                      </a:r>
                      <a:br>
                        <a:rPr lang="en-US" sz="2500" dirty="0">
                          <a:effectLst/>
                        </a:rPr>
                      </a:br>
                      <a:r>
                        <a:rPr lang="en-US" sz="2500" dirty="0">
                          <a:effectLst/>
                        </a:rPr>
                        <a:t>D. Tiny building block of matter.</a:t>
                      </a:r>
                      <a:br>
                        <a:rPr lang="en-US" sz="2500" dirty="0">
                          <a:effectLst/>
                        </a:rPr>
                      </a:br>
                      <a:r>
                        <a:rPr lang="en-US" sz="2500" dirty="0">
                          <a:effectLst/>
                        </a:rPr>
                        <a:t>E. Build-up of charge in one place.</a:t>
                      </a:r>
                      <a:br>
                        <a:rPr lang="en-US" sz="2500" dirty="0">
                          <a:effectLst/>
                        </a:rPr>
                      </a:br>
                      <a:r>
                        <a:rPr lang="en-US" sz="2500" dirty="0">
                          <a:effectLst/>
                        </a:rPr>
                        <a:t>F. Part of atom that moves to make electricity.</a:t>
                      </a:r>
                    </a:p>
                    <a:p>
                      <a:pPr marL="228600" marR="0">
                        <a:buNone/>
                      </a:pPr>
                      <a:r>
                        <a:rPr lang="en-US" sz="2500" dirty="0">
                          <a:effectLst/>
                        </a:rPr>
                        <a:t>G. Electrical pressure that causes electrons to flow. </a:t>
                      </a:r>
                    </a:p>
                    <a:p>
                      <a:pPr marL="0" marR="0">
                        <a:buNone/>
                      </a:pPr>
                      <a:r>
                        <a:rPr lang="en-US" sz="2500" dirty="0">
                          <a:effectLst/>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2943787"/>
                  </a:ext>
                </a:extLst>
              </a:tr>
            </a:tbl>
          </a:graphicData>
        </a:graphic>
      </p:graphicFrame>
      <p:sp>
        <p:nvSpPr>
          <p:cNvPr id="5" name="Rectangle 4">
            <a:extLst>
              <a:ext uri="{FF2B5EF4-FFF2-40B4-BE49-F238E27FC236}">
                <a16:creationId xmlns:a16="http://schemas.microsoft.com/office/drawing/2014/main" id="{3DF008BA-6E1B-DA00-B8F7-F03A8430584D}"/>
              </a:ext>
            </a:extLst>
          </p:cNvPr>
          <p:cNvSpPr/>
          <p:nvPr/>
        </p:nvSpPr>
        <p:spPr>
          <a:xfrm>
            <a:off x="1214651" y="1869743"/>
            <a:ext cx="750627"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E87710-6846-5B60-3084-8FE20BF78545}"/>
              </a:ext>
            </a:extLst>
          </p:cNvPr>
          <p:cNvSpPr/>
          <p:nvPr/>
        </p:nvSpPr>
        <p:spPr>
          <a:xfrm>
            <a:off x="1214647" y="2590914"/>
            <a:ext cx="750627"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BC2EE1-65A1-845B-7E4B-CEF98D6E5D71}"/>
              </a:ext>
            </a:extLst>
          </p:cNvPr>
          <p:cNvSpPr/>
          <p:nvPr/>
        </p:nvSpPr>
        <p:spPr>
          <a:xfrm>
            <a:off x="1214650" y="3198198"/>
            <a:ext cx="750627"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125B5C-9F01-A42A-5190-1C17ED598479}"/>
              </a:ext>
            </a:extLst>
          </p:cNvPr>
          <p:cNvSpPr/>
          <p:nvPr/>
        </p:nvSpPr>
        <p:spPr>
          <a:xfrm>
            <a:off x="1229161" y="3866366"/>
            <a:ext cx="750627"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022702C-07DF-D883-F43D-8973DDC2D084}"/>
              </a:ext>
            </a:extLst>
          </p:cNvPr>
          <p:cNvSpPr/>
          <p:nvPr/>
        </p:nvSpPr>
        <p:spPr>
          <a:xfrm>
            <a:off x="1214649" y="4457181"/>
            <a:ext cx="750627"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E298C4-1639-1882-74BF-4D50CF8D9F0D}"/>
              </a:ext>
            </a:extLst>
          </p:cNvPr>
          <p:cNvSpPr/>
          <p:nvPr/>
        </p:nvSpPr>
        <p:spPr>
          <a:xfrm>
            <a:off x="1214648" y="5114520"/>
            <a:ext cx="750627"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6B6A75-2031-02E8-7294-8AD81E8911CE}"/>
              </a:ext>
            </a:extLst>
          </p:cNvPr>
          <p:cNvSpPr/>
          <p:nvPr/>
        </p:nvSpPr>
        <p:spPr>
          <a:xfrm>
            <a:off x="1214647" y="5793517"/>
            <a:ext cx="750627"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83603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4161-4A68-9FCD-CE6C-702607293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CA6CA-736E-0E27-A44D-CFBFDB27452C}"/>
              </a:ext>
            </a:extLst>
          </p:cNvPr>
          <p:cNvSpPr>
            <a:spLocks noGrp="1"/>
          </p:cNvSpPr>
          <p:nvPr>
            <p:ph type="title"/>
          </p:nvPr>
        </p:nvSpPr>
        <p:spPr/>
        <p:txBody>
          <a:bodyPr/>
          <a:lstStyle/>
          <a:p>
            <a:r>
              <a:rPr lang="en-US" dirty="0">
                <a:solidFill>
                  <a:schemeClr val="accent3"/>
                </a:solidFill>
              </a:rPr>
              <a:t>Answer Key</a:t>
            </a:r>
            <a:r>
              <a:rPr lang="en-US" dirty="0"/>
              <a:t>: Electricity Review  </a:t>
            </a:r>
          </a:p>
        </p:txBody>
      </p:sp>
      <p:pic>
        <p:nvPicPr>
          <p:cNvPr id="8" name="Picture 7">
            <a:extLst>
              <a:ext uri="{FF2B5EF4-FFF2-40B4-BE49-F238E27FC236}">
                <a16:creationId xmlns:a16="http://schemas.microsoft.com/office/drawing/2014/main" id="{593EB10F-981D-70DC-064D-1A2DE8D3F4F5}"/>
              </a:ext>
            </a:extLst>
          </p:cNvPr>
          <p:cNvPicPr>
            <a:picLocks noChangeAspect="1"/>
          </p:cNvPicPr>
          <p:nvPr/>
        </p:nvPicPr>
        <p:blipFill>
          <a:blip r:embed="rId4"/>
          <a:stretch>
            <a:fillRect/>
          </a:stretch>
        </p:blipFill>
        <p:spPr>
          <a:xfrm>
            <a:off x="252724" y="1171260"/>
            <a:ext cx="11686551" cy="4829490"/>
          </a:xfrm>
          <a:prstGeom prst="rect">
            <a:avLst/>
          </a:prstGeom>
        </p:spPr>
      </p:pic>
      <p:sp>
        <p:nvSpPr>
          <p:cNvPr id="9" name="Rectangle 8">
            <a:extLst>
              <a:ext uri="{FF2B5EF4-FFF2-40B4-BE49-F238E27FC236}">
                <a16:creationId xmlns:a16="http://schemas.microsoft.com/office/drawing/2014/main" id="{F01C16F9-6C4F-CF85-C95E-100D1D92B2E5}"/>
              </a:ext>
            </a:extLst>
          </p:cNvPr>
          <p:cNvSpPr/>
          <p:nvPr/>
        </p:nvSpPr>
        <p:spPr>
          <a:xfrm>
            <a:off x="838199" y="3385980"/>
            <a:ext cx="750627" cy="400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2561A0-0799-C90A-6049-48D3B357A6D4}"/>
              </a:ext>
            </a:extLst>
          </p:cNvPr>
          <p:cNvSpPr/>
          <p:nvPr/>
        </p:nvSpPr>
        <p:spPr>
          <a:xfrm>
            <a:off x="4400549" y="2147730"/>
            <a:ext cx="1123951" cy="38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AC7A57-3C55-5F33-4F03-D22A16565CBA}"/>
              </a:ext>
            </a:extLst>
          </p:cNvPr>
          <p:cNvSpPr/>
          <p:nvPr/>
        </p:nvSpPr>
        <p:spPr>
          <a:xfrm>
            <a:off x="9829799" y="1761810"/>
            <a:ext cx="1123951" cy="38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903859-1647-4AF5-07F6-611EE29835B3}"/>
              </a:ext>
            </a:extLst>
          </p:cNvPr>
          <p:cNvSpPr/>
          <p:nvPr/>
        </p:nvSpPr>
        <p:spPr>
          <a:xfrm>
            <a:off x="9886949" y="3400110"/>
            <a:ext cx="1123951" cy="38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3C8ABC-0AB1-DBC0-1111-C694D82E310D}"/>
              </a:ext>
            </a:extLst>
          </p:cNvPr>
          <p:cNvSpPr/>
          <p:nvPr/>
        </p:nvSpPr>
        <p:spPr>
          <a:xfrm>
            <a:off x="9905999" y="4924110"/>
            <a:ext cx="1123951" cy="38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6104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84B03-FD5E-8A7B-944D-1C6C285B0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7BC3E-F49E-E9E3-EABA-6078D81DFF97}"/>
              </a:ext>
            </a:extLst>
          </p:cNvPr>
          <p:cNvSpPr>
            <a:spLocks noGrp="1"/>
          </p:cNvSpPr>
          <p:nvPr>
            <p:ph type="title"/>
          </p:nvPr>
        </p:nvSpPr>
        <p:spPr/>
        <p:txBody>
          <a:bodyPr/>
          <a:lstStyle/>
          <a:p>
            <a:r>
              <a:rPr lang="en-US" dirty="0">
                <a:solidFill>
                  <a:schemeClr val="accent3"/>
                </a:solidFill>
              </a:rPr>
              <a:t>Answer Key</a:t>
            </a:r>
            <a:r>
              <a:rPr lang="en-US" dirty="0"/>
              <a:t>: Electricity Review  </a:t>
            </a:r>
          </a:p>
        </p:txBody>
      </p:sp>
      <p:pic>
        <p:nvPicPr>
          <p:cNvPr id="4" name="Picture 3">
            <a:extLst>
              <a:ext uri="{FF2B5EF4-FFF2-40B4-BE49-F238E27FC236}">
                <a16:creationId xmlns:a16="http://schemas.microsoft.com/office/drawing/2014/main" id="{242DD0BE-31BF-FAC3-E249-F2B26D358983}"/>
              </a:ext>
            </a:extLst>
          </p:cNvPr>
          <p:cNvPicPr>
            <a:picLocks noChangeAspect="1"/>
          </p:cNvPicPr>
          <p:nvPr/>
        </p:nvPicPr>
        <p:blipFill>
          <a:blip r:embed="rId4"/>
          <a:stretch>
            <a:fillRect/>
          </a:stretch>
        </p:blipFill>
        <p:spPr>
          <a:xfrm>
            <a:off x="1488769" y="2776198"/>
            <a:ext cx="8851450" cy="3886200"/>
          </a:xfrm>
          <a:prstGeom prst="rect">
            <a:avLst/>
          </a:prstGeom>
        </p:spPr>
      </p:pic>
      <p:sp>
        <p:nvSpPr>
          <p:cNvPr id="6" name="TextBox 5">
            <a:extLst>
              <a:ext uri="{FF2B5EF4-FFF2-40B4-BE49-F238E27FC236}">
                <a16:creationId xmlns:a16="http://schemas.microsoft.com/office/drawing/2014/main" id="{D7767839-5C7D-0406-BF9A-ED3F1FFFED06}"/>
              </a:ext>
            </a:extLst>
          </p:cNvPr>
          <p:cNvSpPr txBox="1"/>
          <p:nvPr/>
        </p:nvSpPr>
        <p:spPr>
          <a:xfrm>
            <a:off x="485774" y="955864"/>
            <a:ext cx="11220451" cy="2015936"/>
          </a:xfrm>
          <a:prstGeom prst="rect">
            <a:avLst/>
          </a:prstGeom>
          <a:noFill/>
        </p:spPr>
        <p:txBody>
          <a:bodyPr wrap="square">
            <a:spAutoFit/>
          </a:bodyPr>
          <a:lstStyle/>
          <a:p>
            <a:pPr marR="0" lvl="0">
              <a:buClr>
                <a:srgbClr val="000000"/>
              </a:buClr>
            </a:pPr>
            <a:r>
              <a:rPr lang="en-US" sz="25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13. Draw and arrow around the circuit to show which way the path of electricity flows. </a:t>
            </a:r>
            <a:r>
              <a:rPr lang="en-US" sz="25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The electricity flows from the positive terminal to the negative terminal. </a:t>
            </a:r>
          </a:p>
          <a:p>
            <a:pPr marR="0" lvl="0">
              <a:buClr>
                <a:srgbClr val="000000"/>
              </a:buClr>
            </a:pPr>
            <a:endParaRPr lang="en-US" sz="25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R="0" lvl="0">
              <a:buClr>
                <a:srgbClr val="000000"/>
              </a:buClr>
            </a:pPr>
            <a:r>
              <a:rPr lang="en-US" sz="25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14. Label each part of the circuit: Power Source, Conductors, Load, Switch, Positive (+) terminal, Negative (–) terminal </a:t>
            </a:r>
          </a:p>
        </p:txBody>
      </p:sp>
      <p:sp>
        <p:nvSpPr>
          <p:cNvPr id="7" name="Rectangle 6">
            <a:extLst>
              <a:ext uri="{FF2B5EF4-FFF2-40B4-BE49-F238E27FC236}">
                <a16:creationId xmlns:a16="http://schemas.microsoft.com/office/drawing/2014/main" id="{C66DD8C3-9658-E69F-F211-E7ED5A2B3FC9}"/>
              </a:ext>
            </a:extLst>
          </p:cNvPr>
          <p:cNvSpPr/>
          <p:nvPr/>
        </p:nvSpPr>
        <p:spPr>
          <a:xfrm>
            <a:off x="3352799" y="3208867"/>
            <a:ext cx="1123951" cy="38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D08EF2-EAFF-71C8-9C3B-AADBA95A9EE7}"/>
              </a:ext>
            </a:extLst>
          </p:cNvPr>
          <p:cNvSpPr/>
          <p:nvPr/>
        </p:nvSpPr>
        <p:spPr>
          <a:xfrm>
            <a:off x="8153399" y="3146054"/>
            <a:ext cx="1123951" cy="38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0E34D5-0384-D2C7-46ED-C409388169B9}"/>
              </a:ext>
            </a:extLst>
          </p:cNvPr>
          <p:cNvSpPr/>
          <p:nvPr/>
        </p:nvSpPr>
        <p:spPr>
          <a:xfrm>
            <a:off x="8658223" y="6253676"/>
            <a:ext cx="1123951" cy="38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D21102-1896-9F79-AB21-BC457E7082DB}"/>
              </a:ext>
            </a:extLst>
          </p:cNvPr>
          <p:cNvSpPr/>
          <p:nvPr/>
        </p:nvSpPr>
        <p:spPr>
          <a:xfrm>
            <a:off x="6027359" y="5530661"/>
            <a:ext cx="1123951" cy="742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12A7961-2D7C-8BE0-3A7C-22AFFCF7BE42}"/>
              </a:ext>
            </a:extLst>
          </p:cNvPr>
          <p:cNvSpPr/>
          <p:nvPr/>
        </p:nvSpPr>
        <p:spPr>
          <a:xfrm>
            <a:off x="1488769" y="4546738"/>
            <a:ext cx="1349681" cy="11301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04FCCC-51D3-C3E1-85F8-62094C9137D5}"/>
              </a:ext>
            </a:extLst>
          </p:cNvPr>
          <p:cNvSpPr/>
          <p:nvPr/>
        </p:nvSpPr>
        <p:spPr>
          <a:xfrm>
            <a:off x="1390649" y="1442010"/>
            <a:ext cx="10066019" cy="462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223ED29-367F-4FA3-93E2-4202994C22B7}"/>
              </a:ext>
            </a:extLst>
          </p:cNvPr>
          <p:cNvGrpSpPr/>
          <p:nvPr/>
        </p:nvGrpSpPr>
        <p:grpSpPr>
          <a:xfrm>
            <a:off x="4210050" y="7894041"/>
            <a:ext cx="4283381" cy="604324"/>
            <a:chOff x="4210050" y="7894041"/>
            <a:chExt cx="4283381" cy="604324"/>
          </a:xfrm>
        </p:grpSpPr>
        <p:sp>
          <p:nvSpPr>
            <p:cNvPr id="14" name="Callout: Line 13">
              <a:extLst>
                <a:ext uri="{FF2B5EF4-FFF2-40B4-BE49-F238E27FC236}">
                  <a16:creationId xmlns:a16="http://schemas.microsoft.com/office/drawing/2014/main" id="{4679E8E7-798B-13E3-E733-800890E4C2FA}"/>
                </a:ext>
              </a:extLst>
            </p:cNvPr>
            <p:cNvSpPr/>
            <p:nvPr/>
          </p:nvSpPr>
          <p:spPr>
            <a:xfrm>
              <a:off x="4210050" y="7894041"/>
              <a:ext cx="1524000" cy="604324"/>
            </a:xfrm>
            <a:prstGeom prst="borderCallout1">
              <a:avLst>
                <a:gd name="adj1" fmla="val -19077"/>
                <a:gd name="adj2" fmla="val 85417"/>
                <a:gd name="adj3" fmla="val -152292"/>
                <a:gd name="adj4" fmla="val 110417"/>
              </a:avLst>
            </a:prstGeom>
            <a:ln>
              <a:solidFill>
                <a:srgbClr val="EE243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a:solidFill>
                    <a:srgbClr val="FF0000"/>
                  </a:solidFill>
                </a:rPr>
                <a:t>+ Terminal</a:t>
              </a:r>
            </a:p>
          </p:txBody>
        </p:sp>
        <p:sp>
          <p:nvSpPr>
            <p:cNvPr id="15" name="Callout: Line 14">
              <a:extLst>
                <a:ext uri="{FF2B5EF4-FFF2-40B4-BE49-F238E27FC236}">
                  <a16:creationId xmlns:a16="http://schemas.microsoft.com/office/drawing/2014/main" id="{4042FCC8-6101-C766-59A4-B27D50D0018B}"/>
                </a:ext>
              </a:extLst>
            </p:cNvPr>
            <p:cNvSpPr/>
            <p:nvPr/>
          </p:nvSpPr>
          <p:spPr>
            <a:xfrm>
              <a:off x="6969431" y="7894041"/>
              <a:ext cx="1524000" cy="604324"/>
            </a:xfrm>
            <a:prstGeom prst="borderCallout1">
              <a:avLst>
                <a:gd name="adj1" fmla="val -6468"/>
                <a:gd name="adj2" fmla="val 35417"/>
                <a:gd name="adj3" fmla="val -161749"/>
                <a:gd name="adj4" fmla="val 6667"/>
              </a:avLst>
            </a:prstGeom>
            <a:ln>
              <a:solidFill>
                <a:srgbClr val="EE243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a:solidFill>
                    <a:srgbClr val="FF0000"/>
                  </a:solidFill>
                </a:rPr>
                <a:t>- Terminal</a:t>
              </a:r>
            </a:p>
          </p:txBody>
        </p:sp>
      </p:grpSp>
    </p:spTree>
    <p:custDataLst>
      <p:tags r:id="rId1"/>
    </p:custDataLst>
    <p:extLst>
      <p:ext uri="{BB962C8B-B14F-4D97-AF65-F5344CB8AC3E}">
        <p14:creationId xmlns:p14="http://schemas.microsoft.com/office/powerpoint/2010/main" val="667289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54167E-6 1.11111E-6 L 0.00495 -0.25347 " pathEditMode="relative" rAng="0" ptsTypes="AA">
                                      <p:cBhvr>
                                        <p:cTn id="34" dur="2000" fill="hold"/>
                                        <p:tgtEl>
                                          <p:spTgt spid="16"/>
                                        </p:tgtEl>
                                        <p:attrNameLst>
                                          <p:attrName>ppt_x</p:attrName>
                                          <p:attrName>ppt_y</p:attrName>
                                        </p:attrNameLst>
                                      </p:cBhvr>
                                      <p:rCtr x="247" y="-1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987DB-7C03-A102-8155-DF550AC9B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05902-CE92-201A-1255-96517244B0FA}"/>
              </a:ext>
            </a:extLst>
          </p:cNvPr>
          <p:cNvSpPr>
            <a:spLocks noGrp="1"/>
          </p:cNvSpPr>
          <p:nvPr>
            <p:ph type="title"/>
          </p:nvPr>
        </p:nvSpPr>
        <p:spPr/>
        <p:txBody>
          <a:bodyPr/>
          <a:lstStyle/>
          <a:p>
            <a:r>
              <a:rPr lang="en-US" dirty="0">
                <a:solidFill>
                  <a:schemeClr val="accent3"/>
                </a:solidFill>
              </a:rPr>
              <a:t>Answer Key</a:t>
            </a:r>
            <a:r>
              <a:rPr lang="en-US" dirty="0"/>
              <a:t>: Electricity Review  </a:t>
            </a:r>
          </a:p>
        </p:txBody>
      </p:sp>
      <p:sp>
        <p:nvSpPr>
          <p:cNvPr id="4" name="TextBox 3">
            <a:extLst>
              <a:ext uri="{FF2B5EF4-FFF2-40B4-BE49-F238E27FC236}">
                <a16:creationId xmlns:a16="http://schemas.microsoft.com/office/drawing/2014/main" id="{17D37D3A-0160-04E8-8333-DA8947F883B8}"/>
              </a:ext>
            </a:extLst>
          </p:cNvPr>
          <p:cNvSpPr txBox="1"/>
          <p:nvPr/>
        </p:nvSpPr>
        <p:spPr>
          <a:xfrm>
            <a:off x="838198" y="1353741"/>
            <a:ext cx="10523219" cy="4708981"/>
          </a:xfrm>
          <a:prstGeom prst="rect">
            <a:avLst/>
          </a:prstGeom>
          <a:noFill/>
        </p:spPr>
        <p:txBody>
          <a:bodyPr wrap="square">
            <a:spAutoFit/>
          </a:bodyPr>
          <a:lstStyle/>
          <a:p>
            <a:r>
              <a:rPr lang="en-US" sz="2500" dirty="0"/>
              <a:t>15. Which part pushes electrons? </a:t>
            </a:r>
            <a:r>
              <a:rPr lang="en-US" sz="2500" dirty="0">
                <a:solidFill>
                  <a:schemeClr val="accent4"/>
                </a:solidFill>
              </a:rPr>
              <a:t>Battery/Power Source</a:t>
            </a:r>
          </a:p>
          <a:p>
            <a:endParaRPr lang="en-US" sz="2500" dirty="0"/>
          </a:p>
          <a:p>
            <a:r>
              <a:rPr lang="en-US" sz="2500" dirty="0"/>
              <a:t>16. Which part uses the energy? </a:t>
            </a:r>
            <a:r>
              <a:rPr lang="en-US" sz="2500" dirty="0">
                <a:solidFill>
                  <a:schemeClr val="accent4"/>
                </a:solidFill>
              </a:rPr>
              <a:t>Light Bulbs/Load</a:t>
            </a:r>
          </a:p>
          <a:p>
            <a:endParaRPr lang="en-US" sz="2500" dirty="0"/>
          </a:p>
          <a:p>
            <a:r>
              <a:rPr lang="en-US" sz="2500" dirty="0"/>
              <a:t>17. Which parts provide a path? </a:t>
            </a:r>
            <a:r>
              <a:rPr lang="en-US" sz="2500" dirty="0">
                <a:solidFill>
                  <a:schemeClr val="accent4"/>
                </a:solidFill>
              </a:rPr>
              <a:t>Wires/Conductors</a:t>
            </a:r>
          </a:p>
          <a:p>
            <a:endParaRPr lang="en-US" sz="2500" dirty="0"/>
          </a:p>
          <a:p>
            <a:r>
              <a:rPr lang="en-US" sz="2500" dirty="0"/>
              <a:t>18. Are electrons created by the battery? </a:t>
            </a:r>
          </a:p>
          <a:p>
            <a:r>
              <a:rPr lang="en-US" sz="2500" dirty="0">
                <a:solidFill>
                  <a:schemeClr val="accent4"/>
                </a:solidFill>
              </a:rPr>
              <a:t>No, the battery does not create electrons. It provides the voltage (push) that makes electrons already in the circuit move.</a:t>
            </a:r>
          </a:p>
          <a:p>
            <a:r>
              <a:rPr lang="en-US" sz="2500" dirty="0"/>
              <a:t> </a:t>
            </a:r>
          </a:p>
          <a:p>
            <a:r>
              <a:rPr lang="en-US" sz="2500" dirty="0"/>
              <a:t>19. Where are electrons already present? </a:t>
            </a:r>
          </a:p>
          <a:p>
            <a:r>
              <a:rPr lang="en-US" sz="2500" dirty="0">
                <a:solidFill>
                  <a:schemeClr val="accent4"/>
                </a:solidFill>
              </a:rPr>
              <a:t>In the conductors and components of the circuit, especially in the wires.</a:t>
            </a:r>
          </a:p>
        </p:txBody>
      </p:sp>
      <p:sp>
        <p:nvSpPr>
          <p:cNvPr id="5" name="Rectangle 4">
            <a:extLst>
              <a:ext uri="{FF2B5EF4-FFF2-40B4-BE49-F238E27FC236}">
                <a16:creationId xmlns:a16="http://schemas.microsoft.com/office/drawing/2014/main" id="{E9552928-7281-03B6-72D2-2F11D4231CCA}"/>
              </a:ext>
            </a:extLst>
          </p:cNvPr>
          <p:cNvSpPr/>
          <p:nvPr/>
        </p:nvSpPr>
        <p:spPr>
          <a:xfrm>
            <a:off x="5260669" y="1212988"/>
            <a:ext cx="3235631" cy="729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21344C-6E02-3527-C4DA-CDC31FB50094}"/>
              </a:ext>
            </a:extLst>
          </p:cNvPr>
          <p:cNvSpPr/>
          <p:nvPr/>
        </p:nvSpPr>
        <p:spPr>
          <a:xfrm>
            <a:off x="5089219" y="2230374"/>
            <a:ext cx="3235631"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7501FF-5B3D-1683-4CFD-0AA501760B48}"/>
              </a:ext>
            </a:extLst>
          </p:cNvPr>
          <p:cNvSpPr/>
          <p:nvPr/>
        </p:nvSpPr>
        <p:spPr>
          <a:xfrm>
            <a:off x="5089218" y="2883176"/>
            <a:ext cx="3235631" cy="523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AF5041-211D-BD53-E1A4-C453951BB9F5}"/>
              </a:ext>
            </a:extLst>
          </p:cNvPr>
          <p:cNvSpPr/>
          <p:nvPr/>
        </p:nvSpPr>
        <p:spPr>
          <a:xfrm>
            <a:off x="830583" y="4088761"/>
            <a:ext cx="10389867" cy="1033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78F5CB-CD53-E8CB-B593-CBEDE5DACA69}"/>
              </a:ext>
            </a:extLst>
          </p:cNvPr>
          <p:cNvSpPr/>
          <p:nvPr/>
        </p:nvSpPr>
        <p:spPr>
          <a:xfrm>
            <a:off x="838198" y="5607004"/>
            <a:ext cx="10389867" cy="1033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2607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1A729-D8DB-003E-CD72-83D9014C3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E13F4-A890-C751-BF76-D86137FD00F7}"/>
              </a:ext>
            </a:extLst>
          </p:cNvPr>
          <p:cNvSpPr>
            <a:spLocks noGrp="1"/>
          </p:cNvSpPr>
          <p:nvPr>
            <p:ph type="title"/>
          </p:nvPr>
        </p:nvSpPr>
        <p:spPr/>
        <p:txBody>
          <a:bodyPr/>
          <a:lstStyle/>
          <a:p>
            <a:r>
              <a:rPr lang="en-US" dirty="0">
                <a:solidFill>
                  <a:schemeClr val="accent3"/>
                </a:solidFill>
              </a:rPr>
              <a:t>Answer Key</a:t>
            </a:r>
            <a:r>
              <a:rPr lang="en-US" dirty="0"/>
              <a:t>: Electricity Review  </a:t>
            </a:r>
          </a:p>
        </p:txBody>
      </p:sp>
      <p:sp>
        <p:nvSpPr>
          <p:cNvPr id="4" name="TextBox 3">
            <a:extLst>
              <a:ext uri="{FF2B5EF4-FFF2-40B4-BE49-F238E27FC236}">
                <a16:creationId xmlns:a16="http://schemas.microsoft.com/office/drawing/2014/main" id="{C4C624E3-A1D1-3F29-1C30-8F7BD1950C88}"/>
              </a:ext>
            </a:extLst>
          </p:cNvPr>
          <p:cNvSpPr txBox="1"/>
          <p:nvPr/>
        </p:nvSpPr>
        <p:spPr>
          <a:xfrm>
            <a:off x="838199" y="1441851"/>
            <a:ext cx="10248900" cy="4478149"/>
          </a:xfrm>
          <a:prstGeom prst="rect">
            <a:avLst/>
          </a:prstGeom>
          <a:noFill/>
        </p:spPr>
        <p:txBody>
          <a:bodyPr wrap="square">
            <a:spAutoFit/>
          </a:bodyPr>
          <a:lstStyle/>
          <a:p>
            <a:r>
              <a:rPr lang="en-US" sz="2600" dirty="0"/>
              <a:t>20. What happens if the switch is closed? What changes when the switch is opened?</a:t>
            </a:r>
          </a:p>
          <a:p>
            <a:pPr marL="342900" indent="-342900">
              <a:buFont typeface="Arial" panose="020B0604020202020204" pitchFamily="34" charset="0"/>
              <a:buChar char="•"/>
            </a:pPr>
            <a:r>
              <a:rPr lang="en-US" sz="2600" b="1" dirty="0">
                <a:solidFill>
                  <a:schemeClr val="accent4"/>
                </a:solidFill>
              </a:rPr>
              <a:t>Switch closed</a:t>
            </a:r>
            <a:r>
              <a:rPr lang="en-US" sz="2600" dirty="0">
                <a:solidFill>
                  <a:schemeClr val="accent4"/>
                </a:solidFill>
              </a:rPr>
              <a:t>: The circuit is complete, electrons can move, current flows, and the lights turn on. </a:t>
            </a:r>
          </a:p>
          <a:p>
            <a:pPr marL="342900" indent="-342900">
              <a:buFont typeface="Arial" panose="020B0604020202020204" pitchFamily="34" charset="0"/>
              <a:buChar char="•"/>
            </a:pPr>
            <a:r>
              <a:rPr lang="en-US" sz="2600" b="1" dirty="0">
                <a:solidFill>
                  <a:schemeClr val="accent4"/>
                </a:solidFill>
              </a:rPr>
              <a:t>Switch open</a:t>
            </a:r>
            <a:r>
              <a:rPr lang="en-US" sz="2600" dirty="0">
                <a:solidFill>
                  <a:schemeClr val="accent4"/>
                </a:solidFill>
              </a:rPr>
              <a:t>: The circuit is broken, electrons stop moving, current stops, and the lights turn off.</a:t>
            </a:r>
          </a:p>
          <a:p>
            <a:endParaRPr lang="en-US" sz="2600" dirty="0"/>
          </a:p>
          <a:p>
            <a:r>
              <a:rPr lang="en-US" sz="2600" dirty="0"/>
              <a:t>21. If we flipped the battery, would the light still turn on? Why or why not?</a:t>
            </a:r>
          </a:p>
          <a:p>
            <a:r>
              <a:rPr lang="en-US" sz="2600" dirty="0">
                <a:solidFill>
                  <a:schemeClr val="accent4"/>
                </a:solidFill>
              </a:rPr>
              <a:t>Yes, the light would still turn on because the circuit is complete. The direction of current would reverse, but the light bulb works either way.</a:t>
            </a:r>
          </a:p>
          <a:p>
            <a:endParaRPr lang="en-US" sz="2500" dirty="0"/>
          </a:p>
        </p:txBody>
      </p:sp>
      <p:sp>
        <p:nvSpPr>
          <p:cNvPr id="5" name="Rectangle 4">
            <a:extLst>
              <a:ext uri="{FF2B5EF4-FFF2-40B4-BE49-F238E27FC236}">
                <a16:creationId xmlns:a16="http://schemas.microsoft.com/office/drawing/2014/main" id="{DBA4F0B4-6A02-6F81-575E-8C519B210DA3}"/>
              </a:ext>
            </a:extLst>
          </p:cNvPr>
          <p:cNvSpPr/>
          <p:nvPr/>
        </p:nvSpPr>
        <p:spPr>
          <a:xfrm>
            <a:off x="767716" y="2353293"/>
            <a:ext cx="10319384" cy="1894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A50FB2-5B48-388D-0988-1B6E04080102}"/>
              </a:ext>
            </a:extLst>
          </p:cNvPr>
          <p:cNvSpPr/>
          <p:nvPr/>
        </p:nvSpPr>
        <p:spPr>
          <a:xfrm>
            <a:off x="936308" y="4653240"/>
            <a:ext cx="10319384" cy="1023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86334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C4AAA-39B7-2D59-0360-8EA0334FAD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01E986-F731-AFE1-AC6F-6B5E9BA58060}"/>
              </a:ext>
            </a:extLst>
          </p:cNvPr>
          <p:cNvSpPr>
            <a:spLocks noGrp="1"/>
          </p:cNvSpPr>
          <p:nvPr>
            <p:ph type="title"/>
          </p:nvPr>
        </p:nvSpPr>
        <p:spPr/>
        <p:txBody>
          <a:bodyPr/>
          <a:lstStyle/>
          <a:p>
            <a:r>
              <a:rPr lang="en-US" dirty="0">
                <a:solidFill>
                  <a:schemeClr val="accent3"/>
                </a:solidFill>
              </a:rPr>
              <a:t>Answer Key</a:t>
            </a:r>
            <a:r>
              <a:rPr lang="en-US" dirty="0"/>
              <a:t>: Electricity Review  </a:t>
            </a:r>
          </a:p>
        </p:txBody>
      </p:sp>
      <p:sp>
        <p:nvSpPr>
          <p:cNvPr id="4" name="TextBox 3">
            <a:extLst>
              <a:ext uri="{FF2B5EF4-FFF2-40B4-BE49-F238E27FC236}">
                <a16:creationId xmlns:a16="http://schemas.microsoft.com/office/drawing/2014/main" id="{1A1C0FF2-C929-63F3-0F09-4A8466CBE16E}"/>
              </a:ext>
            </a:extLst>
          </p:cNvPr>
          <p:cNvSpPr txBox="1"/>
          <p:nvPr/>
        </p:nvSpPr>
        <p:spPr>
          <a:xfrm>
            <a:off x="838199" y="1347961"/>
            <a:ext cx="10687050" cy="2785378"/>
          </a:xfrm>
          <a:prstGeom prst="rect">
            <a:avLst/>
          </a:prstGeom>
          <a:noFill/>
        </p:spPr>
        <p:txBody>
          <a:bodyPr wrap="square">
            <a:spAutoFit/>
          </a:bodyPr>
          <a:lstStyle/>
          <a:p>
            <a:r>
              <a:rPr lang="en-US" sz="2500" dirty="0"/>
              <a:t>22. How is this circuit different from the paper clip circuit we made earlier in our lesson? What’s the same?</a:t>
            </a:r>
          </a:p>
          <a:p>
            <a:pPr marL="800100" lvl="1" indent="-342900">
              <a:buFont typeface="Arial" panose="020B0604020202020204" pitchFamily="34" charset="0"/>
              <a:buChar char="•"/>
            </a:pPr>
            <a:r>
              <a:rPr lang="en-US" sz="2500" b="1" dirty="0">
                <a:solidFill>
                  <a:schemeClr val="accent4"/>
                </a:solidFill>
              </a:rPr>
              <a:t>Different</a:t>
            </a:r>
            <a:r>
              <a:rPr lang="en-US" sz="2500" dirty="0">
                <a:solidFill>
                  <a:schemeClr val="accent4"/>
                </a:solidFill>
              </a:rPr>
              <a:t>: This circuit uses a switch to control current. It has two lights instead of one. It uses standard wires instead of a paper clip.</a:t>
            </a:r>
          </a:p>
          <a:p>
            <a:pPr marL="800100" lvl="1" indent="-342900">
              <a:buFont typeface="Arial" panose="020B0604020202020204" pitchFamily="34" charset="0"/>
              <a:buChar char="•"/>
            </a:pPr>
            <a:endParaRPr lang="en-US" sz="2500" dirty="0">
              <a:solidFill>
                <a:schemeClr val="accent4"/>
              </a:solidFill>
            </a:endParaRPr>
          </a:p>
          <a:p>
            <a:pPr marL="800100" lvl="1" indent="-342900">
              <a:buFont typeface="Arial" panose="020B0604020202020204" pitchFamily="34" charset="0"/>
              <a:buChar char="•"/>
            </a:pPr>
            <a:r>
              <a:rPr lang="en-US" sz="2500" b="1" dirty="0">
                <a:solidFill>
                  <a:schemeClr val="accent4"/>
                </a:solidFill>
              </a:rPr>
              <a:t>Same</a:t>
            </a:r>
            <a:r>
              <a:rPr lang="en-US" sz="2500" dirty="0">
                <a:solidFill>
                  <a:schemeClr val="accent4"/>
                </a:solidFill>
              </a:rPr>
              <a:t>:  Both require a power source, a complete path, and a load. Both only work when the circuit is closed.</a:t>
            </a:r>
          </a:p>
        </p:txBody>
      </p:sp>
      <p:sp>
        <p:nvSpPr>
          <p:cNvPr id="3" name="Rectangle 2">
            <a:extLst>
              <a:ext uri="{FF2B5EF4-FFF2-40B4-BE49-F238E27FC236}">
                <a16:creationId xmlns:a16="http://schemas.microsoft.com/office/drawing/2014/main" id="{1409762F-C661-5CEC-2BC7-4B178B4C9B03}"/>
              </a:ext>
            </a:extLst>
          </p:cNvPr>
          <p:cNvSpPr/>
          <p:nvPr/>
        </p:nvSpPr>
        <p:spPr>
          <a:xfrm>
            <a:off x="936308" y="2190720"/>
            <a:ext cx="10319384" cy="1942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196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8E8DF-1510-2E7C-A059-DB53D031B04C}"/>
            </a:ext>
          </a:extLst>
        </p:cNvPr>
        <p:cNvGrpSpPr/>
        <p:nvPr/>
      </p:nvGrpSpPr>
      <p:grpSpPr>
        <a:xfrm>
          <a:off x="0" y="0"/>
          <a:ext cx="0" cy="0"/>
          <a:chOff x="0" y="0"/>
          <a:chExt cx="0" cy="0"/>
        </a:xfrm>
      </p:grpSpPr>
      <p:sp>
        <p:nvSpPr>
          <p:cNvPr id="3" name="Circle: Hollow 2">
            <a:extLst>
              <a:ext uri="{FF2B5EF4-FFF2-40B4-BE49-F238E27FC236}">
                <a16:creationId xmlns:a16="http://schemas.microsoft.com/office/drawing/2014/main" id="{AA30E8F3-930E-BA00-BCC0-E22FDAB4E46A}"/>
              </a:ext>
            </a:extLst>
          </p:cNvPr>
          <p:cNvSpPr/>
          <p:nvPr/>
        </p:nvSpPr>
        <p:spPr>
          <a:xfrm>
            <a:off x="-5904411" y="2960008"/>
            <a:ext cx="5904411" cy="937984"/>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
        <p:nvSpPr>
          <p:cNvPr id="7" name="Content Placeholder 6">
            <a:extLst>
              <a:ext uri="{FF2B5EF4-FFF2-40B4-BE49-F238E27FC236}">
                <a16:creationId xmlns:a16="http://schemas.microsoft.com/office/drawing/2014/main" id="{A81F64A1-3960-EBB0-DD1A-3E184A78C4D8}"/>
              </a:ext>
            </a:extLst>
          </p:cNvPr>
          <p:cNvSpPr>
            <a:spLocks noGrp="1"/>
          </p:cNvSpPr>
          <p:nvPr>
            <p:ph idx="1"/>
          </p:nvPr>
        </p:nvSpPr>
        <p:spPr>
          <a:xfrm>
            <a:off x="838200" y="1381991"/>
            <a:ext cx="10515598" cy="4835929"/>
          </a:xfrm>
        </p:spPr>
        <p:txBody>
          <a:bodyPr/>
          <a:lstStyle/>
          <a:p>
            <a:r>
              <a:rPr lang="en-US" sz="3200" b="1" dirty="0"/>
              <a:t>In an atom, electrons are the particles that____________. </a:t>
            </a:r>
          </a:p>
          <a:p>
            <a:endParaRPr lang="en-US" sz="2800" b="1" dirty="0"/>
          </a:p>
          <a:p>
            <a:pPr marL="971550" lvl="1" indent="-514350">
              <a:buFont typeface="+mj-lt"/>
              <a:buAutoNum type="alphaUcPeriod"/>
            </a:pPr>
            <a:r>
              <a:rPr lang="en-US" sz="2800" dirty="0"/>
              <a:t>Stay fixed in the nucleus</a:t>
            </a:r>
          </a:p>
          <a:p>
            <a:pPr marL="971550" lvl="1" indent="-514350">
              <a:buFont typeface="+mj-lt"/>
              <a:buAutoNum type="alphaUcPeriod"/>
            </a:pPr>
            <a:endParaRPr lang="en-US" sz="2800" dirty="0"/>
          </a:p>
          <a:p>
            <a:pPr marL="971550" lvl="1" indent="-514350">
              <a:buFont typeface="+mj-lt"/>
              <a:buAutoNum type="alphaUcPeriod"/>
            </a:pPr>
            <a:r>
              <a:rPr lang="en-US" sz="2800" dirty="0"/>
              <a:t>Move and allow electricity to flow</a:t>
            </a:r>
          </a:p>
          <a:p>
            <a:pPr marL="971550" lvl="1" indent="-514350">
              <a:buFont typeface="+mj-lt"/>
              <a:buAutoNum type="alphaUcPeriod"/>
            </a:pPr>
            <a:endParaRPr lang="en-US" sz="2800" dirty="0"/>
          </a:p>
          <a:p>
            <a:pPr marL="971550" lvl="1" indent="-514350">
              <a:buFont typeface="+mj-lt"/>
              <a:buAutoNum type="alphaUcPeriod"/>
            </a:pPr>
            <a:r>
              <a:rPr lang="en-US" sz="2800" dirty="0"/>
              <a:t>Provide insulation</a:t>
            </a:r>
          </a:p>
          <a:p>
            <a:pPr marL="971550" lvl="1" indent="-514350">
              <a:buFont typeface="+mj-lt"/>
              <a:buAutoNum type="alphaUcPeriod"/>
            </a:pPr>
            <a:endParaRPr lang="en-US" sz="2800" dirty="0"/>
          </a:p>
          <a:p>
            <a:pPr marL="971550" lvl="1" indent="-514350">
              <a:buFont typeface="+mj-lt"/>
              <a:buAutoNum type="alphaUcPeriod"/>
            </a:pPr>
            <a:r>
              <a:rPr lang="en-US" sz="2800" dirty="0"/>
              <a:t>Block electric current</a:t>
            </a:r>
          </a:p>
          <a:p>
            <a:pPr marL="514350" indent="-514350">
              <a:buFont typeface="+mj-lt"/>
              <a:buAutoNum type="alphaUcPeriod"/>
            </a:pPr>
            <a:endParaRPr lang="en-US" dirty="0"/>
          </a:p>
          <a:p>
            <a:endParaRPr lang="en-US" dirty="0"/>
          </a:p>
        </p:txBody>
      </p:sp>
      <p:sp>
        <p:nvSpPr>
          <p:cNvPr id="6" name="Title 5">
            <a:extLst>
              <a:ext uri="{FF2B5EF4-FFF2-40B4-BE49-F238E27FC236}">
                <a16:creationId xmlns:a16="http://schemas.microsoft.com/office/drawing/2014/main" id="{1B537CE1-656E-6FF6-13FA-588152932D11}"/>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29F30DFD-AFBE-8B94-E7AC-999C901AFC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Tree>
    <p:custDataLst>
      <p:tags r:id="rId1"/>
    </p:custDataLst>
    <p:extLst>
      <p:ext uri="{BB962C8B-B14F-4D97-AF65-F5344CB8AC3E}">
        <p14:creationId xmlns:p14="http://schemas.microsoft.com/office/powerpoint/2010/main" val="273089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0 L 0.57019 0 " pathEditMode="relative" rAng="0" ptsTypes="AA">
                                      <p:cBhvr>
                                        <p:cTn id="6" dur="1000" fill="hold"/>
                                        <p:tgtEl>
                                          <p:spTgt spid="3"/>
                                        </p:tgtEl>
                                        <p:attrNameLst>
                                          <p:attrName>ppt_x</p:attrName>
                                          <p:attrName>ppt_y</p:attrName>
                                        </p:attrNameLst>
                                      </p:cBhvr>
                                      <p:rCtr x="285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467E04-4984-64A6-156A-1936E2E0BE30}"/>
              </a:ext>
            </a:extLst>
          </p:cNvPr>
          <p:cNvSpPr>
            <a:spLocks noGrp="1"/>
          </p:cNvSpPr>
          <p:nvPr>
            <p:ph idx="1"/>
          </p:nvPr>
        </p:nvSpPr>
        <p:spPr>
          <a:xfrm>
            <a:off x="838199" y="1381991"/>
            <a:ext cx="5010151" cy="4835929"/>
          </a:xfrm>
        </p:spPr>
        <p:txBody>
          <a:bodyPr>
            <a:normAutofit/>
          </a:bodyPr>
          <a:lstStyle/>
          <a:p>
            <a:r>
              <a:rPr lang="en-US" sz="3200" b="1" dirty="0"/>
              <a:t>Question</a:t>
            </a:r>
            <a:r>
              <a:rPr lang="en-US" sz="3200" dirty="0"/>
              <a:t>: </a:t>
            </a:r>
          </a:p>
          <a:p>
            <a:r>
              <a:rPr lang="en-US" sz="3200" dirty="0"/>
              <a:t>What causes electrons to start moving in a circuit? Why does that matter when a vehicle system doesn’t work?</a:t>
            </a:r>
          </a:p>
          <a:p>
            <a:endParaRPr lang="en-US" sz="3200" dirty="0"/>
          </a:p>
        </p:txBody>
      </p:sp>
      <p:sp>
        <p:nvSpPr>
          <p:cNvPr id="3" name="Title 2">
            <a:extLst>
              <a:ext uri="{FF2B5EF4-FFF2-40B4-BE49-F238E27FC236}">
                <a16:creationId xmlns:a16="http://schemas.microsoft.com/office/drawing/2014/main" id="{B7C1E825-0FE4-9142-67A7-437C17B0F236}"/>
              </a:ext>
            </a:extLst>
          </p:cNvPr>
          <p:cNvSpPr>
            <a:spLocks noGrp="1"/>
          </p:cNvSpPr>
          <p:nvPr>
            <p:ph type="title"/>
          </p:nvPr>
        </p:nvSpPr>
        <p:spPr>
          <a:xfrm>
            <a:off x="838199" y="194426"/>
            <a:ext cx="9544051" cy="523195"/>
          </a:xfrm>
        </p:spPr>
        <p:txBody>
          <a:bodyPr/>
          <a:lstStyle/>
          <a:p>
            <a:r>
              <a:rPr lang="en-US" dirty="0"/>
              <a:t>Knowledge Check </a:t>
            </a:r>
          </a:p>
        </p:txBody>
      </p:sp>
      <p:pic>
        <p:nvPicPr>
          <p:cNvPr id="4" name="Graphic 3" descr="Lights On with solid fill">
            <a:extLst>
              <a:ext uri="{FF2B5EF4-FFF2-40B4-BE49-F238E27FC236}">
                <a16:creationId xmlns:a16="http://schemas.microsoft.com/office/drawing/2014/main" id="{6AFBB315-9D9D-923B-DBF8-FE06173816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ontent Placeholder 1">
            <a:extLst>
              <a:ext uri="{FF2B5EF4-FFF2-40B4-BE49-F238E27FC236}">
                <a16:creationId xmlns:a16="http://schemas.microsoft.com/office/drawing/2014/main" id="{42ACB8BB-90BB-ACB3-C860-48A45C0B4D1E}"/>
              </a:ext>
            </a:extLst>
          </p:cNvPr>
          <p:cNvSpPr txBox="1">
            <a:spLocks/>
          </p:cNvSpPr>
          <p:nvPr/>
        </p:nvSpPr>
        <p:spPr>
          <a:xfrm>
            <a:off x="12649200" y="1381990"/>
            <a:ext cx="5010151" cy="483592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 Answer</a:t>
            </a:r>
            <a:r>
              <a:rPr lang="en-US" sz="3200" dirty="0"/>
              <a:t>: </a:t>
            </a:r>
          </a:p>
          <a:p>
            <a:r>
              <a:rPr lang="en-US" sz="3200" dirty="0"/>
              <a:t> Electrons start moving when </a:t>
            </a:r>
            <a:r>
              <a:rPr lang="en-US" sz="3200" b="1" dirty="0"/>
              <a:t>voltage</a:t>
            </a:r>
            <a:r>
              <a:rPr lang="en-US" sz="3200" dirty="0"/>
              <a:t> is applied, which drives current through the circuit. If a vehicle system doesn’t work, it often means voltage isn’t present or the circuit path is broken, so electrons can’t move and the system can’t operate.</a:t>
            </a:r>
          </a:p>
        </p:txBody>
      </p:sp>
    </p:spTree>
    <p:custDataLst>
      <p:tags r:id="rId1"/>
    </p:custDataLst>
    <p:extLst>
      <p:ext uri="{BB962C8B-B14F-4D97-AF65-F5344CB8AC3E}">
        <p14:creationId xmlns:p14="http://schemas.microsoft.com/office/powerpoint/2010/main" val="585606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3.33333E-6 L -0.51953 0.00416 " pathEditMode="relative" rAng="0" ptsTypes="AA">
                                      <p:cBhvr>
                                        <p:cTn id="6" dur="1000" fill="hold"/>
                                        <p:tgtEl>
                                          <p:spTgt spid="5"/>
                                        </p:tgtEl>
                                        <p:attrNameLst>
                                          <p:attrName>ppt_x</p:attrName>
                                          <p:attrName>ppt_y</p:attrName>
                                        </p:attrNameLst>
                                      </p:cBhvr>
                                      <p:rCtr x="-2597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7543B-D86C-178F-3FA9-1C8DF676A8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CD75C-13E6-019E-DEBA-E061D935DE8C}"/>
              </a:ext>
            </a:extLst>
          </p:cNvPr>
          <p:cNvSpPr>
            <a:spLocks noGrp="1"/>
          </p:cNvSpPr>
          <p:nvPr>
            <p:ph idx="1"/>
          </p:nvPr>
        </p:nvSpPr>
        <p:spPr>
          <a:xfrm>
            <a:off x="838199" y="1381991"/>
            <a:ext cx="5010151" cy="4835929"/>
          </a:xfrm>
        </p:spPr>
        <p:txBody>
          <a:bodyPr>
            <a:normAutofit/>
          </a:bodyPr>
          <a:lstStyle/>
          <a:p>
            <a:r>
              <a:rPr lang="en-US" sz="3200" b="1" dirty="0"/>
              <a:t>Question</a:t>
            </a:r>
            <a:r>
              <a:rPr lang="en-US" sz="3200" dirty="0"/>
              <a:t>: </a:t>
            </a:r>
          </a:p>
          <a:p>
            <a:r>
              <a:rPr lang="en-US" sz="3200" dirty="0"/>
              <a:t>Why do conductors like copper work well in buses and rail cars, while materials like rubber or plastic do not?</a:t>
            </a:r>
          </a:p>
          <a:p>
            <a:endParaRPr lang="en-US" sz="3200" dirty="0"/>
          </a:p>
        </p:txBody>
      </p:sp>
      <p:sp>
        <p:nvSpPr>
          <p:cNvPr id="3" name="Title 2">
            <a:extLst>
              <a:ext uri="{FF2B5EF4-FFF2-40B4-BE49-F238E27FC236}">
                <a16:creationId xmlns:a16="http://schemas.microsoft.com/office/drawing/2014/main" id="{8F3753B8-8CBC-7F95-33BC-CD52F55BCD27}"/>
              </a:ext>
            </a:extLst>
          </p:cNvPr>
          <p:cNvSpPr>
            <a:spLocks noGrp="1"/>
          </p:cNvSpPr>
          <p:nvPr>
            <p:ph type="title"/>
          </p:nvPr>
        </p:nvSpPr>
        <p:spPr>
          <a:xfrm>
            <a:off x="838199" y="194426"/>
            <a:ext cx="9544051" cy="523195"/>
          </a:xfrm>
        </p:spPr>
        <p:txBody>
          <a:bodyPr/>
          <a:lstStyle/>
          <a:p>
            <a:r>
              <a:rPr lang="en-US" dirty="0"/>
              <a:t>Knowledge Check </a:t>
            </a:r>
          </a:p>
        </p:txBody>
      </p:sp>
      <p:pic>
        <p:nvPicPr>
          <p:cNvPr id="4" name="Graphic 3" descr="Lights On with solid fill">
            <a:extLst>
              <a:ext uri="{FF2B5EF4-FFF2-40B4-BE49-F238E27FC236}">
                <a16:creationId xmlns:a16="http://schemas.microsoft.com/office/drawing/2014/main" id="{79D5A9D6-C102-CCAC-B4FA-876E4C1D5B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ontent Placeholder 1">
            <a:extLst>
              <a:ext uri="{FF2B5EF4-FFF2-40B4-BE49-F238E27FC236}">
                <a16:creationId xmlns:a16="http://schemas.microsoft.com/office/drawing/2014/main" id="{155B5B94-7C0F-E3D8-60B3-81F1D9CEF082}"/>
              </a:ext>
            </a:extLst>
          </p:cNvPr>
          <p:cNvSpPr txBox="1">
            <a:spLocks/>
          </p:cNvSpPr>
          <p:nvPr/>
        </p:nvSpPr>
        <p:spPr>
          <a:xfrm>
            <a:off x="12649200" y="1381990"/>
            <a:ext cx="5010151" cy="483592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 Answer</a:t>
            </a:r>
            <a:r>
              <a:rPr lang="en-US" sz="3200" dirty="0"/>
              <a:t>: </a:t>
            </a:r>
          </a:p>
          <a:p>
            <a:r>
              <a:rPr lang="en-US" sz="3200" dirty="0"/>
              <a:t>Conductors like copper allow electrons to move easily, making them ideal for carrying current in electrical systems. </a:t>
            </a:r>
          </a:p>
        </p:txBody>
      </p:sp>
    </p:spTree>
    <p:custDataLst>
      <p:tags r:id="rId1"/>
    </p:custDataLst>
    <p:extLst>
      <p:ext uri="{BB962C8B-B14F-4D97-AF65-F5344CB8AC3E}">
        <p14:creationId xmlns:p14="http://schemas.microsoft.com/office/powerpoint/2010/main" val="873258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3.33333E-6 L -0.51953 0.00416 " pathEditMode="relative" rAng="0" ptsTypes="AA">
                                      <p:cBhvr>
                                        <p:cTn id="6" dur="1000" fill="hold"/>
                                        <p:tgtEl>
                                          <p:spTgt spid="5"/>
                                        </p:tgtEl>
                                        <p:attrNameLst>
                                          <p:attrName>ppt_x</p:attrName>
                                          <p:attrName>ppt_y</p:attrName>
                                        </p:attrNameLst>
                                      </p:cBhvr>
                                      <p:rCtr x="-2597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E5EAA-2AC9-9150-0816-3D85E3AC5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73655-EE75-0CE6-1168-FBD2C8212ACD}"/>
              </a:ext>
            </a:extLst>
          </p:cNvPr>
          <p:cNvSpPr>
            <a:spLocks noGrp="1"/>
          </p:cNvSpPr>
          <p:nvPr>
            <p:ph type="title"/>
          </p:nvPr>
        </p:nvSpPr>
        <p:spPr/>
        <p:txBody>
          <a:bodyPr/>
          <a:lstStyle/>
          <a:p>
            <a:r>
              <a:rPr lang="en-US" dirty="0"/>
              <a:t>Welcome to Basic Electricity</a:t>
            </a:r>
          </a:p>
        </p:txBody>
      </p:sp>
      <p:sp>
        <p:nvSpPr>
          <p:cNvPr id="3" name="Content Placeholder 2">
            <a:extLst>
              <a:ext uri="{FF2B5EF4-FFF2-40B4-BE49-F238E27FC236}">
                <a16:creationId xmlns:a16="http://schemas.microsoft.com/office/drawing/2014/main" id="{DDF7773C-327A-C502-3F7F-B0E07D3C2303}"/>
              </a:ext>
            </a:extLst>
          </p:cNvPr>
          <p:cNvSpPr>
            <a:spLocks noGrp="1"/>
          </p:cNvSpPr>
          <p:nvPr>
            <p:ph idx="1"/>
          </p:nvPr>
        </p:nvSpPr>
        <p:spPr>
          <a:xfrm>
            <a:off x="841248" y="1639604"/>
            <a:ext cx="7519738" cy="4572000"/>
          </a:xfrm>
        </p:spPr>
        <p:txBody>
          <a:bodyPr>
            <a:normAutofit fontScale="92500" lnSpcReduction="20000"/>
          </a:bodyPr>
          <a:lstStyle/>
          <a:p>
            <a:r>
              <a:rPr lang="en-US" sz="2800" b="1" dirty="0">
                <a:solidFill>
                  <a:schemeClr val="accent1"/>
                </a:solidFill>
              </a:rPr>
              <a:t>This course will focus on:</a:t>
            </a:r>
          </a:p>
          <a:p>
            <a:pPr marL="342900" indent="-342900">
              <a:buFont typeface="Arial" panose="020B0604020202020204" pitchFamily="34" charset="0"/>
              <a:buChar char="•"/>
            </a:pPr>
            <a:r>
              <a:rPr lang="en-US" dirty="0"/>
              <a:t>Core ideas behind electricity</a:t>
            </a:r>
          </a:p>
          <a:p>
            <a:pPr marL="342900" indent="-342900">
              <a:buFont typeface="Arial" panose="020B0604020202020204" pitchFamily="34" charset="0"/>
              <a:buChar char="•"/>
            </a:pPr>
            <a:r>
              <a:rPr lang="en-US" dirty="0"/>
              <a:t>Common electrical language used on the job</a:t>
            </a:r>
          </a:p>
          <a:p>
            <a:pPr marL="342900" indent="-342900">
              <a:buFont typeface="Arial" panose="020B0604020202020204" pitchFamily="34" charset="0"/>
              <a:buChar char="•"/>
            </a:pPr>
            <a:r>
              <a:rPr lang="en-US" dirty="0"/>
              <a:t>How electrical systems work </a:t>
            </a:r>
          </a:p>
          <a:p>
            <a:pPr marL="342900" indent="-342900">
              <a:buFont typeface="Arial" panose="020B0604020202020204" pitchFamily="34" charset="0"/>
              <a:buChar char="•"/>
            </a:pPr>
            <a:endParaRPr lang="en-US" dirty="0"/>
          </a:p>
          <a:p>
            <a:r>
              <a:rPr lang="en-US" sz="2800" b="1" dirty="0">
                <a:solidFill>
                  <a:schemeClr val="accent1"/>
                </a:solidFill>
              </a:rPr>
              <a:t>What to Expect:</a:t>
            </a:r>
          </a:p>
          <a:p>
            <a:pPr marL="342900" indent="-342900">
              <a:buFont typeface="Arial" panose="020B0604020202020204" pitchFamily="34" charset="0"/>
              <a:buChar char="•"/>
            </a:pPr>
            <a:r>
              <a:rPr lang="en-US" dirty="0"/>
              <a:t>Concepts that start simple and build over time</a:t>
            </a:r>
          </a:p>
          <a:p>
            <a:pPr marL="342900" indent="-342900">
              <a:buFont typeface="Arial" panose="020B0604020202020204" pitchFamily="34" charset="0"/>
              <a:buChar char="•"/>
            </a:pPr>
            <a:r>
              <a:rPr lang="en-US" dirty="0"/>
              <a:t>Repetition to build understanding</a:t>
            </a:r>
          </a:p>
          <a:p>
            <a:pPr marL="342900" indent="-342900">
              <a:buFont typeface="Arial" panose="020B0604020202020204" pitchFamily="34" charset="0"/>
              <a:buChar char="•"/>
            </a:pPr>
            <a:r>
              <a:rPr lang="en-US" dirty="0"/>
              <a:t>No advanced math or engineering background required</a:t>
            </a:r>
          </a:p>
          <a:p>
            <a:pPr marL="342900" indent="-342900">
              <a:buFont typeface="Arial" panose="020B0604020202020204" pitchFamily="34" charset="0"/>
              <a:buChar char="•"/>
            </a:pPr>
            <a:r>
              <a:rPr lang="en-US" dirty="0"/>
              <a:t>Questions are encouraged</a:t>
            </a:r>
          </a:p>
          <a:p>
            <a:endParaRPr lang="en-US" dirty="0"/>
          </a:p>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910A55C-3DD1-17C9-A7C2-DD8F8267F901}"/>
              </a:ext>
            </a:extLst>
          </p:cNvPr>
          <p:cNvPicPr>
            <a:picLocks noChangeAspect="1"/>
          </p:cNvPicPr>
          <p:nvPr/>
        </p:nvPicPr>
        <p:blipFill>
          <a:blip r:embed="rId4">
            <a:extLst>
              <a:ext uri="{28A0092B-C50C-407E-A947-70E740481C1C}">
                <a14:useLocalDpi xmlns:a14="http://schemas.microsoft.com/office/drawing/2010/main" val="0"/>
              </a:ext>
            </a:extLst>
          </a:blip>
          <a:srcRect b="13056"/>
          <a:stretch>
            <a:fillRect/>
          </a:stretch>
        </p:blipFill>
        <p:spPr>
          <a:xfrm>
            <a:off x="7982082" y="2292016"/>
            <a:ext cx="3175857" cy="2761248"/>
          </a:xfrm>
          <a:prstGeom prst="rect">
            <a:avLst/>
          </a:prstGeom>
        </p:spPr>
      </p:pic>
    </p:spTree>
    <p:custDataLst>
      <p:tags r:id="rId1"/>
    </p:custDataLst>
    <p:extLst>
      <p:ext uri="{BB962C8B-B14F-4D97-AF65-F5344CB8AC3E}">
        <p14:creationId xmlns:p14="http://schemas.microsoft.com/office/powerpoint/2010/main" val="120971721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DEA1B-70ED-1362-1830-8219AE0504C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E30502-C5EB-86FA-EC30-52B748E35183}"/>
              </a:ext>
            </a:extLst>
          </p:cNvPr>
          <p:cNvSpPr>
            <a:spLocks noGrp="1"/>
          </p:cNvSpPr>
          <p:nvPr>
            <p:ph idx="1"/>
          </p:nvPr>
        </p:nvSpPr>
        <p:spPr>
          <a:xfrm>
            <a:off x="838199" y="1381991"/>
            <a:ext cx="5010151" cy="4835929"/>
          </a:xfrm>
        </p:spPr>
        <p:txBody>
          <a:bodyPr>
            <a:normAutofit/>
          </a:bodyPr>
          <a:lstStyle/>
          <a:p>
            <a:r>
              <a:rPr lang="en-US" sz="3200" b="1" dirty="0"/>
              <a:t>Question</a:t>
            </a:r>
            <a:r>
              <a:rPr lang="en-US" sz="3200" dirty="0"/>
              <a:t>: </a:t>
            </a:r>
          </a:p>
          <a:p>
            <a:r>
              <a:rPr lang="en-US" sz="3200" dirty="0"/>
              <a:t>What signs or symptoms tell you that electrons aren’t flowing properly? What does that tell you about the circuit?</a:t>
            </a:r>
          </a:p>
          <a:p>
            <a:endParaRPr lang="en-US" sz="3200" dirty="0"/>
          </a:p>
        </p:txBody>
      </p:sp>
      <p:sp>
        <p:nvSpPr>
          <p:cNvPr id="3" name="Title 2">
            <a:extLst>
              <a:ext uri="{FF2B5EF4-FFF2-40B4-BE49-F238E27FC236}">
                <a16:creationId xmlns:a16="http://schemas.microsoft.com/office/drawing/2014/main" id="{712D3DFB-5F80-6ED7-882B-025D9886EAFA}"/>
              </a:ext>
            </a:extLst>
          </p:cNvPr>
          <p:cNvSpPr>
            <a:spLocks noGrp="1"/>
          </p:cNvSpPr>
          <p:nvPr>
            <p:ph type="title"/>
          </p:nvPr>
        </p:nvSpPr>
        <p:spPr>
          <a:xfrm>
            <a:off x="838199" y="194426"/>
            <a:ext cx="9544051" cy="523195"/>
          </a:xfrm>
        </p:spPr>
        <p:txBody>
          <a:bodyPr/>
          <a:lstStyle/>
          <a:p>
            <a:r>
              <a:rPr lang="en-US" dirty="0"/>
              <a:t>Knowledge Check </a:t>
            </a:r>
          </a:p>
        </p:txBody>
      </p:sp>
      <p:pic>
        <p:nvPicPr>
          <p:cNvPr id="4" name="Graphic 3" descr="Lights On with solid fill">
            <a:extLst>
              <a:ext uri="{FF2B5EF4-FFF2-40B4-BE49-F238E27FC236}">
                <a16:creationId xmlns:a16="http://schemas.microsoft.com/office/drawing/2014/main" id="{2BC9F553-09B0-5AA9-A12A-BE5674E9CF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ontent Placeholder 1">
            <a:extLst>
              <a:ext uri="{FF2B5EF4-FFF2-40B4-BE49-F238E27FC236}">
                <a16:creationId xmlns:a16="http://schemas.microsoft.com/office/drawing/2014/main" id="{F22AFB37-684E-19D1-A909-56383BD1BA70}"/>
              </a:ext>
            </a:extLst>
          </p:cNvPr>
          <p:cNvSpPr txBox="1">
            <a:spLocks/>
          </p:cNvSpPr>
          <p:nvPr/>
        </p:nvSpPr>
        <p:spPr>
          <a:xfrm>
            <a:off x="12649200" y="1381990"/>
            <a:ext cx="5010151" cy="483592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vert="horz" lIns="0" tIns="0" rIns="0" bIns="0" rtlCol="0">
            <a:normAutofit lnSpcReduction="10000"/>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 Answer</a:t>
            </a:r>
            <a:r>
              <a:rPr lang="en-US" sz="3200" dirty="0"/>
              <a:t>: </a:t>
            </a:r>
          </a:p>
          <a:p>
            <a:r>
              <a:rPr lang="en-US" sz="3200" dirty="0"/>
              <a:t>Signs include lights not turning on, motors not running, relays not clicking, or systems behaving intermittently. These symptoms indicate that the circuit may be open, de-energized, poorly connected, or preventing electrons from flowing properly.</a:t>
            </a:r>
          </a:p>
        </p:txBody>
      </p:sp>
    </p:spTree>
    <p:custDataLst>
      <p:tags r:id="rId1"/>
    </p:custDataLst>
    <p:extLst>
      <p:ext uri="{BB962C8B-B14F-4D97-AF65-F5344CB8AC3E}">
        <p14:creationId xmlns:p14="http://schemas.microsoft.com/office/powerpoint/2010/main" val="1035702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3.33333E-6 L -0.51953 0.00416 " pathEditMode="relative" rAng="0" ptsTypes="AA">
                                      <p:cBhvr>
                                        <p:cTn id="6" dur="1000" fill="hold"/>
                                        <p:tgtEl>
                                          <p:spTgt spid="5"/>
                                        </p:tgtEl>
                                        <p:attrNameLst>
                                          <p:attrName>ppt_x</p:attrName>
                                          <p:attrName>ppt_y</p:attrName>
                                        </p:attrNameLst>
                                      </p:cBhvr>
                                      <p:rCtr x="-2597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9FAAD-5F27-A516-D865-DDC2B0C6809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634C3F-84A0-62B5-9A34-E172FE76389B}"/>
              </a:ext>
            </a:extLst>
          </p:cNvPr>
          <p:cNvSpPr>
            <a:spLocks noGrp="1"/>
          </p:cNvSpPr>
          <p:nvPr>
            <p:ph idx="1"/>
          </p:nvPr>
        </p:nvSpPr>
        <p:spPr>
          <a:xfrm>
            <a:off x="838199" y="1381991"/>
            <a:ext cx="5010151" cy="4835929"/>
          </a:xfrm>
        </p:spPr>
        <p:txBody>
          <a:bodyPr>
            <a:normAutofit/>
          </a:bodyPr>
          <a:lstStyle/>
          <a:p>
            <a:r>
              <a:rPr lang="en-US" sz="3200" b="1" dirty="0"/>
              <a:t>Question</a:t>
            </a:r>
            <a:r>
              <a:rPr lang="en-US" sz="3200" dirty="0"/>
              <a:t>: </a:t>
            </a:r>
          </a:p>
          <a:p>
            <a:r>
              <a:rPr lang="en-US" sz="3200" dirty="0"/>
              <a:t>Where on a bus or train is electron flow critical? What happens when that flow is interrupted?</a:t>
            </a:r>
          </a:p>
          <a:p>
            <a:endParaRPr lang="en-US" sz="3200" dirty="0"/>
          </a:p>
        </p:txBody>
      </p:sp>
      <p:sp>
        <p:nvSpPr>
          <p:cNvPr id="3" name="Title 2">
            <a:extLst>
              <a:ext uri="{FF2B5EF4-FFF2-40B4-BE49-F238E27FC236}">
                <a16:creationId xmlns:a16="http://schemas.microsoft.com/office/drawing/2014/main" id="{96A5C149-8E0A-2949-B8CF-DC3564135B30}"/>
              </a:ext>
            </a:extLst>
          </p:cNvPr>
          <p:cNvSpPr>
            <a:spLocks noGrp="1"/>
          </p:cNvSpPr>
          <p:nvPr>
            <p:ph type="title"/>
          </p:nvPr>
        </p:nvSpPr>
        <p:spPr>
          <a:xfrm>
            <a:off x="838199" y="194426"/>
            <a:ext cx="9544051" cy="523195"/>
          </a:xfrm>
        </p:spPr>
        <p:txBody>
          <a:bodyPr/>
          <a:lstStyle/>
          <a:p>
            <a:r>
              <a:rPr lang="en-US" dirty="0"/>
              <a:t>Knowledge Check </a:t>
            </a:r>
          </a:p>
        </p:txBody>
      </p:sp>
      <p:pic>
        <p:nvPicPr>
          <p:cNvPr id="4" name="Graphic 3" descr="Lights On with solid fill">
            <a:extLst>
              <a:ext uri="{FF2B5EF4-FFF2-40B4-BE49-F238E27FC236}">
                <a16:creationId xmlns:a16="http://schemas.microsoft.com/office/drawing/2014/main" id="{33537D8E-22B4-3F8D-ADDA-EB94510BCD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ontent Placeholder 1">
            <a:extLst>
              <a:ext uri="{FF2B5EF4-FFF2-40B4-BE49-F238E27FC236}">
                <a16:creationId xmlns:a16="http://schemas.microsoft.com/office/drawing/2014/main" id="{0B570E5E-8FB6-6812-2876-7E86C167978B}"/>
              </a:ext>
            </a:extLst>
          </p:cNvPr>
          <p:cNvSpPr txBox="1">
            <a:spLocks/>
          </p:cNvSpPr>
          <p:nvPr/>
        </p:nvSpPr>
        <p:spPr>
          <a:xfrm>
            <a:off x="12649200" y="1381990"/>
            <a:ext cx="5010151" cy="483592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 Answer</a:t>
            </a:r>
            <a:r>
              <a:rPr lang="en-US" sz="3200" dirty="0"/>
              <a:t>: Electron flow is critical in systems such as propulsion, lighting, controls, doors, braking, and communication circuits. When electron flow is interrupted, those systems stop working or may fail in ways that affect safety and reliability. </a:t>
            </a:r>
          </a:p>
        </p:txBody>
      </p:sp>
    </p:spTree>
    <p:custDataLst>
      <p:tags r:id="rId1"/>
    </p:custDataLst>
    <p:extLst>
      <p:ext uri="{BB962C8B-B14F-4D97-AF65-F5344CB8AC3E}">
        <p14:creationId xmlns:p14="http://schemas.microsoft.com/office/powerpoint/2010/main" val="79143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3.33333E-6 L -0.51953 0.00416 " pathEditMode="relative" rAng="0" ptsTypes="AA">
                                      <p:cBhvr>
                                        <p:cTn id="6" dur="1000" fill="hold"/>
                                        <p:tgtEl>
                                          <p:spTgt spid="5"/>
                                        </p:tgtEl>
                                        <p:attrNameLst>
                                          <p:attrName>ppt_x</p:attrName>
                                          <p:attrName>ppt_y</p:attrName>
                                        </p:attrNameLst>
                                      </p:cBhvr>
                                      <p:rCtr x="-2597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228F-877F-F76B-0CBE-A7BA405AE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8A0C5-DED8-4BBD-D2F8-8B3A8E385908}"/>
              </a:ext>
            </a:extLst>
          </p:cNvPr>
          <p:cNvSpPr>
            <a:spLocks noGrp="1"/>
          </p:cNvSpPr>
          <p:nvPr>
            <p:ph type="title"/>
          </p:nvPr>
        </p:nvSpPr>
        <p:spPr/>
        <p:txBody>
          <a:bodyPr/>
          <a:lstStyle/>
          <a:p>
            <a:r>
              <a:rPr lang="en-US" dirty="0"/>
              <a:t>Summary and What’s Next</a:t>
            </a:r>
          </a:p>
        </p:txBody>
      </p:sp>
      <p:sp>
        <p:nvSpPr>
          <p:cNvPr id="3" name="Content Placeholder 2">
            <a:extLst>
              <a:ext uri="{FF2B5EF4-FFF2-40B4-BE49-F238E27FC236}">
                <a16:creationId xmlns:a16="http://schemas.microsoft.com/office/drawing/2014/main" id="{3018BEF6-5CD8-A9AD-D5DB-0BC0B11B698E}"/>
              </a:ext>
            </a:extLst>
          </p:cNvPr>
          <p:cNvSpPr>
            <a:spLocks noGrp="1"/>
          </p:cNvSpPr>
          <p:nvPr>
            <p:ph idx="1"/>
          </p:nvPr>
        </p:nvSpPr>
        <p:spPr>
          <a:xfrm>
            <a:off x="838200" y="1645919"/>
            <a:ext cx="10515600" cy="4794069"/>
          </a:xfrm>
        </p:spPr>
        <p:txBody>
          <a:bodyPr>
            <a:normAutofit/>
          </a:bodyPr>
          <a:lstStyle/>
          <a:p>
            <a:pPr marL="457200" indent="-457200" eaLnBrk="0" fontAlgn="base" hangingPunct="0">
              <a:spcBef>
                <a:spcPct val="0"/>
              </a:spcBef>
              <a:spcAft>
                <a:spcPct val="0"/>
              </a:spcAft>
              <a:buFont typeface="Arial" panose="020B0604020202020204" pitchFamily="34" charset="0"/>
              <a:buChar char="•"/>
            </a:pPr>
            <a:r>
              <a:rPr lang="en-US" altLang="en-US" sz="2800" b="1" dirty="0"/>
              <a:t>Atoms</a:t>
            </a:r>
            <a:r>
              <a:rPr lang="en-US" altLang="en-US" sz="2800" dirty="0"/>
              <a:t> contain electrons that can move.</a:t>
            </a:r>
            <a:endPar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eaLnBrk="0" fontAlgn="base" hangingPunct="0">
              <a:lnSpc>
                <a:spcPct val="100000"/>
              </a:lnSpc>
              <a:spcBef>
                <a:spcPct val="0"/>
              </a:spcBef>
              <a:spcAft>
                <a:spcPct val="0"/>
              </a:spcAft>
              <a:buClrTx/>
              <a:buFont typeface="Arial" panose="020B0604020202020204" pitchFamily="34" charset="0"/>
              <a:buChar char="•"/>
            </a:pPr>
            <a:endPar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eaLnBrk="0" fontAlgn="base" hangingPunct="0">
              <a:spcBef>
                <a:spcPct val="0"/>
              </a:spcBef>
              <a:spcAft>
                <a:spcPct val="0"/>
              </a:spcAft>
              <a:buFont typeface="Arial" panose="020B0604020202020204" pitchFamily="34" charset="0"/>
              <a:buChar char="•"/>
            </a:pPr>
            <a:r>
              <a:rPr lang="en-US" altLang="en-US" sz="2800" dirty="0"/>
              <a:t>Electricity is the </a:t>
            </a:r>
            <a:r>
              <a:rPr lang="en-US" altLang="en-US" sz="2800" b="1" dirty="0"/>
              <a:t>flow</a:t>
            </a:r>
            <a:r>
              <a:rPr lang="en-US" altLang="en-US" sz="2800" dirty="0"/>
              <a:t> </a:t>
            </a:r>
            <a:r>
              <a:rPr lang="en-US" altLang="en-US" sz="2800" b="1" dirty="0"/>
              <a:t>of</a:t>
            </a:r>
            <a:r>
              <a:rPr lang="en-US" altLang="en-US" sz="2800" dirty="0"/>
              <a:t> these </a:t>
            </a:r>
            <a:r>
              <a:rPr lang="en-US" altLang="en-US" sz="2800" b="1" dirty="0"/>
              <a:t>electrons</a:t>
            </a:r>
            <a:r>
              <a:rPr lang="en-US" altLang="en-US" sz="2800" dirty="0"/>
              <a:t>. </a:t>
            </a: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457200" lvl="0" indent="-457200" eaLnBrk="0" fontAlgn="base" hangingPunct="0">
              <a:lnSpc>
                <a:spcPct val="100000"/>
              </a:lnSpc>
              <a:spcBef>
                <a:spcPct val="0"/>
              </a:spcBef>
              <a:spcAft>
                <a:spcPct val="0"/>
              </a:spcAft>
              <a:buClrTx/>
              <a:buFont typeface="Arial" panose="020B0604020202020204" pitchFamily="34" charset="0"/>
              <a:buChar char="•"/>
            </a:pPr>
            <a:endParaRPr lang="en-US" alt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eaLnBrk="0" fontAlgn="base" hangingPunct="0">
              <a:spcBef>
                <a:spcPct val="0"/>
              </a:spcBef>
              <a:spcAft>
                <a:spcPct val="0"/>
              </a:spcAft>
              <a:buFont typeface="Arial" panose="020B0604020202020204" pitchFamily="34" charset="0"/>
              <a:buChar char="•"/>
            </a:pPr>
            <a:r>
              <a:rPr lang="en-US" altLang="en-US" sz="2800" b="1" dirty="0"/>
              <a:t>Voltage </a:t>
            </a:r>
            <a:r>
              <a:rPr lang="en-US" altLang="en-US" sz="2800" dirty="0"/>
              <a:t>is what pushes them.</a:t>
            </a: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342900" lvl="0" indent="-342900" eaLnBrk="0" fontAlgn="base" hangingPunct="0">
              <a:lnSpc>
                <a:spcPct val="100000"/>
              </a:lnSpc>
              <a:spcBef>
                <a:spcPct val="0"/>
              </a:spcBef>
              <a:spcAft>
                <a:spcPct val="0"/>
              </a:spcAft>
              <a:buClrTx/>
              <a:buFont typeface="Arial" panose="020B0604020202020204" pitchFamily="34" charset="0"/>
              <a:buChar cha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eaLnBrk="0" fontAlgn="base" hangingPunct="0">
              <a:spcBef>
                <a:spcPct val="0"/>
              </a:spcBef>
              <a:spcAft>
                <a:spcPct val="0"/>
              </a:spcAft>
            </a:pPr>
            <a:r>
              <a:rPr lang="en-US" sz="2800" dirty="0"/>
              <a:t>Next, we’ll move from where electricity begins to how it can be generated.</a:t>
            </a:r>
          </a:p>
        </p:txBody>
      </p:sp>
    </p:spTree>
    <p:custDataLst>
      <p:tags r:id="rId1"/>
    </p:custDataLst>
    <p:extLst>
      <p:ext uri="{BB962C8B-B14F-4D97-AF65-F5344CB8AC3E}">
        <p14:creationId xmlns:p14="http://schemas.microsoft.com/office/powerpoint/2010/main" val="361697591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6D842-1544-6C66-915B-362DF72553D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C041DC2-422C-BA80-B971-38B54DA92C7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47" r="2747"/>
          <a:stretch>
            <a:fillRect/>
          </a:stretch>
        </p:blipFill>
        <p:spPr/>
      </p:pic>
      <p:sp>
        <p:nvSpPr>
          <p:cNvPr id="4" name="Title 3">
            <a:extLst>
              <a:ext uri="{FF2B5EF4-FFF2-40B4-BE49-F238E27FC236}">
                <a16:creationId xmlns:a16="http://schemas.microsoft.com/office/drawing/2014/main" id="{162AC7C6-3C18-D472-E155-10144BD2C9D6}"/>
              </a:ext>
            </a:extLst>
          </p:cNvPr>
          <p:cNvSpPr>
            <a:spLocks noGrp="1"/>
          </p:cNvSpPr>
          <p:nvPr>
            <p:ph type="title"/>
          </p:nvPr>
        </p:nvSpPr>
        <p:spPr>
          <a:xfrm>
            <a:off x="1615440" y="1812338"/>
            <a:ext cx="5153108" cy="1388062"/>
          </a:xfrm>
        </p:spPr>
        <p:txBody>
          <a:bodyPr/>
          <a:lstStyle/>
          <a:p>
            <a:r>
              <a:rPr lang="en-US" sz="3600" dirty="0"/>
              <a:t>1.4 – </a:t>
            </a:r>
            <a:r>
              <a:rPr lang="en-US" dirty="0"/>
              <a:t>How Electricity is Generated and its Significance</a:t>
            </a:r>
            <a:endParaRPr lang="en-US" sz="3600" dirty="0"/>
          </a:p>
        </p:txBody>
      </p:sp>
      <p:sp>
        <p:nvSpPr>
          <p:cNvPr id="5" name="Text Placeholder 4">
            <a:extLst>
              <a:ext uri="{FF2B5EF4-FFF2-40B4-BE49-F238E27FC236}">
                <a16:creationId xmlns:a16="http://schemas.microsoft.com/office/drawing/2014/main" id="{3E6B1DB4-73DB-0DCB-0883-1F86569EA64C}"/>
              </a:ext>
            </a:extLst>
          </p:cNvPr>
          <p:cNvSpPr>
            <a:spLocks noGrp="1"/>
          </p:cNvSpPr>
          <p:nvPr>
            <p:ph type="body" sz="quarter" idx="10"/>
          </p:nvPr>
        </p:nvSpPr>
        <p:spPr>
          <a:xfrm>
            <a:off x="1616075" y="3657600"/>
            <a:ext cx="4860925" cy="2438399"/>
          </a:xfrm>
        </p:spPr>
        <p:txBody>
          <a:bodyPr/>
          <a:lstStyle/>
          <a:p>
            <a:pPr marL="0" indent="0">
              <a:buNone/>
            </a:pPr>
            <a:r>
              <a:rPr lang="en-US" sz="2400" i="1" dirty="0"/>
              <a:t>Now that we know what electricity is made of, how do we create it?</a:t>
            </a:r>
            <a:endParaRPr lang="en-US" sz="2400" i="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Placeholder 8" descr="Row of glowing hanging bulbs">
            <a:extLst>
              <a:ext uri="{FF2B5EF4-FFF2-40B4-BE49-F238E27FC236}">
                <a16:creationId xmlns:a16="http://schemas.microsoft.com/office/drawing/2014/main" id="{957CC8B9-9888-1EC3-6466-3EBA39536DDB}"/>
              </a:ext>
            </a:extLst>
          </p:cNvPr>
          <p:cNvPicPr>
            <a:picLocks noChangeAspect="1"/>
          </p:cNvPicPr>
          <p:nvPr/>
        </p:nvPicPr>
        <p:blipFill>
          <a:blip r:embed="rId5">
            <a:extLst>
              <a:ext uri="{28A0092B-C50C-407E-A947-70E740481C1C}">
                <a14:useLocalDpi xmlns:a14="http://schemas.microsoft.com/office/drawing/2010/main" val="0"/>
              </a:ext>
            </a:extLst>
          </a:blip>
          <a:srcRect l="26379" r="26379"/>
          <a:stretch>
            <a:fillRect/>
          </a:stretch>
        </p:blipFill>
        <p:spPr>
          <a:xfrm>
            <a:off x="7331075" y="0"/>
            <a:ext cx="4860925" cy="6858000"/>
          </a:xfrm>
          <a:prstGeom prst="rect">
            <a:avLst/>
          </a:prstGeom>
          <a:solidFill>
            <a:schemeClr val="bg2"/>
          </a:solidFill>
        </p:spPr>
      </p:pic>
    </p:spTree>
    <p:custDataLst>
      <p:tags r:id="rId1"/>
    </p:custDataLst>
    <p:extLst>
      <p:ext uri="{BB962C8B-B14F-4D97-AF65-F5344CB8AC3E}">
        <p14:creationId xmlns:p14="http://schemas.microsoft.com/office/powerpoint/2010/main" val="410447285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F26D1-AFCC-91F7-172B-CA7F66517C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EB3D20-E458-F46E-5C06-4A58AD8663C3}"/>
              </a:ext>
            </a:extLst>
          </p:cNvPr>
          <p:cNvSpPr>
            <a:spLocks noGrp="1"/>
          </p:cNvSpPr>
          <p:nvPr>
            <p:ph type="title"/>
          </p:nvPr>
        </p:nvSpPr>
        <p:spPr/>
        <p:txBody>
          <a:bodyPr/>
          <a:lstStyle/>
          <a:p>
            <a:r>
              <a:rPr lang="en-US" dirty="0"/>
              <a:t>How is Electricity Generated?</a:t>
            </a:r>
          </a:p>
        </p:txBody>
      </p:sp>
      <p:sp>
        <p:nvSpPr>
          <p:cNvPr id="6" name="Content Placeholder 5">
            <a:extLst>
              <a:ext uri="{FF2B5EF4-FFF2-40B4-BE49-F238E27FC236}">
                <a16:creationId xmlns:a16="http://schemas.microsoft.com/office/drawing/2014/main" id="{664ED91C-02CF-3211-8857-04EC14E1D8A8}"/>
              </a:ext>
            </a:extLst>
          </p:cNvPr>
          <p:cNvSpPr>
            <a:spLocks noGrp="1"/>
          </p:cNvSpPr>
          <p:nvPr>
            <p:ph idx="1"/>
          </p:nvPr>
        </p:nvSpPr>
        <p:spPr>
          <a:xfrm>
            <a:off x="838199" y="1645920"/>
            <a:ext cx="5974677" cy="4572000"/>
          </a:xfrm>
        </p:spPr>
        <p:txBody>
          <a:bodyPr/>
          <a:lstStyle/>
          <a:p>
            <a:pPr lvl="0" eaLnBrk="0" fontAlgn="base" hangingPunct="0">
              <a:lnSpc>
                <a:spcPct val="100000"/>
              </a:lnSpc>
              <a:spcBef>
                <a:spcPct val="0"/>
              </a:spcBef>
              <a:spcAft>
                <a:spcPct val="0"/>
              </a:spcAft>
              <a:buClrTx/>
            </a:pPr>
            <a:r>
              <a:rPr lang="en-US" altLang="en-US" b="1" dirty="0">
                <a:solidFill>
                  <a:srgbClr val="0F6235"/>
                </a:solidFill>
                <a:latin typeface="Calibri" panose="020F0502020204030204" pitchFamily="34" charset="0"/>
                <a:ea typeface="Calibri" panose="020F0502020204030204" pitchFamily="34" charset="0"/>
                <a:cs typeface="Calibri" panose="020F0502020204030204" pitchFamily="34" charset="0"/>
              </a:rPr>
              <a:t>Natural Sources: </a:t>
            </a:r>
          </a:p>
          <a:p>
            <a:pPr marL="457200" lvl="0" indent="-457200" eaLnBrk="0" fontAlgn="base" hangingPunct="0">
              <a:lnSpc>
                <a:spcPct val="100000"/>
              </a:lnSpc>
              <a:spcBef>
                <a:spcPts val="600"/>
              </a:spcBef>
              <a:spcAft>
                <a:spcPct val="0"/>
              </a:spcAft>
              <a:buClrTx/>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Lightning</a:t>
            </a:r>
          </a:p>
          <a:p>
            <a:pPr marL="457200" lvl="0" indent="-457200" eaLnBrk="0" fontAlgn="base" hangingPunct="0">
              <a:lnSpc>
                <a:spcPct val="100000"/>
              </a:lnSpc>
              <a:spcBef>
                <a:spcPts val="600"/>
              </a:spcBef>
              <a:spcAft>
                <a:spcPct val="0"/>
              </a:spcAft>
              <a:buClrTx/>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Nerve impulses in the human body</a:t>
            </a:r>
          </a:p>
          <a:p>
            <a:pPr marL="457200" lvl="0" indent="-457200" eaLnBrk="0" fontAlgn="base" hangingPunct="0">
              <a:lnSpc>
                <a:spcPct val="100000"/>
              </a:lnSpc>
              <a:spcBef>
                <a:spcPts val="600"/>
              </a:spcBef>
              <a:spcAft>
                <a:spcPct val="0"/>
              </a:spcAft>
              <a:buClrTx/>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Static charges from friction</a:t>
            </a:r>
          </a:p>
          <a:p>
            <a:pPr lvl="0" eaLnBrk="0" fontAlgn="base" hangingPunct="0">
              <a:lnSpc>
                <a:spcPct val="100000"/>
              </a:lnSpc>
              <a:spcBef>
                <a:spcPct val="0"/>
              </a:spcBef>
              <a:spcAft>
                <a:spcPct val="0"/>
              </a:spcAft>
              <a:buClrTx/>
            </a:pPr>
            <a:endPar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eaLnBrk="0" fontAlgn="base" hangingPunct="0">
              <a:lnSpc>
                <a:spcPct val="100000"/>
              </a:lnSpc>
              <a:spcBef>
                <a:spcPct val="0"/>
              </a:spcBef>
              <a:spcAft>
                <a:spcPct val="0"/>
              </a:spcAft>
              <a:buClrTx/>
            </a:pPr>
            <a:r>
              <a:rPr lang="en-US" altLang="en-US" b="1" dirty="0">
                <a:solidFill>
                  <a:srgbClr val="0F6235"/>
                </a:solidFill>
                <a:latin typeface="Calibri" panose="020F0502020204030204" pitchFamily="34" charset="0"/>
                <a:ea typeface="Calibri" panose="020F0502020204030204" pitchFamily="34" charset="0"/>
                <a:cs typeface="Calibri" panose="020F0502020204030204" pitchFamily="34" charset="0"/>
              </a:rPr>
              <a:t>Man-Made Sources:</a:t>
            </a:r>
          </a:p>
          <a:p>
            <a:pPr marL="457200" lvl="0" indent="-457200" eaLnBrk="0" fontAlgn="base" hangingPunct="0">
              <a:lnSpc>
                <a:spcPct val="100000"/>
              </a:lnSpc>
              <a:spcBef>
                <a:spcPts val="600"/>
              </a:spcBef>
              <a:spcAft>
                <a:spcPct val="0"/>
              </a:spcAft>
              <a:buClrTx/>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Generators</a:t>
            </a:r>
          </a:p>
          <a:p>
            <a:pPr marL="457200" lvl="0" indent="-457200" eaLnBrk="0" fontAlgn="base" hangingPunct="0">
              <a:lnSpc>
                <a:spcPct val="100000"/>
              </a:lnSpc>
              <a:spcBef>
                <a:spcPts val="600"/>
              </a:spcBef>
              <a:spcAft>
                <a:spcPct val="0"/>
              </a:spcAft>
              <a:buClrTx/>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Batteries</a:t>
            </a:r>
          </a:p>
          <a:p>
            <a:pPr marL="457200" lvl="0" indent="-457200" eaLnBrk="0" fontAlgn="base" hangingPunct="0">
              <a:lnSpc>
                <a:spcPct val="100000"/>
              </a:lnSpc>
              <a:spcBef>
                <a:spcPts val="600"/>
              </a:spcBef>
              <a:spcAft>
                <a:spcPct val="0"/>
              </a:spcAft>
              <a:buClrTx/>
              <a:buFont typeface="Arial" panose="020B0604020202020204" pitchFamily="34" charset="0"/>
              <a:buChar char="•"/>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Power Stations</a:t>
            </a:r>
          </a:p>
        </p:txBody>
      </p:sp>
      <p:pic>
        <p:nvPicPr>
          <p:cNvPr id="2" name="Graphic 1">
            <a:extLst>
              <a:ext uri="{FF2B5EF4-FFF2-40B4-BE49-F238E27FC236}">
                <a16:creationId xmlns:a16="http://schemas.microsoft.com/office/drawing/2014/main" id="{15C81DD7-6C2B-E4A7-FEC5-4F45D2FBD37F}"/>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17" t="24074" r="52992" b="23934"/>
          <a:stretch/>
        </p:blipFill>
        <p:spPr>
          <a:xfrm>
            <a:off x="7363336" y="1311193"/>
            <a:ext cx="2591379" cy="2471117"/>
          </a:xfrm>
          <a:prstGeom prst="rect">
            <a:avLst/>
          </a:prstGeom>
        </p:spPr>
      </p:pic>
      <p:pic>
        <p:nvPicPr>
          <p:cNvPr id="3" name="Graphic 2">
            <a:extLst>
              <a:ext uri="{FF2B5EF4-FFF2-40B4-BE49-F238E27FC236}">
                <a16:creationId xmlns:a16="http://schemas.microsoft.com/office/drawing/2014/main" id="{E3FBE04F-4E2E-683E-A4F7-2DD0FF5BEAF2}"/>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51420" t="24074" r="2982" b="23934"/>
          <a:stretch/>
        </p:blipFill>
        <p:spPr>
          <a:xfrm>
            <a:off x="7267914" y="3931920"/>
            <a:ext cx="2782221" cy="2379231"/>
          </a:xfrm>
          <a:prstGeom prst="rect">
            <a:avLst/>
          </a:prstGeom>
        </p:spPr>
      </p:pic>
    </p:spTree>
    <p:custDataLst>
      <p:tags r:id="rId1"/>
    </p:custDataLst>
    <p:extLst>
      <p:ext uri="{BB962C8B-B14F-4D97-AF65-F5344CB8AC3E}">
        <p14:creationId xmlns:p14="http://schemas.microsoft.com/office/powerpoint/2010/main" val="98931607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33CE6-CD0E-F5D0-96B8-3D32B9F11C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B95715-7ED8-48D0-4F39-912998A29FDB}"/>
              </a:ext>
            </a:extLst>
          </p:cNvPr>
          <p:cNvSpPr>
            <a:spLocks noGrp="1"/>
          </p:cNvSpPr>
          <p:nvPr>
            <p:ph type="title"/>
          </p:nvPr>
        </p:nvSpPr>
        <p:spPr/>
        <p:txBody>
          <a:bodyPr/>
          <a:lstStyle/>
          <a:p>
            <a:r>
              <a:rPr lang="en-US" dirty="0"/>
              <a:t>How is Electricity Generated?</a:t>
            </a:r>
          </a:p>
        </p:txBody>
      </p:sp>
      <p:sp>
        <p:nvSpPr>
          <p:cNvPr id="8" name="Rectangle: Rounded Corners 7">
            <a:extLst>
              <a:ext uri="{FF2B5EF4-FFF2-40B4-BE49-F238E27FC236}">
                <a16:creationId xmlns:a16="http://schemas.microsoft.com/office/drawing/2014/main" id="{2946BA4B-827A-30EC-C99E-16953C7A3C79}"/>
              </a:ext>
            </a:extLst>
          </p:cNvPr>
          <p:cNvSpPr/>
          <p:nvPr/>
        </p:nvSpPr>
        <p:spPr>
          <a:xfrm>
            <a:off x="6496356" y="1793665"/>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Traditional Methods</a:t>
            </a:r>
          </a:p>
        </p:txBody>
      </p:sp>
      <p:sp>
        <p:nvSpPr>
          <p:cNvPr id="9" name="Rectangle: Rounded Corners 8">
            <a:extLst>
              <a:ext uri="{FF2B5EF4-FFF2-40B4-BE49-F238E27FC236}">
                <a16:creationId xmlns:a16="http://schemas.microsoft.com/office/drawing/2014/main" id="{69800702-2061-67C1-38B2-29527CED2310}"/>
              </a:ext>
            </a:extLst>
          </p:cNvPr>
          <p:cNvSpPr/>
          <p:nvPr/>
        </p:nvSpPr>
        <p:spPr>
          <a:xfrm>
            <a:off x="6483646" y="2554818"/>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Nuclear Power Plants</a:t>
            </a:r>
          </a:p>
        </p:txBody>
      </p:sp>
      <p:sp>
        <p:nvSpPr>
          <p:cNvPr id="10" name="Rectangle: Rounded Corners 9">
            <a:extLst>
              <a:ext uri="{FF2B5EF4-FFF2-40B4-BE49-F238E27FC236}">
                <a16:creationId xmlns:a16="http://schemas.microsoft.com/office/drawing/2014/main" id="{723E1D3B-6DEF-79A4-2025-5AD97E525B08}"/>
              </a:ext>
            </a:extLst>
          </p:cNvPr>
          <p:cNvSpPr/>
          <p:nvPr/>
        </p:nvSpPr>
        <p:spPr>
          <a:xfrm>
            <a:off x="6483644" y="3315971"/>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Renewable Energy Sources</a:t>
            </a:r>
          </a:p>
        </p:txBody>
      </p:sp>
      <p:sp>
        <p:nvSpPr>
          <p:cNvPr id="11" name="Rectangle: Rounded Corners 10">
            <a:extLst>
              <a:ext uri="{FF2B5EF4-FFF2-40B4-BE49-F238E27FC236}">
                <a16:creationId xmlns:a16="http://schemas.microsoft.com/office/drawing/2014/main" id="{2BD53A3F-8EDE-C3B9-0F4E-26680D52CE71}"/>
              </a:ext>
            </a:extLst>
          </p:cNvPr>
          <p:cNvSpPr/>
          <p:nvPr/>
        </p:nvSpPr>
        <p:spPr>
          <a:xfrm>
            <a:off x="6496356" y="4077124"/>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Geothermal Energy</a:t>
            </a:r>
          </a:p>
        </p:txBody>
      </p:sp>
      <p:sp>
        <p:nvSpPr>
          <p:cNvPr id="12" name="Rectangle: Rounded Corners 11">
            <a:extLst>
              <a:ext uri="{FF2B5EF4-FFF2-40B4-BE49-F238E27FC236}">
                <a16:creationId xmlns:a16="http://schemas.microsoft.com/office/drawing/2014/main" id="{396F0343-8F86-F2D9-1150-872A0964B517}"/>
              </a:ext>
            </a:extLst>
          </p:cNvPr>
          <p:cNvSpPr/>
          <p:nvPr/>
        </p:nvSpPr>
        <p:spPr>
          <a:xfrm>
            <a:off x="6483644" y="4838277"/>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Biomass Energy</a:t>
            </a:r>
          </a:p>
        </p:txBody>
      </p:sp>
      <p:sp>
        <p:nvSpPr>
          <p:cNvPr id="13" name="Rectangle: Rounded Corners 12">
            <a:extLst>
              <a:ext uri="{FF2B5EF4-FFF2-40B4-BE49-F238E27FC236}">
                <a16:creationId xmlns:a16="http://schemas.microsoft.com/office/drawing/2014/main" id="{0FADFF23-A652-D7A0-689C-16A168A911EA}"/>
              </a:ext>
            </a:extLst>
          </p:cNvPr>
          <p:cNvSpPr/>
          <p:nvPr/>
        </p:nvSpPr>
        <p:spPr>
          <a:xfrm>
            <a:off x="841248" y="1844789"/>
            <a:ext cx="3766611" cy="3591446"/>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libri" panose="020F0502020204030204" pitchFamily="34" charset="0"/>
                <a:ea typeface="Calibri" panose="020F0502020204030204" pitchFamily="34" charset="0"/>
                <a:cs typeface="Calibri" panose="020F0502020204030204" pitchFamily="34" charset="0"/>
              </a:rPr>
              <a:t>Electricity is generated through various methods, primarily by converting different forms of energy into electrical energy</a:t>
            </a:r>
          </a:p>
        </p:txBody>
      </p:sp>
      <p:sp>
        <p:nvSpPr>
          <p:cNvPr id="14" name="Left Brace 13">
            <a:extLst>
              <a:ext uri="{FF2B5EF4-FFF2-40B4-BE49-F238E27FC236}">
                <a16:creationId xmlns:a16="http://schemas.microsoft.com/office/drawing/2014/main" id="{E43E6254-B956-29B7-7C12-9DA6A4940988}"/>
              </a:ext>
            </a:extLst>
          </p:cNvPr>
          <p:cNvSpPr/>
          <p:nvPr/>
        </p:nvSpPr>
        <p:spPr>
          <a:xfrm>
            <a:off x="5287013" y="1840288"/>
            <a:ext cx="842683" cy="3591446"/>
          </a:xfrm>
          <a:prstGeom prst="leftBrace">
            <a:avLst/>
          </a:prstGeom>
          <a:noFill/>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0018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9695A-19AC-ECEC-9E63-01BC07B4BC1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AD0734-B4F8-926D-5710-558971BC6BF2}"/>
              </a:ext>
            </a:extLst>
          </p:cNvPr>
          <p:cNvSpPr>
            <a:spLocks noGrp="1"/>
          </p:cNvSpPr>
          <p:nvPr>
            <p:ph type="title"/>
          </p:nvPr>
        </p:nvSpPr>
        <p:spPr/>
        <p:txBody>
          <a:bodyPr/>
          <a:lstStyle/>
          <a:p>
            <a:r>
              <a:rPr lang="en-US" dirty="0"/>
              <a:t>How is Electricity Generated?</a:t>
            </a:r>
          </a:p>
        </p:txBody>
      </p:sp>
      <p:grpSp>
        <p:nvGrpSpPr>
          <p:cNvPr id="2" name="Group 1">
            <a:extLst>
              <a:ext uri="{FF2B5EF4-FFF2-40B4-BE49-F238E27FC236}">
                <a16:creationId xmlns:a16="http://schemas.microsoft.com/office/drawing/2014/main" id="{DEDF598F-C6EE-FB16-D64B-7F4462D6D1B4}"/>
              </a:ext>
            </a:extLst>
          </p:cNvPr>
          <p:cNvGrpSpPr/>
          <p:nvPr/>
        </p:nvGrpSpPr>
        <p:grpSpPr>
          <a:xfrm>
            <a:off x="841248" y="1733786"/>
            <a:ext cx="10257059" cy="3860189"/>
            <a:chOff x="1006138" y="2092375"/>
            <a:chExt cx="9444022" cy="3684692"/>
          </a:xfrm>
        </p:grpSpPr>
        <p:sp>
          <p:nvSpPr>
            <p:cNvPr id="3" name="Rectangle: Rounded Corners 2">
              <a:extLst>
                <a:ext uri="{FF2B5EF4-FFF2-40B4-BE49-F238E27FC236}">
                  <a16:creationId xmlns:a16="http://schemas.microsoft.com/office/drawing/2014/main" id="{032C51B5-2EC7-0C2D-AFDF-6D4C80BEEDB9}"/>
                </a:ext>
              </a:extLst>
            </p:cNvPr>
            <p:cNvSpPr/>
            <p:nvPr/>
          </p:nvSpPr>
          <p:spPr>
            <a:xfrm>
              <a:off x="1018850" y="2092375"/>
              <a:ext cx="4347147" cy="64008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Traditional Methods</a:t>
              </a:r>
            </a:p>
          </p:txBody>
        </p:sp>
        <p:sp>
          <p:nvSpPr>
            <p:cNvPr id="4" name="Rectangle: Rounded Corners 3">
              <a:extLst>
                <a:ext uri="{FF2B5EF4-FFF2-40B4-BE49-F238E27FC236}">
                  <a16:creationId xmlns:a16="http://schemas.microsoft.com/office/drawing/2014/main" id="{4912F520-CEF6-AE1F-B017-BFB7F603B490}"/>
                </a:ext>
              </a:extLst>
            </p:cNvPr>
            <p:cNvSpPr/>
            <p:nvPr/>
          </p:nvSpPr>
          <p:spPr>
            <a:xfrm>
              <a:off x="1006140" y="2853528"/>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Nuclear Power Plants</a:t>
              </a:r>
            </a:p>
          </p:txBody>
        </p:sp>
        <p:sp>
          <p:nvSpPr>
            <p:cNvPr id="6" name="Rectangle: Rounded Corners 5">
              <a:extLst>
                <a:ext uri="{FF2B5EF4-FFF2-40B4-BE49-F238E27FC236}">
                  <a16:creationId xmlns:a16="http://schemas.microsoft.com/office/drawing/2014/main" id="{2BDD135A-B9A9-F182-4C02-B8F885B445E8}"/>
                </a:ext>
              </a:extLst>
            </p:cNvPr>
            <p:cNvSpPr/>
            <p:nvPr/>
          </p:nvSpPr>
          <p:spPr>
            <a:xfrm>
              <a:off x="1006138" y="3614681"/>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Renewable Energy Sources</a:t>
              </a:r>
            </a:p>
          </p:txBody>
        </p:sp>
        <p:sp>
          <p:nvSpPr>
            <p:cNvPr id="7" name="Rectangle: Rounded Corners 6">
              <a:extLst>
                <a:ext uri="{FF2B5EF4-FFF2-40B4-BE49-F238E27FC236}">
                  <a16:creationId xmlns:a16="http://schemas.microsoft.com/office/drawing/2014/main" id="{B3041AF3-ADC3-EBDA-D279-BA0D9CD2487B}"/>
                </a:ext>
              </a:extLst>
            </p:cNvPr>
            <p:cNvSpPr/>
            <p:nvPr/>
          </p:nvSpPr>
          <p:spPr>
            <a:xfrm>
              <a:off x="1018850" y="4375834"/>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Geothermal Energy</a:t>
              </a:r>
            </a:p>
          </p:txBody>
        </p:sp>
        <p:sp>
          <p:nvSpPr>
            <p:cNvPr id="15" name="Rectangle: Rounded Corners 14">
              <a:extLst>
                <a:ext uri="{FF2B5EF4-FFF2-40B4-BE49-F238E27FC236}">
                  <a16:creationId xmlns:a16="http://schemas.microsoft.com/office/drawing/2014/main" id="{D488896D-EF77-79B8-7EB6-60BBC1FD40D0}"/>
                </a:ext>
              </a:extLst>
            </p:cNvPr>
            <p:cNvSpPr/>
            <p:nvPr/>
          </p:nvSpPr>
          <p:spPr>
            <a:xfrm>
              <a:off x="1006138" y="5136987"/>
              <a:ext cx="4347147" cy="640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Biomass Energy</a:t>
              </a:r>
            </a:p>
          </p:txBody>
        </p:sp>
        <p:sp>
          <p:nvSpPr>
            <p:cNvPr id="16" name="Rectangle: Rounded Corners 15">
              <a:extLst>
                <a:ext uri="{FF2B5EF4-FFF2-40B4-BE49-F238E27FC236}">
                  <a16:creationId xmlns:a16="http://schemas.microsoft.com/office/drawing/2014/main" id="{C5BCE674-EF63-20EA-75AE-EC2E4FD46EBE}"/>
                </a:ext>
              </a:extLst>
            </p:cNvPr>
            <p:cNvSpPr/>
            <p:nvPr/>
          </p:nvSpPr>
          <p:spPr>
            <a:xfrm>
              <a:off x="5844367" y="2092375"/>
              <a:ext cx="4605793" cy="36576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0000"/>
                </a:lnSpc>
              </a:pP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Include use of </a:t>
              </a: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fossil fuels </a:t>
              </a: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to make steam that spins turbines to generate electricity.</a:t>
              </a:r>
            </a:p>
            <a:p>
              <a:pP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2" descr="What are fossil fuels, types of fossil fuels, pros and cons of fossil fuels  - Natural Energy Hub">
            <a:extLst>
              <a:ext uri="{FF2B5EF4-FFF2-40B4-BE49-F238E27FC236}">
                <a16:creationId xmlns:a16="http://schemas.microsoft.com/office/drawing/2014/main" id="{308D7BBB-AE0E-DB33-B4D6-A0D5F4F40B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92" r="16772"/>
          <a:stretch/>
        </p:blipFill>
        <p:spPr bwMode="auto">
          <a:xfrm>
            <a:off x="8305800" y="3429000"/>
            <a:ext cx="2330633" cy="19644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913293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FB0B0-319E-95B1-395A-514A979A70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B97C0E-3E64-DB02-3DD5-86C902B4AF39}"/>
              </a:ext>
            </a:extLst>
          </p:cNvPr>
          <p:cNvSpPr>
            <a:spLocks noGrp="1"/>
          </p:cNvSpPr>
          <p:nvPr>
            <p:ph type="title"/>
          </p:nvPr>
        </p:nvSpPr>
        <p:spPr/>
        <p:txBody>
          <a:bodyPr/>
          <a:lstStyle/>
          <a:p>
            <a:r>
              <a:rPr lang="en-US" dirty="0"/>
              <a:t>How is Electricity Generated?</a:t>
            </a:r>
          </a:p>
        </p:txBody>
      </p:sp>
      <p:grpSp>
        <p:nvGrpSpPr>
          <p:cNvPr id="8" name="Group 7">
            <a:extLst>
              <a:ext uri="{FF2B5EF4-FFF2-40B4-BE49-F238E27FC236}">
                <a16:creationId xmlns:a16="http://schemas.microsoft.com/office/drawing/2014/main" id="{87DED912-740B-A920-4914-7C7C3C37FE63}"/>
              </a:ext>
            </a:extLst>
          </p:cNvPr>
          <p:cNvGrpSpPr/>
          <p:nvPr/>
        </p:nvGrpSpPr>
        <p:grpSpPr>
          <a:xfrm>
            <a:off x="841248" y="1733786"/>
            <a:ext cx="9970187" cy="4013856"/>
            <a:chOff x="841248" y="1733786"/>
            <a:chExt cx="9970187" cy="4013856"/>
          </a:xfrm>
        </p:grpSpPr>
        <p:sp>
          <p:nvSpPr>
            <p:cNvPr id="9" name="Rectangle: Rounded Corners 8">
              <a:extLst>
                <a:ext uri="{FF2B5EF4-FFF2-40B4-BE49-F238E27FC236}">
                  <a16:creationId xmlns:a16="http://schemas.microsoft.com/office/drawing/2014/main" id="{B2E88F57-33DB-E5CF-3896-917987DFA137}"/>
                </a:ext>
              </a:extLst>
            </p:cNvPr>
            <p:cNvSpPr/>
            <p:nvPr/>
          </p:nvSpPr>
          <p:spPr>
            <a:xfrm>
              <a:off x="6222090" y="1775012"/>
              <a:ext cx="4589345" cy="397263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Use </a:t>
              </a: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nuclear reactions </a:t>
              </a: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to produce heat and steam for the same purpose.</a:t>
              </a: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2" descr="Nuclear Power 101">
              <a:extLst>
                <a:ext uri="{FF2B5EF4-FFF2-40B4-BE49-F238E27FC236}">
                  <a16:creationId xmlns:a16="http://schemas.microsoft.com/office/drawing/2014/main" id="{172A152F-ECFB-ADC5-64AB-2085E24ED3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55" t="6729" b="14124"/>
            <a:stretch/>
          </p:blipFill>
          <p:spPr bwMode="auto">
            <a:xfrm>
              <a:off x="7037586" y="3461166"/>
              <a:ext cx="2958352" cy="20002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1C51705-54D7-7C5A-F66A-425E6B72566A}"/>
                </a:ext>
              </a:extLst>
            </p:cNvPr>
            <p:cNvSpPr/>
            <p:nvPr/>
          </p:nvSpPr>
          <p:spPr>
            <a:xfrm>
              <a:off x="855054" y="1733786"/>
              <a:ext cx="4721393" cy="670566"/>
            </a:xfrm>
            <a:prstGeom prst="roundRect">
              <a:avLst/>
            </a:prstGeom>
            <a:solidFill>
              <a:srgbClr val="00A3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Traditional Methods</a:t>
              </a:r>
            </a:p>
          </p:txBody>
        </p:sp>
        <p:sp>
          <p:nvSpPr>
            <p:cNvPr id="12" name="Rectangle: Rounded Corners 11">
              <a:extLst>
                <a:ext uri="{FF2B5EF4-FFF2-40B4-BE49-F238E27FC236}">
                  <a16:creationId xmlns:a16="http://schemas.microsoft.com/office/drawing/2014/main" id="{876E2F18-CC5F-8769-EFD1-09E23A2427CE}"/>
                </a:ext>
              </a:extLst>
            </p:cNvPr>
            <p:cNvSpPr/>
            <p:nvPr/>
          </p:nvSpPr>
          <p:spPr>
            <a:xfrm>
              <a:off x="841250" y="2531192"/>
              <a:ext cx="4721393" cy="670566"/>
            </a:xfrm>
            <a:prstGeom prst="roundRect">
              <a:avLst/>
            </a:prstGeom>
            <a:solidFill>
              <a:srgbClr val="D7E0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Nuclear Power Plants</a:t>
              </a:r>
            </a:p>
          </p:txBody>
        </p:sp>
        <p:sp>
          <p:nvSpPr>
            <p:cNvPr id="13" name="Rectangle: Rounded Corners 12">
              <a:extLst>
                <a:ext uri="{FF2B5EF4-FFF2-40B4-BE49-F238E27FC236}">
                  <a16:creationId xmlns:a16="http://schemas.microsoft.com/office/drawing/2014/main" id="{39BE0841-66C9-3E15-C941-D1ED285744AB}"/>
                </a:ext>
              </a:extLst>
            </p:cNvPr>
            <p:cNvSpPr/>
            <p:nvPr/>
          </p:nvSpPr>
          <p:spPr>
            <a:xfrm>
              <a:off x="841248" y="3328597"/>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Renewable Energy Sources</a:t>
              </a:r>
            </a:p>
          </p:txBody>
        </p:sp>
        <p:sp>
          <p:nvSpPr>
            <p:cNvPr id="14" name="Rectangle: Rounded Corners 13">
              <a:extLst>
                <a:ext uri="{FF2B5EF4-FFF2-40B4-BE49-F238E27FC236}">
                  <a16:creationId xmlns:a16="http://schemas.microsoft.com/office/drawing/2014/main" id="{877EC5E2-40D3-5F20-8F62-2F72FD26EA00}"/>
                </a:ext>
              </a:extLst>
            </p:cNvPr>
            <p:cNvSpPr/>
            <p:nvPr/>
          </p:nvSpPr>
          <p:spPr>
            <a:xfrm>
              <a:off x="855054" y="4126003"/>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Geothermal Energy</a:t>
              </a:r>
            </a:p>
          </p:txBody>
        </p:sp>
        <p:sp>
          <p:nvSpPr>
            <p:cNvPr id="18" name="Rectangle: Rounded Corners 17">
              <a:extLst>
                <a:ext uri="{FF2B5EF4-FFF2-40B4-BE49-F238E27FC236}">
                  <a16:creationId xmlns:a16="http://schemas.microsoft.com/office/drawing/2014/main" id="{DDD3A942-C93B-746C-3319-7292898C4A1B}"/>
                </a:ext>
              </a:extLst>
            </p:cNvPr>
            <p:cNvSpPr/>
            <p:nvPr/>
          </p:nvSpPr>
          <p:spPr>
            <a:xfrm>
              <a:off x="841248" y="4923409"/>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Biomass Energy</a:t>
              </a:r>
            </a:p>
          </p:txBody>
        </p:sp>
      </p:grpSp>
    </p:spTree>
    <p:custDataLst>
      <p:tags r:id="rId1"/>
    </p:custDataLst>
    <p:extLst>
      <p:ext uri="{BB962C8B-B14F-4D97-AF65-F5344CB8AC3E}">
        <p14:creationId xmlns:p14="http://schemas.microsoft.com/office/powerpoint/2010/main" val="118047920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FD7D-C2CE-3F3D-2ED0-164EDE1907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23C338-89A4-23BE-85A7-3643E2E25B9A}"/>
              </a:ext>
            </a:extLst>
          </p:cNvPr>
          <p:cNvSpPr>
            <a:spLocks noGrp="1"/>
          </p:cNvSpPr>
          <p:nvPr>
            <p:ph type="title"/>
          </p:nvPr>
        </p:nvSpPr>
        <p:spPr/>
        <p:txBody>
          <a:bodyPr/>
          <a:lstStyle/>
          <a:p>
            <a:r>
              <a:rPr lang="en-US" dirty="0"/>
              <a:t>How is Electricity Generated?</a:t>
            </a:r>
          </a:p>
        </p:txBody>
      </p:sp>
      <p:pic>
        <p:nvPicPr>
          <p:cNvPr id="2" name="Picture 2" descr="Exploring examples of wind energy | Sterling TT">
            <a:extLst>
              <a:ext uri="{FF2B5EF4-FFF2-40B4-BE49-F238E27FC236}">
                <a16:creationId xmlns:a16="http://schemas.microsoft.com/office/drawing/2014/main" id="{074DA9BC-792F-2D39-D381-49624259B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580" y="3662911"/>
            <a:ext cx="2061883" cy="16235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695F653-4AD6-BB59-7ABF-4E91CF618EE1}"/>
              </a:ext>
            </a:extLst>
          </p:cNvPr>
          <p:cNvGrpSpPr/>
          <p:nvPr/>
        </p:nvGrpSpPr>
        <p:grpSpPr>
          <a:xfrm>
            <a:off x="841248" y="1703293"/>
            <a:ext cx="10077764" cy="3919237"/>
            <a:chOff x="841248" y="1703293"/>
            <a:chExt cx="10077764" cy="3919237"/>
          </a:xfrm>
        </p:grpSpPr>
        <p:sp>
          <p:nvSpPr>
            <p:cNvPr id="4" name="Rectangle: Rounded Corners 3">
              <a:extLst>
                <a:ext uri="{FF2B5EF4-FFF2-40B4-BE49-F238E27FC236}">
                  <a16:creationId xmlns:a16="http://schemas.microsoft.com/office/drawing/2014/main" id="{0F943445-B439-209F-D780-0ED7D94BA64E}"/>
                </a:ext>
              </a:extLst>
            </p:cNvPr>
            <p:cNvSpPr/>
            <p:nvPr/>
          </p:nvSpPr>
          <p:spPr>
            <a:xfrm>
              <a:off x="6280149" y="1703293"/>
              <a:ext cx="4638863" cy="3919237"/>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Produces electricity through natural means: hydroelectric power</a:t>
              </a: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wind </a:t>
              </a:r>
            </a:p>
            <a:p>
              <a:pPr>
                <a:lnSpc>
                  <a:spcPct val="100000"/>
                </a:lnSpc>
              </a:pP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power, and </a:t>
              </a:r>
            </a:p>
            <a:p>
              <a:pPr>
                <a:lnSpc>
                  <a:spcPct val="100000"/>
                </a:lnSpc>
              </a:pP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solar power.</a:t>
              </a:r>
            </a:p>
            <a:p>
              <a:pP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AF0F7F0-8EB4-0659-1425-15EAE1D2EBAF}"/>
                </a:ext>
              </a:extLst>
            </p:cNvPr>
            <p:cNvSpPr/>
            <p:nvPr/>
          </p:nvSpPr>
          <p:spPr>
            <a:xfrm>
              <a:off x="855054" y="1733786"/>
              <a:ext cx="4721393" cy="670566"/>
            </a:xfrm>
            <a:prstGeom prst="roundRect">
              <a:avLst/>
            </a:prstGeom>
            <a:solidFill>
              <a:srgbClr val="00A3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Traditional Methods</a:t>
              </a:r>
            </a:p>
          </p:txBody>
        </p:sp>
        <p:sp>
          <p:nvSpPr>
            <p:cNvPr id="7" name="Rectangle: Rounded Corners 6">
              <a:extLst>
                <a:ext uri="{FF2B5EF4-FFF2-40B4-BE49-F238E27FC236}">
                  <a16:creationId xmlns:a16="http://schemas.microsoft.com/office/drawing/2014/main" id="{683A3F80-7732-FE04-EFA0-316C35B075A2}"/>
                </a:ext>
              </a:extLst>
            </p:cNvPr>
            <p:cNvSpPr/>
            <p:nvPr/>
          </p:nvSpPr>
          <p:spPr>
            <a:xfrm>
              <a:off x="841250" y="2531192"/>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Nuclear Power Plants</a:t>
              </a:r>
            </a:p>
          </p:txBody>
        </p:sp>
        <p:sp>
          <p:nvSpPr>
            <p:cNvPr id="15" name="Rectangle: Rounded Corners 14">
              <a:extLst>
                <a:ext uri="{FF2B5EF4-FFF2-40B4-BE49-F238E27FC236}">
                  <a16:creationId xmlns:a16="http://schemas.microsoft.com/office/drawing/2014/main" id="{06B05097-3B25-28BD-AF4E-BB8542E7899A}"/>
                </a:ext>
              </a:extLst>
            </p:cNvPr>
            <p:cNvSpPr/>
            <p:nvPr/>
          </p:nvSpPr>
          <p:spPr>
            <a:xfrm>
              <a:off x="841248" y="3328597"/>
              <a:ext cx="4721393" cy="670566"/>
            </a:xfrm>
            <a:prstGeom prst="roundRect">
              <a:avLst/>
            </a:prstGeom>
            <a:solidFill>
              <a:srgbClr val="D7E0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Renewable Energy Sources</a:t>
              </a:r>
            </a:p>
          </p:txBody>
        </p:sp>
        <p:sp>
          <p:nvSpPr>
            <p:cNvPr id="16" name="Rectangle: Rounded Corners 15">
              <a:extLst>
                <a:ext uri="{FF2B5EF4-FFF2-40B4-BE49-F238E27FC236}">
                  <a16:creationId xmlns:a16="http://schemas.microsoft.com/office/drawing/2014/main" id="{E37A135B-B89B-781F-AA87-1454098E9C70}"/>
                </a:ext>
              </a:extLst>
            </p:cNvPr>
            <p:cNvSpPr/>
            <p:nvPr/>
          </p:nvSpPr>
          <p:spPr>
            <a:xfrm>
              <a:off x="855054" y="4126003"/>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Geothermal Energy</a:t>
              </a:r>
            </a:p>
          </p:txBody>
        </p:sp>
        <p:sp>
          <p:nvSpPr>
            <p:cNvPr id="17" name="Rectangle: Rounded Corners 16">
              <a:extLst>
                <a:ext uri="{FF2B5EF4-FFF2-40B4-BE49-F238E27FC236}">
                  <a16:creationId xmlns:a16="http://schemas.microsoft.com/office/drawing/2014/main" id="{1408696C-413E-E411-5121-6968686F43ED}"/>
                </a:ext>
              </a:extLst>
            </p:cNvPr>
            <p:cNvSpPr/>
            <p:nvPr/>
          </p:nvSpPr>
          <p:spPr>
            <a:xfrm>
              <a:off x="841248" y="4923409"/>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Biomass Energy</a:t>
              </a:r>
            </a:p>
          </p:txBody>
        </p:sp>
      </p:grpSp>
    </p:spTree>
    <p:custDataLst>
      <p:tags r:id="rId1"/>
    </p:custDataLst>
    <p:extLst>
      <p:ext uri="{BB962C8B-B14F-4D97-AF65-F5344CB8AC3E}">
        <p14:creationId xmlns:p14="http://schemas.microsoft.com/office/powerpoint/2010/main" val="230681668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24F5A-6E1F-9D7B-89D6-2D8C5827D6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2394ED-7E3C-21F0-E1A1-BB7A9AB40211}"/>
              </a:ext>
            </a:extLst>
          </p:cNvPr>
          <p:cNvSpPr>
            <a:spLocks noGrp="1"/>
          </p:cNvSpPr>
          <p:nvPr>
            <p:ph type="title"/>
          </p:nvPr>
        </p:nvSpPr>
        <p:spPr/>
        <p:txBody>
          <a:bodyPr/>
          <a:lstStyle/>
          <a:p>
            <a:r>
              <a:rPr lang="en-US" dirty="0"/>
              <a:t>How is Electricity Generated?</a:t>
            </a:r>
          </a:p>
        </p:txBody>
      </p:sp>
      <p:sp>
        <p:nvSpPr>
          <p:cNvPr id="8" name="AutoShape 2" descr="Geothermal Energy Market to Grow as Technology Improves">
            <a:extLst>
              <a:ext uri="{FF2B5EF4-FFF2-40B4-BE49-F238E27FC236}">
                <a16:creationId xmlns:a16="http://schemas.microsoft.com/office/drawing/2014/main" id="{E55A2628-601F-2E6B-2F49-CCCF7F5AF6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39AAA927-B419-1C97-E29E-0F1AACFBD602}"/>
              </a:ext>
            </a:extLst>
          </p:cNvPr>
          <p:cNvPicPr>
            <a:picLocks noChangeAspect="1"/>
          </p:cNvPicPr>
          <p:nvPr/>
        </p:nvPicPr>
        <p:blipFill>
          <a:blip r:embed="rId4"/>
          <a:stretch>
            <a:fillRect/>
          </a:stretch>
        </p:blipFill>
        <p:spPr>
          <a:xfrm>
            <a:off x="7515106" y="3201758"/>
            <a:ext cx="2355269" cy="2286000"/>
          </a:xfrm>
          <a:prstGeom prst="rect">
            <a:avLst/>
          </a:prstGeom>
        </p:spPr>
      </p:pic>
      <p:grpSp>
        <p:nvGrpSpPr>
          <p:cNvPr id="10" name="Group 9">
            <a:extLst>
              <a:ext uri="{FF2B5EF4-FFF2-40B4-BE49-F238E27FC236}">
                <a16:creationId xmlns:a16="http://schemas.microsoft.com/office/drawing/2014/main" id="{507E8992-834D-4067-9F76-AE34DFA851A8}"/>
              </a:ext>
            </a:extLst>
          </p:cNvPr>
          <p:cNvGrpSpPr/>
          <p:nvPr/>
        </p:nvGrpSpPr>
        <p:grpSpPr>
          <a:xfrm>
            <a:off x="841248" y="1703294"/>
            <a:ext cx="10149481" cy="4043820"/>
            <a:chOff x="841248" y="1703294"/>
            <a:chExt cx="10149481" cy="4043820"/>
          </a:xfrm>
        </p:grpSpPr>
        <p:sp>
          <p:nvSpPr>
            <p:cNvPr id="11" name="Rectangle: Rounded Corners 10">
              <a:extLst>
                <a:ext uri="{FF2B5EF4-FFF2-40B4-BE49-F238E27FC236}">
                  <a16:creationId xmlns:a16="http://schemas.microsoft.com/office/drawing/2014/main" id="{86B50258-9FC0-B59C-4F83-6A0B37D0623E}"/>
                </a:ext>
              </a:extLst>
            </p:cNvPr>
            <p:cNvSpPr/>
            <p:nvPr/>
          </p:nvSpPr>
          <p:spPr>
            <a:xfrm>
              <a:off x="6394754" y="1703294"/>
              <a:ext cx="4595975" cy="404382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Taps into the </a:t>
              </a: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Earth’s internal heat</a:t>
              </a: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 </a:t>
              </a: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A7D77126-5293-31B4-E848-4FE4F9924A37}"/>
                </a:ext>
              </a:extLst>
            </p:cNvPr>
            <p:cNvSpPr/>
            <p:nvPr/>
          </p:nvSpPr>
          <p:spPr>
            <a:xfrm>
              <a:off x="855054" y="1733786"/>
              <a:ext cx="4721393" cy="670566"/>
            </a:xfrm>
            <a:prstGeom prst="roundRect">
              <a:avLst/>
            </a:prstGeom>
            <a:solidFill>
              <a:srgbClr val="00A3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Traditional Methods</a:t>
              </a:r>
            </a:p>
          </p:txBody>
        </p:sp>
        <p:sp>
          <p:nvSpPr>
            <p:cNvPr id="13" name="Rectangle: Rounded Corners 12">
              <a:extLst>
                <a:ext uri="{FF2B5EF4-FFF2-40B4-BE49-F238E27FC236}">
                  <a16:creationId xmlns:a16="http://schemas.microsoft.com/office/drawing/2014/main" id="{1F041B2C-7767-7284-0B7C-F8C6DAC5877B}"/>
                </a:ext>
              </a:extLst>
            </p:cNvPr>
            <p:cNvSpPr/>
            <p:nvPr/>
          </p:nvSpPr>
          <p:spPr>
            <a:xfrm>
              <a:off x="841250" y="2531192"/>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Nuclear Power Plants</a:t>
              </a:r>
            </a:p>
          </p:txBody>
        </p:sp>
        <p:sp>
          <p:nvSpPr>
            <p:cNvPr id="14" name="Rectangle: Rounded Corners 13">
              <a:extLst>
                <a:ext uri="{FF2B5EF4-FFF2-40B4-BE49-F238E27FC236}">
                  <a16:creationId xmlns:a16="http://schemas.microsoft.com/office/drawing/2014/main" id="{F833C629-7455-24DF-C748-D4DE2E79E8CD}"/>
                </a:ext>
              </a:extLst>
            </p:cNvPr>
            <p:cNvSpPr/>
            <p:nvPr/>
          </p:nvSpPr>
          <p:spPr>
            <a:xfrm>
              <a:off x="841248" y="3328597"/>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Renewable Energy Sources</a:t>
              </a:r>
            </a:p>
          </p:txBody>
        </p:sp>
        <p:sp>
          <p:nvSpPr>
            <p:cNvPr id="18" name="Rectangle: Rounded Corners 17">
              <a:extLst>
                <a:ext uri="{FF2B5EF4-FFF2-40B4-BE49-F238E27FC236}">
                  <a16:creationId xmlns:a16="http://schemas.microsoft.com/office/drawing/2014/main" id="{2131E889-70C9-1851-9B22-0D96BF2A65FA}"/>
                </a:ext>
              </a:extLst>
            </p:cNvPr>
            <p:cNvSpPr/>
            <p:nvPr/>
          </p:nvSpPr>
          <p:spPr>
            <a:xfrm>
              <a:off x="855054" y="4126003"/>
              <a:ext cx="4721393" cy="670566"/>
            </a:xfrm>
            <a:prstGeom prst="roundRect">
              <a:avLst/>
            </a:prstGeom>
            <a:solidFill>
              <a:srgbClr val="D7E0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Geothermal Energy</a:t>
              </a:r>
            </a:p>
          </p:txBody>
        </p:sp>
        <p:sp>
          <p:nvSpPr>
            <p:cNvPr id="19" name="Rectangle: Rounded Corners 18">
              <a:extLst>
                <a:ext uri="{FF2B5EF4-FFF2-40B4-BE49-F238E27FC236}">
                  <a16:creationId xmlns:a16="http://schemas.microsoft.com/office/drawing/2014/main" id="{702C797E-9B96-BCC4-289E-362944B3CD9E}"/>
                </a:ext>
              </a:extLst>
            </p:cNvPr>
            <p:cNvSpPr/>
            <p:nvPr/>
          </p:nvSpPr>
          <p:spPr>
            <a:xfrm>
              <a:off x="841248" y="4923409"/>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ea typeface="Calibri" panose="020F0502020204030204" pitchFamily="34" charset="0"/>
                  <a:cs typeface="Calibri" panose="020F0502020204030204" pitchFamily="34" charset="0"/>
                </a:rPr>
                <a:t>Biomass Energy</a:t>
              </a:r>
            </a:p>
          </p:txBody>
        </p:sp>
      </p:grpSp>
      <p:pic>
        <p:nvPicPr>
          <p:cNvPr id="2" name="Picture 1">
            <a:extLst>
              <a:ext uri="{FF2B5EF4-FFF2-40B4-BE49-F238E27FC236}">
                <a16:creationId xmlns:a16="http://schemas.microsoft.com/office/drawing/2014/main" id="{DD4D6185-8E12-9FAF-CE24-A3DAE4BA499B}"/>
              </a:ext>
            </a:extLst>
          </p:cNvPr>
          <p:cNvPicPr>
            <a:picLocks noChangeAspect="1"/>
          </p:cNvPicPr>
          <p:nvPr/>
        </p:nvPicPr>
        <p:blipFill>
          <a:blip r:embed="rId5"/>
          <a:srcRect l="11478" t="21333" r="16583" b="4876"/>
          <a:stretch>
            <a:fillRect/>
          </a:stretch>
        </p:blipFill>
        <p:spPr>
          <a:xfrm>
            <a:off x="7066707" y="3170382"/>
            <a:ext cx="3390900" cy="2317376"/>
          </a:xfrm>
          <a:prstGeom prst="rect">
            <a:avLst/>
          </a:prstGeom>
        </p:spPr>
      </p:pic>
    </p:spTree>
    <p:custDataLst>
      <p:tags r:id="rId1"/>
    </p:custDataLst>
    <p:extLst>
      <p:ext uri="{BB962C8B-B14F-4D97-AF65-F5344CB8AC3E}">
        <p14:creationId xmlns:p14="http://schemas.microsoft.com/office/powerpoint/2010/main" val="15518501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69AC81-47C0-BD5D-D539-5438863BB661}"/>
              </a:ext>
            </a:extLst>
          </p:cNvPr>
          <p:cNvSpPr>
            <a:spLocks noGrp="1"/>
          </p:cNvSpPr>
          <p:nvPr>
            <p:ph type="title"/>
          </p:nvPr>
        </p:nvSpPr>
        <p:spPr/>
        <p:txBody>
          <a:bodyPr/>
          <a:lstStyle/>
          <a:p>
            <a:r>
              <a:rPr lang="en-US" sz="4000" dirty="0"/>
              <a:t>Warm Up </a:t>
            </a:r>
          </a:p>
        </p:txBody>
      </p:sp>
      <p:sp>
        <p:nvSpPr>
          <p:cNvPr id="5" name="Content Placeholder 4">
            <a:extLst>
              <a:ext uri="{FF2B5EF4-FFF2-40B4-BE49-F238E27FC236}">
                <a16:creationId xmlns:a16="http://schemas.microsoft.com/office/drawing/2014/main" id="{E91DCD29-6CF9-8431-3F76-862EBAA57286}"/>
              </a:ext>
            </a:extLst>
          </p:cNvPr>
          <p:cNvSpPr>
            <a:spLocks noGrp="1"/>
          </p:cNvSpPr>
          <p:nvPr>
            <p:ph idx="1"/>
          </p:nvPr>
        </p:nvSpPr>
        <p:spPr>
          <a:xfrm>
            <a:off x="838199" y="1645920"/>
            <a:ext cx="6116054" cy="4572000"/>
          </a:xfrm>
        </p:spPr>
        <p:txBody>
          <a:bodyPr>
            <a:normAutofit/>
          </a:bodyPr>
          <a:lstStyle/>
          <a:p>
            <a:r>
              <a:rPr lang="en-US" sz="3200" dirty="0"/>
              <a:t>Imagine there is a thunderstorm outside. Suddenly, the power goes out.</a:t>
            </a:r>
          </a:p>
          <a:p>
            <a:endParaRPr lang="en-US" sz="1400" dirty="0"/>
          </a:p>
          <a:p>
            <a:pPr marL="514350" indent="-514350">
              <a:buFont typeface="+mj-lt"/>
              <a:buAutoNum type="arabicPeriod"/>
            </a:pPr>
            <a:r>
              <a:rPr lang="en-US" sz="3200" dirty="0"/>
              <a:t>What are the first things you notice?</a:t>
            </a:r>
          </a:p>
          <a:p>
            <a:pPr marL="457200" indent="-457200">
              <a:buFont typeface="+mj-lt"/>
              <a:buAutoNum type="arabicPeriod"/>
            </a:pPr>
            <a:endParaRPr lang="en-US" sz="1400" dirty="0"/>
          </a:p>
          <a:p>
            <a:pPr marL="514350" indent="-514350">
              <a:buFont typeface="+mj-lt"/>
              <a:buAutoNum type="arabicPeriod"/>
            </a:pPr>
            <a:r>
              <a:rPr lang="en-US" sz="3200" dirty="0"/>
              <a:t>What do you think is happening when your home loses power?</a:t>
            </a:r>
          </a:p>
        </p:txBody>
      </p:sp>
      <p:pic>
        <p:nvPicPr>
          <p:cNvPr id="9" name="Picture 8">
            <a:extLst>
              <a:ext uri="{FF2B5EF4-FFF2-40B4-BE49-F238E27FC236}">
                <a16:creationId xmlns:a16="http://schemas.microsoft.com/office/drawing/2014/main" id="{772A34CA-85A4-DE07-D478-0EE8948062C1}"/>
              </a:ext>
            </a:extLst>
          </p:cNvPr>
          <p:cNvPicPr>
            <a:picLocks noChangeAspect="1"/>
          </p:cNvPicPr>
          <p:nvPr/>
        </p:nvPicPr>
        <p:blipFill>
          <a:blip r:embed="rId4"/>
          <a:srcRect l="2741"/>
          <a:stretch>
            <a:fillRect/>
          </a:stretch>
        </p:blipFill>
        <p:spPr>
          <a:xfrm>
            <a:off x="7273159" y="978794"/>
            <a:ext cx="3357262" cy="4850664"/>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584929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81ABA-1A4C-4062-9573-AD43A8E2A5D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6F74B4-35C7-F0C3-AA9C-F5588CD151A9}"/>
              </a:ext>
            </a:extLst>
          </p:cNvPr>
          <p:cNvSpPr>
            <a:spLocks noGrp="1"/>
          </p:cNvSpPr>
          <p:nvPr>
            <p:ph type="title"/>
          </p:nvPr>
        </p:nvSpPr>
        <p:spPr/>
        <p:txBody>
          <a:bodyPr/>
          <a:lstStyle/>
          <a:p>
            <a:r>
              <a:rPr lang="en-US" dirty="0"/>
              <a:t>How is Electricity Generated?</a:t>
            </a:r>
          </a:p>
        </p:txBody>
      </p:sp>
      <p:sp>
        <p:nvSpPr>
          <p:cNvPr id="8" name="AutoShape 2" descr="Geothermal Energy Market to Grow as Technology Improves">
            <a:extLst>
              <a:ext uri="{FF2B5EF4-FFF2-40B4-BE49-F238E27FC236}">
                <a16:creationId xmlns:a16="http://schemas.microsoft.com/office/drawing/2014/main" id="{E29B6CA1-6583-9CD9-3775-68983E42A2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A5E3E9B2-EE11-CB94-A298-9F8C1A6B28B4}"/>
              </a:ext>
            </a:extLst>
          </p:cNvPr>
          <p:cNvGrpSpPr/>
          <p:nvPr/>
        </p:nvGrpSpPr>
        <p:grpSpPr>
          <a:xfrm>
            <a:off x="841248" y="1667435"/>
            <a:ext cx="10257058" cy="4079416"/>
            <a:chOff x="841248" y="1667435"/>
            <a:chExt cx="10257058" cy="4079416"/>
          </a:xfrm>
        </p:grpSpPr>
        <p:sp>
          <p:nvSpPr>
            <p:cNvPr id="2" name="Rectangle: Rounded Corners 1">
              <a:extLst>
                <a:ext uri="{FF2B5EF4-FFF2-40B4-BE49-F238E27FC236}">
                  <a16:creationId xmlns:a16="http://schemas.microsoft.com/office/drawing/2014/main" id="{8AB79F82-3853-534D-E829-3B319214ADA4}"/>
                </a:ext>
              </a:extLst>
            </p:cNvPr>
            <p:cNvSpPr/>
            <p:nvPr/>
          </p:nvSpPr>
          <p:spPr>
            <a:xfrm>
              <a:off x="6452812" y="1667435"/>
              <a:ext cx="4645494" cy="4079416"/>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Is derived </a:t>
              </a: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from organic materials</a:t>
              </a:r>
              <a:r>
                <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rPr>
                <a:t>.</a:t>
              </a: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endParaRPr lang="en-US" sz="2800" dirty="0">
                <a:solidFill>
                  <a:srgbClr val="0F6235"/>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Biomass energy: green or dirty? – Physics World">
              <a:extLst>
                <a:ext uri="{FF2B5EF4-FFF2-40B4-BE49-F238E27FC236}">
                  <a16:creationId xmlns:a16="http://schemas.microsoft.com/office/drawing/2014/main" id="{1801425C-7F25-4E3A-7537-7B61A0843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004" y="3229174"/>
              <a:ext cx="2723109" cy="20423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4CA976D-B729-F72A-B3B9-8AD5AB97CC6F}"/>
                </a:ext>
              </a:extLst>
            </p:cNvPr>
            <p:cNvSpPr/>
            <p:nvPr/>
          </p:nvSpPr>
          <p:spPr>
            <a:xfrm>
              <a:off x="855054" y="1733786"/>
              <a:ext cx="4721393" cy="670566"/>
            </a:xfrm>
            <a:prstGeom prst="roundRect">
              <a:avLst/>
            </a:prstGeom>
            <a:solidFill>
              <a:srgbClr val="00A3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Traditional Methods</a:t>
              </a:r>
            </a:p>
          </p:txBody>
        </p:sp>
        <p:sp>
          <p:nvSpPr>
            <p:cNvPr id="6" name="Rectangle: Rounded Corners 5">
              <a:extLst>
                <a:ext uri="{FF2B5EF4-FFF2-40B4-BE49-F238E27FC236}">
                  <a16:creationId xmlns:a16="http://schemas.microsoft.com/office/drawing/2014/main" id="{43EA73F4-3890-2753-83E6-A851D5690C83}"/>
                </a:ext>
              </a:extLst>
            </p:cNvPr>
            <p:cNvSpPr/>
            <p:nvPr/>
          </p:nvSpPr>
          <p:spPr>
            <a:xfrm>
              <a:off x="841250" y="2531192"/>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Nuclear Power Plants</a:t>
              </a:r>
            </a:p>
          </p:txBody>
        </p:sp>
        <p:sp>
          <p:nvSpPr>
            <p:cNvPr id="7" name="Rectangle: Rounded Corners 6">
              <a:extLst>
                <a:ext uri="{FF2B5EF4-FFF2-40B4-BE49-F238E27FC236}">
                  <a16:creationId xmlns:a16="http://schemas.microsoft.com/office/drawing/2014/main" id="{7CA32510-F883-AE29-E7EA-74E29BD131BD}"/>
                </a:ext>
              </a:extLst>
            </p:cNvPr>
            <p:cNvSpPr/>
            <p:nvPr/>
          </p:nvSpPr>
          <p:spPr>
            <a:xfrm>
              <a:off x="841248" y="3328597"/>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Renewable Energy Sources</a:t>
              </a:r>
            </a:p>
          </p:txBody>
        </p:sp>
        <p:sp>
          <p:nvSpPr>
            <p:cNvPr id="15" name="Rectangle: Rounded Corners 14">
              <a:extLst>
                <a:ext uri="{FF2B5EF4-FFF2-40B4-BE49-F238E27FC236}">
                  <a16:creationId xmlns:a16="http://schemas.microsoft.com/office/drawing/2014/main" id="{E675D347-D077-9764-BD89-AE4F30E6E61F}"/>
                </a:ext>
              </a:extLst>
            </p:cNvPr>
            <p:cNvSpPr/>
            <p:nvPr/>
          </p:nvSpPr>
          <p:spPr>
            <a:xfrm>
              <a:off x="855054" y="4126003"/>
              <a:ext cx="4721393" cy="6705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Geothermal Energy</a:t>
              </a:r>
            </a:p>
          </p:txBody>
        </p:sp>
        <p:sp>
          <p:nvSpPr>
            <p:cNvPr id="16" name="Rectangle: Rounded Corners 15">
              <a:extLst>
                <a:ext uri="{FF2B5EF4-FFF2-40B4-BE49-F238E27FC236}">
                  <a16:creationId xmlns:a16="http://schemas.microsoft.com/office/drawing/2014/main" id="{BB384AE3-E427-EE40-6F6D-C44C74B29F3E}"/>
                </a:ext>
              </a:extLst>
            </p:cNvPr>
            <p:cNvSpPr/>
            <p:nvPr/>
          </p:nvSpPr>
          <p:spPr>
            <a:xfrm>
              <a:off x="841248" y="4923409"/>
              <a:ext cx="4721393" cy="670566"/>
            </a:xfrm>
            <a:prstGeom prst="roundRect">
              <a:avLst/>
            </a:prstGeom>
            <a:solidFill>
              <a:srgbClr val="D7E0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F6235"/>
                  </a:solidFill>
                  <a:latin typeface="Calibri" panose="020F0502020204030204" pitchFamily="34" charset="0"/>
                  <a:ea typeface="Calibri" panose="020F0502020204030204" pitchFamily="34" charset="0"/>
                  <a:cs typeface="Calibri" panose="020F0502020204030204" pitchFamily="34" charset="0"/>
                </a:rPr>
                <a:t>Biomass Energy</a:t>
              </a:r>
            </a:p>
          </p:txBody>
        </p:sp>
      </p:grpSp>
    </p:spTree>
    <p:custDataLst>
      <p:tags r:id="rId1"/>
    </p:custDataLst>
    <p:extLst>
      <p:ext uri="{BB962C8B-B14F-4D97-AF65-F5344CB8AC3E}">
        <p14:creationId xmlns:p14="http://schemas.microsoft.com/office/powerpoint/2010/main" val="172896649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2FBE-AB57-9E37-1AEE-8A343BBC8C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CF9D97-AEFD-9743-101E-A7B2841BF63D}"/>
              </a:ext>
            </a:extLst>
          </p:cNvPr>
          <p:cNvSpPr>
            <a:spLocks noGrp="1"/>
          </p:cNvSpPr>
          <p:nvPr>
            <p:ph type="title"/>
          </p:nvPr>
        </p:nvSpPr>
        <p:spPr/>
        <p:txBody>
          <a:bodyPr/>
          <a:lstStyle/>
          <a:p>
            <a:r>
              <a:rPr lang="en-US" dirty="0"/>
              <a:t>Renewable vs. Non-Renewable Sources</a:t>
            </a:r>
          </a:p>
        </p:txBody>
      </p:sp>
      <p:sp>
        <p:nvSpPr>
          <p:cNvPr id="9" name="Rectangle 2">
            <a:extLst>
              <a:ext uri="{FF2B5EF4-FFF2-40B4-BE49-F238E27FC236}">
                <a16:creationId xmlns:a16="http://schemas.microsoft.com/office/drawing/2014/main" id="{10FFA6D7-2367-A805-982B-AD58813B9728}"/>
              </a:ext>
            </a:extLst>
          </p:cNvPr>
          <p:cNvSpPr>
            <a:spLocks noGrp="1" noChangeArrowheads="1"/>
          </p:cNvSpPr>
          <p:nvPr>
            <p:ph idx="1"/>
          </p:nvPr>
        </p:nvSpPr>
        <p:spPr bwMode="auto">
          <a:xfrm>
            <a:off x="841248" y="1539896"/>
            <a:ext cx="4816602" cy="467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Renewable</a:t>
            </a:r>
            <a:r>
              <a:rPr kumimoji="0" lang="en-US" altLang="en-US" sz="2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2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Solar, wind, hydro, geothermal (sustainable and clean)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Non-Renewable</a:t>
            </a:r>
            <a:r>
              <a:rPr kumimoji="0" lang="en-US" altLang="en-US" sz="2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2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Coal, oil, natural gas (limited and polluting)</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Energy systems are transitioning </a:t>
            </a:r>
            <a:r>
              <a:rPr kumimoji="0" lang="en-US" altLang="en-US" sz="2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toward renewables for sustainability and environmental advantages.</a:t>
            </a:r>
          </a:p>
        </p:txBody>
      </p:sp>
      <p:sp>
        <p:nvSpPr>
          <p:cNvPr id="8" name="AutoShape 2" descr="Geothermal Energy Market to Grow as Technology Improves">
            <a:extLst>
              <a:ext uri="{FF2B5EF4-FFF2-40B4-BE49-F238E27FC236}">
                <a16:creationId xmlns:a16="http://schemas.microsoft.com/office/drawing/2014/main" id="{E7AEE899-EB23-052E-2029-6177C5916A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D1B95BF9-D848-45A8-3476-78533EDA68FA}"/>
              </a:ext>
            </a:extLst>
          </p:cNvPr>
          <p:cNvPicPr>
            <a:picLocks noChangeAspect="1"/>
          </p:cNvPicPr>
          <p:nvPr/>
        </p:nvPicPr>
        <p:blipFill rotWithShape="1">
          <a:blip r:embed="rId4"/>
          <a:srcRect t="16777"/>
          <a:stretch/>
        </p:blipFill>
        <p:spPr>
          <a:xfrm>
            <a:off x="5943600" y="1670888"/>
            <a:ext cx="5298669" cy="4409722"/>
          </a:xfrm>
          <a:prstGeom prst="rect">
            <a:avLst/>
          </a:prstGeom>
        </p:spPr>
      </p:pic>
    </p:spTree>
    <p:custDataLst>
      <p:tags r:id="rId1"/>
    </p:custDataLst>
    <p:extLst>
      <p:ext uri="{BB962C8B-B14F-4D97-AF65-F5344CB8AC3E}">
        <p14:creationId xmlns:p14="http://schemas.microsoft.com/office/powerpoint/2010/main" val="231088851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9ABB-DBA6-90FF-0600-1860FAF381A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EC153E-031E-E4CA-4FF4-7F55C5A82CB1}"/>
              </a:ext>
            </a:extLst>
          </p:cNvPr>
          <p:cNvSpPr>
            <a:spLocks noGrp="1"/>
          </p:cNvSpPr>
          <p:nvPr>
            <p:ph type="title"/>
          </p:nvPr>
        </p:nvSpPr>
        <p:spPr>
          <a:xfrm>
            <a:off x="841247" y="646396"/>
            <a:ext cx="11829723" cy="664797"/>
          </a:xfrm>
        </p:spPr>
        <p:txBody>
          <a:bodyPr/>
          <a:lstStyle/>
          <a:p>
            <a:r>
              <a:rPr lang="en-US" sz="3200" dirty="0"/>
              <a:t>Electricity Transmission Through Electrical Grid</a:t>
            </a:r>
          </a:p>
        </p:txBody>
      </p:sp>
      <p:sp>
        <p:nvSpPr>
          <p:cNvPr id="8" name="AutoShape 2" descr="Geothermal Energy Market to Grow as Technology Improves">
            <a:extLst>
              <a:ext uri="{FF2B5EF4-FFF2-40B4-BE49-F238E27FC236}">
                <a16:creationId xmlns:a16="http://schemas.microsoft.com/office/drawing/2014/main" id="{D3DB0EA5-C4FA-86EE-10E8-C58389C9AB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549A81D9-EC81-0363-FF1D-BD954207436A}"/>
              </a:ext>
            </a:extLst>
          </p:cNvPr>
          <p:cNvPicPr>
            <a:picLocks noChangeAspect="1"/>
          </p:cNvPicPr>
          <p:nvPr/>
        </p:nvPicPr>
        <p:blipFill rotWithShape="1">
          <a:blip r:embed="rId4"/>
          <a:srcRect t="34445" b="15833"/>
          <a:stretch/>
        </p:blipFill>
        <p:spPr>
          <a:xfrm>
            <a:off x="1174928" y="2156177"/>
            <a:ext cx="9842144" cy="3262489"/>
          </a:xfrm>
          <a:prstGeom prst="rect">
            <a:avLst/>
          </a:prstGeom>
        </p:spPr>
      </p:pic>
    </p:spTree>
    <p:custDataLst>
      <p:tags r:id="rId1"/>
    </p:custDataLst>
    <p:extLst>
      <p:ext uri="{BB962C8B-B14F-4D97-AF65-F5344CB8AC3E}">
        <p14:creationId xmlns:p14="http://schemas.microsoft.com/office/powerpoint/2010/main" val="324397793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4C3EE-A8F7-6C3F-9662-0B008A971B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883957A-38C9-3625-3CEB-62DF5F6AD065}"/>
              </a:ext>
            </a:extLst>
          </p:cNvPr>
          <p:cNvSpPr>
            <a:spLocks noGrp="1"/>
          </p:cNvSpPr>
          <p:nvPr>
            <p:ph type="title"/>
          </p:nvPr>
        </p:nvSpPr>
        <p:spPr/>
        <p:txBody>
          <a:bodyPr/>
          <a:lstStyle/>
          <a:p>
            <a:r>
              <a:rPr lang="en-US" dirty="0"/>
              <a:t>Economic and Social Impact of Electricity</a:t>
            </a:r>
          </a:p>
        </p:txBody>
      </p:sp>
      <p:sp>
        <p:nvSpPr>
          <p:cNvPr id="3" name="Content Placeholder 5">
            <a:extLst>
              <a:ext uri="{FF2B5EF4-FFF2-40B4-BE49-F238E27FC236}">
                <a16:creationId xmlns:a16="http://schemas.microsoft.com/office/drawing/2014/main" id="{554908DD-8BAD-C22A-2224-800180981C3A}"/>
              </a:ext>
            </a:extLst>
          </p:cNvPr>
          <p:cNvSpPr>
            <a:spLocks noGrp="1"/>
          </p:cNvSpPr>
          <p:nvPr>
            <p:ph idx="1"/>
          </p:nvPr>
        </p:nvSpPr>
        <p:spPr>
          <a:xfrm>
            <a:off x="841248" y="1668135"/>
            <a:ext cx="6340602" cy="4643372"/>
          </a:xfrm>
        </p:spPr>
        <p:txBody>
          <a:bodyPr>
            <a:noAutofit/>
          </a:bodyPr>
          <a:lstStyle/>
          <a:p>
            <a:pPr marL="342900" indent="-342900">
              <a:lnSpc>
                <a:spcPct val="100000"/>
              </a:lnSpc>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Powers households, communication, transportation, and industry</a:t>
            </a:r>
          </a:p>
          <a:p>
            <a:pPr marL="342900" indent="-342900">
              <a:lnSpc>
                <a:spcPct val="100000"/>
              </a:lnSpc>
              <a:buFont typeface="Arial" panose="020B0604020202020204" pitchFamily="34" charset="0"/>
              <a:buChar char="•"/>
            </a:pPr>
            <a:endPar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Drives economic growth and innovation</a:t>
            </a:r>
          </a:p>
          <a:p>
            <a:pPr marL="342900" indent="-342900">
              <a:lnSpc>
                <a:spcPct val="100000"/>
              </a:lnSpc>
              <a:buFont typeface="Arial" panose="020B0604020202020204" pitchFamily="34" charset="0"/>
              <a:buChar char="•"/>
            </a:pPr>
            <a:endPar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Critical for health, education, and public safety</a:t>
            </a:r>
          </a:p>
          <a:p>
            <a:pPr marL="342900" indent="-342900">
              <a:lnSpc>
                <a:spcPct val="100000"/>
              </a:lnSpc>
              <a:buFont typeface="Arial" panose="020B0604020202020204" pitchFamily="34" charset="0"/>
              <a:buChar char="•"/>
            </a:pPr>
            <a:endPar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Lack of electricity limits opportunity and quality of life</a:t>
            </a:r>
          </a:p>
          <a:p>
            <a:pPr marL="342900" indent="-342900">
              <a:lnSpc>
                <a:spcPct val="100000"/>
              </a:lnSpc>
              <a:buFont typeface="Arial" panose="020B0604020202020204" pitchFamily="34" charset="0"/>
              <a:buChar char="•"/>
            </a:pPr>
            <a:endParaRPr lang="en-US"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Understanding electricity supports safety and problem-solving</a:t>
            </a:r>
          </a:p>
        </p:txBody>
      </p:sp>
      <p:sp>
        <p:nvSpPr>
          <p:cNvPr id="8" name="AutoShape 2" descr="Geothermal Energy Market to Grow as Technology Improves">
            <a:extLst>
              <a:ext uri="{FF2B5EF4-FFF2-40B4-BE49-F238E27FC236}">
                <a16:creationId xmlns:a16="http://schemas.microsoft.com/office/drawing/2014/main" id="{61B3ADBB-8F63-C9F8-96CF-7ADC07C1E9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DC645C7F-4ACB-97D2-5DA1-BBF73D1D6931}"/>
              </a:ext>
            </a:extLst>
          </p:cNvPr>
          <p:cNvGrpSpPr/>
          <p:nvPr/>
        </p:nvGrpSpPr>
        <p:grpSpPr>
          <a:xfrm>
            <a:off x="7467600" y="1668135"/>
            <a:ext cx="3600450" cy="4643372"/>
            <a:chOff x="6604000" y="1431161"/>
            <a:chExt cx="4079485" cy="4780443"/>
          </a:xfrm>
        </p:grpSpPr>
        <p:pic>
          <p:nvPicPr>
            <p:cNvPr id="6" name="Picture 5">
              <a:extLst>
                <a:ext uri="{FF2B5EF4-FFF2-40B4-BE49-F238E27FC236}">
                  <a16:creationId xmlns:a16="http://schemas.microsoft.com/office/drawing/2014/main" id="{B9E98101-543E-A1EE-629B-F13CB0B1797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604000" y="1431161"/>
              <a:ext cx="4079485" cy="2331134"/>
            </a:xfrm>
            <a:prstGeom prst="rect">
              <a:avLst/>
            </a:prstGeom>
            <a:ln w="19050">
              <a:solidFill>
                <a:srgbClr val="0F6235"/>
              </a:solidFill>
            </a:ln>
          </p:spPr>
        </p:pic>
        <p:pic>
          <p:nvPicPr>
            <p:cNvPr id="7" name="Picture 6">
              <a:extLst>
                <a:ext uri="{FF2B5EF4-FFF2-40B4-BE49-F238E27FC236}">
                  <a16:creationId xmlns:a16="http://schemas.microsoft.com/office/drawing/2014/main" id="{573B70DB-7247-D311-8ECC-1C5004A378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000" y="3925300"/>
              <a:ext cx="4079485" cy="2286304"/>
            </a:xfrm>
            <a:prstGeom prst="rect">
              <a:avLst/>
            </a:prstGeom>
            <a:ln w="19050">
              <a:solidFill>
                <a:schemeClr val="tx1"/>
              </a:solidFill>
            </a:ln>
          </p:spPr>
        </p:pic>
        <p:sp>
          <p:nvSpPr>
            <p:cNvPr id="11" name="Arrow: Down 10">
              <a:extLst>
                <a:ext uri="{FF2B5EF4-FFF2-40B4-BE49-F238E27FC236}">
                  <a16:creationId xmlns:a16="http://schemas.microsoft.com/office/drawing/2014/main" id="{8C1C767C-FBA6-834F-2483-D05E82737CF9}"/>
                </a:ext>
              </a:extLst>
            </p:cNvPr>
            <p:cNvSpPr/>
            <p:nvPr/>
          </p:nvSpPr>
          <p:spPr>
            <a:xfrm>
              <a:off x="8360630" y="3514368"/>
              <a:ext cx="566224" cy="821863"/>
            </a:xfrm>
            <a:prstGeom prst="downArrow">
              <a:avLst/>
            </a:prstGeom>
            <a:solidFill>
              <a:srgbClr val="D7E02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68899429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134E7-A6A7-1C87-4751-92F9483632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D47CCB-644D-66A9-FBA0-F568FB388DA6}"/>
              </a:ext>
            </a:extLst>
          </p:cNvPr>
          <p:cNvSpPr>
            <a:spLocks noGrp="1"/>
          </p:cNvSpPr>
          <p:nvPr>
            <p:ph type="title"/>
          </p:nvPr>
        </p:nvSpPr>
        <p:spPr/>
        <p:txBody>
          <a:bodyPr/>
          <a:lstStyle/>
          <a:p>
            <a:r>
              <a:rPr lang="en-US" dirty="0"/>
              <a:t>Environmental Considerations</a:t>
            </a:r>
          </a:p>
        </p:txBody>
      </p:sp>
      <p:sp>
        <p:nvSpPr>
          <p:cNvPr id="8" name="AutoShape 2" descr="Geothermal Energy Market to Grow as Technology Improves">
            <a:extLst>
              <a:ext uri="{FF2B5EF4-FFF2-40B4-BE49-F238E27FC236}">
                <a16:creationId xmlns:a16="http://schemas.microsoft.com/office/drawing/2014/main" id="{4419ED3A-38AD-370F-1B1D-5B830833E9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112F73F4-5C7F-2C02-A7E8-E8226D48C25E}"/>
              </a:ext>
            </a:extLst>
          </p:cNvPr>
          <p:cNvSpPr>
            <a:spLocks noChangeArrowheads="1"/>
          </p:cNvSpPr>
          <p:nvPr/>
        </p:nvSpPr>
        <p:spPr bwMode="auto">
          <a:xfrm>
            <a:off x="841248" y="1475403"/>
            <a:ext cx="576910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spcBef>
                <a:spcPct val="0"/>
              </a:spcBef>
              <a:spcAft>
                <a:spcPct val="0"/>
              </a:spcAft>
              <a:buClrTx/>
              <a:buSzTx/>
              <a:tabLst/>
            </a:pPr>
            <a:r>
              <a:rPr kumimoji="0" lang="en-US" altLang="en-US" sz="28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Generating electricity impacts the environment</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Air pollution (fossil fuels)</a:t>
            </a: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Land use (solar and wind)</a:t>
            </a: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Water usage (</a:t>
            </a:r>
            <a:r>
              <a:rPr lang="en-US" alt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steam generation</a:t>
            </a:r>
            <a:r>
              <a:rPr kumimoji="0" lang="en-US" altLang="en-US" sz="2800" b="0" i="0" u="none" strike="noStrike" cap="none" normalizeH="0" baseline="0" dirty="0">
                <a:ln>
                  <a:noFill/>
                </a:ln>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p>
          <a:p>
            <a:pPr marR="0" lvl="0" algn="l" defTabSz="914400" rtl="0" eaLnBrk="0" fontAlgn="base" latinLnBrk="0" hangingPunct="0">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0" fontAlgn="base" latinLnBrk="0" hangingPunct="0">
              <a:spcBef>
                <a:spcPct val="0"/>
              </a:spcBef>
              <a:spcAft>
                <a:spcPct val="0"/>
              </a:spcAft>
              <a:buClrTx/>
              <a:buSzTx/>
              <a:tabLst/>
            </a:pPr>
            <a:r>
              <a:rPr kumimoji="0" lang="en-US" altLang="en-US" sz="2800" b="0" i="0" u="none" strike="noStrike" cap="none" normalizeH="0" baseline="0" dirty="0">
                <a:ln>
                  <a:noFill/>
                </a:ln>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Transitioning to </a:t>
            </a:r>
            <a:r>
              <a:rPr kumimoji="0" lang="en-US" altLang="en-US" sz="2800" b="1" i="0" u="none" strike="noStrike" cap="none" normalizeH="0" baseline="0" dirty="0">
                <a:ln>
                  <a:noFill/>
                </a:ln>
                <a:solidFill>
                  <a:srgbClr val="0F6235"/>
                </a:solidFill>
                <a:effectLst/>
                <a:latin typeface="Calibri" panose="020F0502020204030204" pitchFamily="34" charset="0"/>
                <a:ea typeface="Calibri" panose="020F0502020204030204" pitchFamily="34" charset="0"/>
                <a:cs typeface="Calibri" panose="020F0502020204030204" pitchFamily="34" charset="0"/>
              </a:rPr>
              <a:t>cleaner energy </a:t>
            </a:r>
            <a:r>
              <a:rPr kumimoji="0" lang="en-US" altLang="en-US" sz="2800" b="0" i="0" u="none" strike="noStrike" cap="none" normalizeH="0" baseline="0" dirty="0">
                <a:ln>
                  <a:noFill/>
                </a:ln>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is a major global priority. </a:t>
            </a:r>
          </a:p>
          <a:p>
            <a:pPr marR="0" lvl="0" algn="l" defTabSz="914400" rtl="0" eaLnBrk="0" fontAlgn="base" latinLnBrk="0" hangingPunct="0">
              <a:spcBef>
                <a:spcPct val="0"/>
              </a:spcBef>
              <a:spcAft>
                <a:spcPct val="0"/>
              </a:spcAft>
              <a:buClrTx/>
              <a:buSzTx/>
              <a:tabLst/>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0" fontAlgn="base" latinLnBrk="0" hangingPunct="0">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FEAD48FD-D7A0-8D98-CEB0-A33D347DF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345" y="1663720"/>
            <a:ext cx="3521503" cy="2012286"/>
          </a:xfrm>
          <a:prstGeom prst="rect">
            <a:avLst/>
          </a:prstGeom>
          <a:ln w="12700">
            <a:solidFill>
              <a:schemeClr val="tx2"/>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0CFC9D2F-8E60-00A7-9CB4-9C8176FF3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348" y="4028533"/>
            <a:ext cx="3521500" cy="2012286"/>
          </a:xfrm>
          <a:prstGeom prst="rect">
            <a:avLst/>
          </a:prstGeom>
          <a:ln w="12700">
            <a:solidFill>
              <a:schemeClr val="tx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5688589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8D0F3-3771-86C3-688C-6F36F0D94DB3}"/>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CEE0E94-90A8-EC8E-65DB-00141FF6124A}"/>
              </a:ext>
            </a:extLst>
          </p:cNvPr>
          <p:cNvSpPr>
            <a:spLocks noGrp="1"/>
          </p:cNvSpPr>
          <p:nvPr>
            <p:ph idx="1"/>
          </p:nvPr>
        </p:nvSpPr>
        <p:spPr>
          <a:xfrm>
            <a:off x="838200" y="1415727"/>
            <a:ext cx="10706100" cy="4835929"/>
          </a:xfrm>
        </p:spPr>
        <p:txBody>
          <a:bodyPr/>
          <a:lstStyle/>
          <a:p>
            <a:r>
              <a:rPr lang="en-US" sz="3200" b="1" dirty="0"/>
              <a:t>Which of the following is a renewable source of electricity?</a:t>
            </a:r>
          </a:p>
          <a:p>
            <a:endParaRPr lang="en-US" sz="2800" b="1" dirty="0"/>
          </a:p>
          <a:p>
            <a:pPr marL="971550" lvl="1" indent="-514350">
              <a:buFont typeface="+mj-lt"/>
              <a:buAutoNum type="alphaUcPeriod"/>
            </a:pPr>
            <a:r>
              <a:rPr lang="en-US" sz="2800" dirty="0"/>
              <a:t>Natural gas</a:t>
            </a:r>
          </a:p>
          <a:p>
            <a:pPr marL="971550" lvl="1" indent="-514350">
              <a:buFont typeface="+mj-lt"/>
              <a:buAutoNum type="alphaUcPeriod"/>
            </a:pPr>
            <a:endParaRPr lang="en-US" sz="2800" dirty="0"/>
          </a:p>
          <a:p>
            <a:pPr marL="971550" lvl="1" indent="-514350">
              <a:buFont typeface="+mj-lt"/>
              <a:buAutoNum type="alphaUcPeriod"/>
            </a:pPr>
            <a:r>
              <a:rPr lang="en-US" sz="2800" dirty="0"/>
              <a:t>Coal</a:t>
            </a:r>
          </a:p>
          <a:p>
            <a:pPr marL="971550" lvl="1" indent="-514350">
              <a:buFont typeface="+mj-lt"/>
              <a:buAutoNum type="alphaUcPeriod"/>
            </a:pPr>
            <a:endParaRPr lang="en-US" sz="2800" dirty="0"/>
          </a:p>
          <a:p>
            <a:pPr marL="971550" lvl="1" indent="-514350">
              <a:buFont typeface="+mj-lt"/>
              <a:buAutoNum type="alphaUcPeriod"/>
            </a:pPr>
            <a:r>
              <a:rPr lang="en-US" sz="2800" dirty="0"/>
              <a:t>Wind</a:t>
            </a:r>
          </a:p>
          <a:p>
            <a:pPr marL="971550" lvl="1" indent="-514350">
              <a:buFont typeface="+mj-lt"/>
              <a:buAutoNum type="alphaUcPeriod"/>
            </a:pPr>
            <a:endParaRPr lang="en-US" sz="2800" dirty="0"/>
          </a:p>
          <a:p>
            <a:pPr marL="971550" lvl="1" indent="-514350">
              <a:buFont typeface="+mj-lt"/>
              <a:buAutoNum type="alphaUcPeriod"/>
            </a:pPr>
            <a:r>
              <a:rPr lang="en-US" sz="2800" dirty="0"/>
              <a:t>Nuclear</a:t>
            </a:r>
          </a:p>
          <a:p>
            <a:pPr marL="514350" indent="-514350">
              <a:buFont typeface="+mj-lt"/>
              <a:buAutoNum type="alphaUcPeriod"/>
            </a:pPr>
            <a:endParaRPr lang="en-US" dirty="0"/>
          </a:p>
          <a:p>
            <a:endParaRPr lang="en-US" dirty="0"/>
          </a:p>
        </p:txBody>
      </p:sp>
      <p:sp>
        <p:nvSpPr>
          <p:cNvPr id="6" name="Title 5">
            <a:extLst>
              <a:ext uri="{FF2B5EF4-FFF2-40B4-BE49-F238E27FC236}">
                <a16:creationId xmlns:a16="http://schemas.microsoft.com/office/drawing/2014/main" id="{2A9420F4-5E20-C271-16DD-C13B028E6898}"/>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7C73E8ED-30B0-A1D2-695D-A1576A6E14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ircle: Hollow 4">
            <a:extLst>
              <a:ext uri="{FF2B5EF4-FFF2-40B4-BE49-F238E27FC236}">
                <a16:creationId xmlns:a16="http://schemas.microsoft.com/office/drawing/2014/main" id="{FF694E5D-D1C9-274B-FC78-B157A59EBC80}"/>
              </a:ext>
            </a:extLst>
          </p:cNvPr>
          <p:cNvSpPr/>
          <p:nvPr/>
        </p:nvSpPr>
        <p:spPr>
          <a:xfrm>
            <a:off x="-1646220" y="3913415"/>
            <a:ext cx="960420" cy="976732"/>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980137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875 0.00023 L 0.21276 0.01111 " pathEditMode="relative" rAng="0" ptsTypes="AA">
                                      <p:cBhvr>
                                        <p:cTn id="6" dur="1000" fill="hold"/>
                                        <p:tgtEl>
                                          <p:spTgt spid="5"/>
                                        </p:tgtEl>
                                        <p:attrNameLst>
                                          <p:attrName>ppt_x</p:attrName>
                                          <p:attrName>ppt_y</p:attrName>
                                        </p:attrNameLst>
                                      </p:cBhvr>
                                      <p:rCtr x="9701"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72C7E-5CFF-5754-782D-855D42F9888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90AD962-AD52-337C-C02A-A92739AB2512}"/>
              </a:ext>
            </a:extLst>
          </p:cNvPr>
          <p:cNvSpPr>
            <a:spLocks noGrp="1"/>
          </p:cNvSpPr>
          <p:nvPr>
            <p:ph idx="1"/>
          </p:nvPr>
        </p:nvSpPr>
        <p:spPr>
          <a:xfrm>
            <a:off x="838201" y="1381991"/>
            <a:ext cx="10515598" cy="4885459"/>
          </a:xfrm>
        </p:spPr>
        <p:txBody>
          <a:bodyPr/>
          <a:lstStyle/>
          <a:p>
            <a:r>
              <a:rPr lang="en-US" sz="3200" b="1" dirty="0"/>
              <a:t>Why is electricity often generated in one locations but used many miles away?</a:t>
            </a:r>
          </a:p>
          <a:p>
            <a:endParaRPr lang="en-US" sz="2800" b="1" dirty="0"/>
          </a:p>
          <a:p>
            <a:pPr marL="971550" lvl="1" indent="-514350">
              <a:buFont typeface="+mj-lt"/>
              <a:buAutoNum type="alphaUcPeriod"/>
            </a:pPr>
            <a:r>
              <a:rPr lang="en-US" sz="2800" dirty="0"/>
              <a:t>Electricity is safer when used far from where it’s generated</a:t>
            </a:r>
          </a:p>
          <a:p>
            <a:pPr marL="971550" lvl="1" indent="-514350">
              <a:buFont typeface="+mj-lt"/>
              <a:buAutoNum type="alphaUcPeriod"/>
            </a:pPr>
            <a:endParaRPr lang="en-US" sz="2800" dirty="0"/>
          </a:p>
          <a:p>
            <a:pPr marL="971550" lvl="1" indent="-514350">
              <a:buFont typeface="+mj-lt"/>
              <a:buAutoNum type="alphaUcPeriod"/>
            </a:pPr>
            <a:r>
              <a:rPr lang="en-US" sz="2800" dirty="0"/>
              <a:t>Electricity can only be used where it is produced</a:t>
            </a:r>
          </a:p>
          <a:p>
            <a:pPr marL="971550" lvl="1" indent="-514350">
              <a:buFont typeface="+mj-lt"/>
              <a:buAutoNum type="alphaUcPeriod"/>
            </a:pPr>
            <a:endParaRPr lang="en-US" sz="2800" dirty="0"/>
          </a:p>
          <a:p>
            <a:pPr marL="971550" lvl="1" indent="-514350">
              <a:buFont typeface="+mj-lt"/>
              <a:buAutoNum type="alphaUcPeriod"/>
            </a:pPr>
            <a:r>
              <a:rPr lang="en-US" sz="2800" dirty="0"/>
              <a:t>Renewable energy cannot be generated locally</a:t>
            </a:r>
          </a:p>
          <a:p>
            <a:pPr marL="971550" lvl="1" indent="-514350">
              <a:buFont typeface="+mj-lt"/>
              <a:buAutoNum type="alphaUcPeriod"/>
            </a:pPr>
            <a:endParaRPr lang="en-US" sz="2800" dirty="0"/>
          </a:p>
          <a:p>
            <a:pPr marL="971550" lvl="1" indent="-514350">
              <a:buFont typeface="+mj-lt"/>
              <a:buAutoNum type="alphaUcPeriod"/>
            </a:pPr>
            <a:r>
              <a:rPr lang="en-US" sz="2800" dirty="0"/>
              <a:t>Large generators are more efficient than small, local ones</a:t>
            </a:r>
          </a:p>
          <a:p>
            <a:pPr marL="514350" indent="-514350">
              <a:buFont typeface="+mj-lt"/>
              <a:buAutoNum type="alphaUcPeriod"/>
            </a:pPr>
            <a:endParaRPr lang="en-US" dirty="0"/>
          </a:p>
          <a:p>
            <a:endParaRPr lang="en-US" dirty="0"/>
          </a:p>
        </p:txBody>
      </p:sp>
      <p:sp>
        <p:nvSpPr>
          <p:cNvPr id="6" name="Title 5">
            <a:extLst>
              <a:ext uri="{FF2B5EF4-FFF2-40B4-BE49-F238E27FC236}">
                <a16:creationId xmlns:a16="http://schemas.microsoft.com/office/drawing/2014/main" id="{B341BCA7-B7A6-E4AC-A6D6-901DDF4EB5D1}"/>
              </a:ext>
            </a:extLst>
          </p:cNvPr>
          <p:cNvSpPr>
            <a:spLocks noGrp="1"/>
          </p:cNvSpPr>
          <p:nvPr>
            <p:ph type="title"/>
          </p:nvPr>
        </p:nvSpPr>
        <p:spPr>
          <a:xfrm>
            <a:off x="838200" y="207475"/>
            <a:ext cx="9677576" cy="522000"/>
          </a:xfrm>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1F70FAA5-9E4B-E260-5C02-30937F80B8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776" y="10848"/>
            <a:ext cx="851672" cy="851672"/>
          </a:xfrm>
          <a:prstGeom prst="rect">
            <a:avLst/>
          </a:prstGeom>
        </p:spPr>
      </p:pic>
      <p:sp>
        <p:nvSpPr>
          <p:cNvPr id="5" name="Circle: Hollow 4">
            <a:extLst>
              <a:ext uri="{FF2B5EF4-FFF2-40B4-BE49-F238E27FC236}">
                <a16:creationId xmlns:a16="http://schemas.microsoft.com/office/drawing/2014/main" id="{86AA657C-2D27-6DEF-8275-019A1354B914}"/>
              </a:ext>
            </a:extLst>
          </p:cNvPr>
          <p:cNvSpPr/>
          <p:nvPr/>
        </p:nvSpPr>
        <p:spPr>
          <a:xfrm>
            <a:off x="-1589070" y="5151665"/>
            <a:ext cx="960420" cy="976732"/>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5185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875 0.00023 L 0.21277 0.01111 " pathEditMode="relative" rAng="0" ptsTypes="AA">
                                      <p:cBhvr>
                                        <p:cTn id="6" dur="1000" fill="hold"/>
                                        <p:tgtEl>
                                          <p:spTgt spid="5"/>
                                        </p:tgtEl>
                                        <p:attrNameLst>
                                          <p:attrName>ppt_x</p:attrName>
                                          <p:attrName>ppt_y</p:attrName>
                                        </p:attrNameLst>
                                      </p:cBhvr>
                                      <p:rCtr x="9701"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681A-D6AC-6826-5159-4794016B8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08650-E6C5-0D6D-CDF5-34A0B03962A9}"/>
              </a:ext>
            </a:extLst>
          </p:cNvPr>
          <p:cNvSpPr>
            <a:spLocks noGrp="1"/>
          </p:cNvSpPr>
          <p:nvPr>
            <p:ph type="title"/>
          </p:nvPr>
        </p:nvSpPr>
        <p:spPr/>
        <p:txBody>
          <a:bodyPr/>
          <a:lstStyle/>
          <a:p>
            <a:r>
              <a:rPr lang="en-US" dirty="0"/>
              <a:t>Module Summary</a:t>
            </a:r>
          </a:p>
        </p:txBody>
      </p:sp>
      <p:sp>
        <p:nvSpPr>
          <p:cNvPr id="3" name="Content Placeholder 2">
            <a:extLst>
              <a:ext uri="{FF2B5EF4-FFF2-40B4-BE49-F238E27FC236}">
                <a16:creationId xmlns:a16="http://schemas.microsoft.com/office/drawing/2014/main" id="{F8FC500F-19F3-C065-53C7-6137494091C4}"/>
              </a:ext>
            </a:extLst>
          </p:cNvPr>
          <p:cNvSpPr>
            <a:spLocks noGrp="1"/>
          </p:cNvSpPr>
          <p:nvPr>
            <p:ph idx="1"/>
          </p:nvPr>
        </p:nvSpPr>
        <p:spPr>
          <a:xfrm>
            <a:off x="841248" y="1588985"/>
            <a:ext cx="10722102" cy="4794069"/>
          </a:xfrm>
        </p:spPr>
        <p:txBody>
          <a:bodyPr>
            <a:noAutofit/>
          </a:bodyPr>
          <a:lstStyle/>
          <a:p>
            <a:pPr marL="342900" lvl="0" indent="-342900" eaLnBrk="0" fontAlgn="base" hangingPunct="0">
              <a:lnSpc>
                <a:spcPct val="100000"/>
              </a:lnSpc>
              <a:spcBef>
                <a:spcPts val="1800"/>
              </a:spcBef>
              <a:spcAft>
                <a:spcPct val="0"/>
              </a:spcAft>
              <a:buClrTx/>
              <a:buFont typeface="Arial" panose="020B0604020202020204" pitchFamily="34" charset="0"/>
              <a:buChar char="•"/>
            </a:pPr>
            <a:r>
              <a:rPr lang="en-US" altLang="en-US" sz="2500" b="1" dirty="0">
                <a:solidFill>
                  <a:srgbClr val="0F6235"/>
                </a:solidFill>
                <a:latin typeface="Calibri" panose="020F0502020204030204" pitchFamily="34" charset="0"/>
                <a:ea typeface="Calibri" panose="020F0502020204030204" pitchFamily="34" charset="0"/>
                <a:cs typeface="Calibri" panose="020F0502020204030204" pitchFamily="34" charset="0"/>
              </a:rPr>
              <a:t>Electricity begins at the atomic level</a:t>
            </a:r>
            <a:r>
              <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 with electrons flowing in conductors. Electromagnetism links electric current with magnetic fields, enabling motors and generators.</a:t>
            </a:r>
          </a:p>
          <a:p>
            <a:pPr marL="342900" indent="-342900" eaLnBrk="0" fontAlgn="base" hangingPunct="0">
              <a:lnSpc>
                <a:spcPct val="100000"/>
              </a:lnSpc>
              <a:spcBef>
                <a:spcPts val="1800"/>
              </a:spcBef>
              <a:spcAft>
                <a:spcPct val="0"/>
              </a:spcAft>
              <a:buClrTx/>
              <a:buFont typeface="Arial" panose="020B0604020202020204" pitchFamily="34" charset="0"/>
              <a:buChar char="•"/>
            </a:pPr>
            <a:r>
              <a:rPr lang="en-US" altLang="en-US" sz="2500" b="1" dirty="0">
                <a:solidFill>
                  <a:srgbClr val="0F6235"/>
                </a:solidFill>
                <a:latin typeface="Calibri" panose="020F0502020204030204" pitchFamily="34" charset="0"/>
                <a:ea typeface="Calibri" panose="020F0502020204030204" pitchFamily="34" charset="0"/>
                <a:cs typeface="Calibri" panose="020F0502020204030204" pitchFamily="34" charset="0"/>
              </a:rPr>
              <a:t>Key figures like Volta, Faraday, Edison, and Tesla made groundbreaking discoveries</a:t>
            </a:r>
            <a:r>
              <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 Their work led to batteries, generators, and power systems.</a:t>
            </a:r>
          </a:p>
          <a:p>
            <a:pPr marL="342900" lvl="0" indent="-342900" eaLnBrk="0" fontAlgn="base" hangingPunct="0">
              <a:lnSpc>
                <a:spcPct val="100000"/>
              </a:lnSpc>
              <a:spcBef>
                <a:spcPct val="0"/>
              </a:spcBef>
              <a:spcAft>
                <a:spcPct val="0"/>
              </a:spcAft>
              <a:buClrTx/>
              <a:buFont typeface="Arial" panose="020B0604020202020204" pitchFamily="34" charset="0"/>
              <a:buChar char="•"/>
            </a:pPr>
            <a:endParaRPr lang="en-US" altLang="en-US" sz="25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eaLnBrk="0" fontAlgn="base" hangingPunct="0">
              <a:lnSpc>
                <a:spcPct val="100000"/>
              </a:lnSpc>
              <a:spcBef>
                <a:spcPct val="0"/>
              </a:spcBef>
              <a:spcAft>
                <a:spcPct val="0"/>
              </a:spcAft>
              <a:buClrTx/>
              <a:buFont typeface="Arial" panose="020B0604020202020204" pitchFamily="34" charset="0"/>
              <a:buChar char="•"/>
            </a:pPr>
            <a:r>
              <a:rPr lang="en-US" altLang="en-US" sz="2500" b="1" dirty="0">
                <a:solidFill>
                  <a:srgbClr val="0F6235"/>
                </a:solidFill>
                <a:latin typeface="Calibri" panose="020F0502020204030204" pitchFamily="34" charset="0"/>
                <a:ea typeface="Calibri" panose="020F0502020204030204" pitchFamily="34" charset="0"/>
                <a:cs typeface="Calibri" panose="020F0502020204030204" pitchFamily="34" charset="0"/>
              </a:rPr>
              <a:t>Electricity is the flow of electric charge</a:t>
            </a:r>
            <a:r>
              <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 Current electricity powers most modern systems; it requires a closed circuit and conductive materials.</a:t>
            </a:r>
          </a:p>
          <a:p>
            <a:pPr marL="342900" lvl="0" indent="-342900" eaLnBrk="0" fontAlgn="base" hangingPunct="0">
              <a:lnSpc>
                <a:spcPct val="100000"/>
              </a:lnSpc>
              <a:spcBef>
                <a:spcPts val="1800"/>
              </a:spcBef>
              <a:spcAft>
                <a:spcPct val="0"/>
              </a:spcAft>
              <a:buClrTx/>
              <a:buFont typeface="Arial" panose="020B0604020202020204" pitchFamily="34" charset="0"/>
              <a:buChar char="•"/>
            </a:pPr>
            <a:r>
              <a:rPr lang="en-US" altLang="en-US" sz="2500" b="1" dirty="0">
                <a:solidFill>
                  <a:srgbClr val="0F6235"/>
                </a:solidFill>
                <a:latin typeface="Calibri" panose="020F0502020204030204" pitchFamily="34" charset="0"/>
                <a:ea typeface="Calibri" panose="020F0502020204030204" pitchFamily="34" charset="0"/>
                <a:cs typeface="Calibri" panose="020F0502020204030204" pitchFamily="34" charset="0"/>
              </a:rPr>
              <a:t>Electricity is generated by converting other energy forms </a:t>
            </a:r>
            <a:r>
              <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(e.g., mechanical, solar) into electrical energy. It is essential to nearly every aspect of daily life.</a:t>
            </a:r>
          </a:p>
          <a:p>
            <a:pPr marL="342900" indent="-342900" eaLnBrk="0" fontAlgn="base" hangingPunct="0">
              <a:lnSpc>
                <a:spcPct val="100000"/>
              </a:lnSpc>
              <a:spcBef>
                <a:spcPts val="1800"/>
              </a:spcBef>
              <a:spcAft>
                <a:spcPct val="0"/>
              </a:spcAft>
              <a:buClrTx/>
              <a:buFont typeface="Arial" panose="020B0604020202020204" pitchFamily="34" charset="0"/>
              <a:buChar char="•"/>
            </a:pPr>
            <a:endPar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eaLnBrk="0" fontAlgn="base" hangingPunct="0">
              <a:lnSpc>
                <a:spcPct val="100000"/>
              </a:lnSpc>
              <a:spcBef>
                <a:spcPts val="1800"/>
              </a:spcBef>
              <a:spcAft>
                <a:spcPct val="0"/>
              </a:spcAft>
              <a:buClrTx/>
              <a:buFont typeface="Arial" panose="020B0604020202020204" pitchFamily="34" charset="0"/>
              <a:buChar char="•"/>
            </a:pPr>
            <a:endParaRPr lang="en-US" altLang="en-US" sz="25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8830320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FCA18-3B6E-717C-2011-B452FB6911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1212A0-D8A6-A5E7-7A5A-0061C09381A0}"/>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rPr>
              <a:t>Reflection</a:t>
            </a:r>
            <a:endParaRPr lang="en-US" dirty="0"/>
          </a:p>
        </p:txBody>
      </p:sp>
      <p:sp>
        <p:nvSpPr>
          <p:cNvPr id="6" name="Content Placeholder 2">
            <a:extLst>
              <a:ext uri="{FF2B5EF4-FFF2-40B4-BE49-F238E27FC236}">
                <a16:creationId xmlns:a16="http://schemas.microsoft.com/office/drawing/2014/main" id="{15000711-D8F2-9C62-2C49-F33438FEC306}"/>
              </a:ext>
            </a:extLst>
          </p:cNvPr>
          <p:cNvSpPr>
            <a:spLocks noGrp="1"/>
          </p:cNvSpPr>
          <p:nvPr>
            <p:ph idx="1"/>
          </p:nvPr>
        </p:nvSpPr>
        <p:spPr>
          <a:xfrm>
            <a:off x="838200" y="2399912"/>
            <a:ext cx="10515600" cy="2058175"/>
          </a:xfrm>
        </p:spPr>
        <p:txBody>
          <a:bodyPr>
            <a:normAutofit/>
          </a:bodyPr>
          <a:lstStyle/>
          <a:p>
            <a:r>
              <a:rPr lang="en-US" sz="4800" b="1" i="1" dirty="0">
                <a:solidFill>
                  <a:schemeClr val="accent1"/>
                </a:solidFill>
              </a:rPr>
              <a:t>What’s one thing about electricity that surprised you today?</a:t>
            </a:r>
          </a:p>
        </p:txBody>
      </p:sp>
    </p:spTree>
    <p:custDataLst>
      <p:tags r:id="rId1"/>
    </p:custDataLst>
    <p:extLst>
      <p:ext uri="{BB962C8B-B14F-4D97-AF65-F5344CB8AC3E}">
        <p14:creationId xmlns:p14="http://schemas.microsoft.com/office/powerpoint/2010/main" val="426255350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493DF07-0C95-1EEE-1FBB-5ABD486B13C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515" b="2515"/>
          <a:stretch>
            <a:fillRect/>
          </a:stretch>
        </p:blipFill>
        <p:spPr>
          <a:xfrm>
            <a:off x="7388225" y="0"/>
            <a:ext cx="4860925" cy="6858000"/>
          </a:xfrm>
          <a:noFill/>
        </p:spPr>
      </p:pic>
      <p:sp>
        <p:nvSpPr>
          <p:cNvPr id="4" name="Title 3">
            <a:extLst>
              <a:ext uri="{FF2B5EF4-FFF2-40B4-BE49-F238E27FC236}">
                <a16:creationId xmlns:a16="http://schemas.microsoft.com/office/drawing/2014/main" id="{5FA062A0-888E-C0D0-8728-2EB99A816A6A}"/>
              </a:ext>
            </a:extLst>
          </p:cNvPr>
          <p:cNvSpPr>
            <a:spLocks noGrp="1"/>
          </p:cNvSpPr>
          <p:nvPr>
            <p:ph type="title"/>
          </p:nvPr>
        </p:nvSpPr>
        <p:spPr/>
        <p:txBody>
          <a:bodyPr anchor="t">
            <a:normAutofit/>
          </a:bodyPr>
          <a:lstStyle/>
          <a:p>
            <a:r>
              <a:rPr lang="en-US" sz="6000" dirty="0"/>
              <a:t>Quiz</a:t>
            </a:r>
            <a:endParaRPr lang="en-US" dirty="0"/>
          </a:p>
        </p:txBody>
      </p:sp>
      <p:sp>
        <p:nvSpPr>
          <p:cNvPr id="20" name="Text Placeholder 3">
            <a:extLst>
              <a:ext uri="{FF2B5EF4-FFF2-40B4-BE49-F238E27FC236}">
                <a16:creationId xmlns:a16="http://schemas.microsoft.com/office/drawing/2014/main" id="{CBF60118-21C7-8296-4DDB-DF3D229C4EC7}"/>
              </a:ext>
            </a:extLst>
          </p:cNvPr>
          <p:cNvSpPr>
            <a:spLocks noGrp="1"/>
          </p:cNvSpPr>
          <p:nvPr>
            <p:ph type="body" sz="quarter" idx="10"/>
          </p:nvPr>
        </p:nvSpPr>
        <p:spPr>
          <a:xfrm>
            <a:off x="1615440" y="3429000"/>
            <a:ext cx="4861615" cy="2654300"/>
          </a:xfrm>
        </p:spPr>
        <p:txBody>
          <a:bodyPr/>
          <a:lstStyle/>
          <a:p>
            <a:pPr marL="0" indent="0">
              <a:buNone/>
            </a:pPr>
            <a:r>
              <a:rPr lang="en-US" dirty="0"/>
              <a:t>Time for a quiz! Let’s see what you have learned from today’s lesson. </a:t>
            </a:r>
          </a:p>
          <a:p>
            <a:endParaRPr lang="en-US" dirty="0"/>
          </a:p>
        </p:txBody>
      </p:sp>
    </p:spTree>
    <p:custDataLst>
      <p:tags r:id="rId1"/>
    </p:custDataLst>
    <p:extLst>
      <p:ext uri="{BB962C8B-B14F-4D97-AF65-F5344CB8AC3E}">
        <p14:creationId xmlns:p14="http://schemas.microsoft.com/office/powerpoint/2010/main" val="18777862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61B7D3-4D7C-D46C-CBDC-0E159F97F123}"/>
              </a:ext>
            </a:extLst>
          </p:cNvPr>
          <p:cNvSpPr>
            <a:spLocks noGrp="1"/>
          </p:cNvSpPr>
          <p:nvPr>
            <p:ph type="title"/>
          </p:nvPr>
        </p:nvSpPr>
        <p:spPr>
          <a:xfrm>
            <a:off x="838200" y="640080"/>
            <a:ext cx="10515600" cy="664797"/>
          </a:xfrm>
        </p:spPr>
        <p:txBody>
          <a:bodyPr/>
          <a:lstStyle/>
          <a:p>
            <a:r>
              <a:rPr lang="en-US" sz="4000" dirty="0"/>
              <a:t>What is electricity?</a:t>
            </a:r>
          </a:p>
        </p:txBody>
      </p:sp>
      <p:sp>
        <p:nvSpPr>
          <p:cNvPr id="5" name="Content Placeholder 4">
            <a:extLst>
              <a:ext uri="{FF2B5EF4-FFF2-40B4-BE49-F238E27FC236}">
                <a16:creationId xmlns:a16="http://schemas.microsoft.com/office/drawing/2014/main" id="{48210F58-56EF-1C31-66A1-AF3CDBCDF5AF}"/>
              </a:ext>
            </a:extLst>
          </p:cNvPr>
          <p:cNvSpPr>
            <a:spLocks noGrp="1"/>
          </p:cNvSpPr>
          <p:nvPr>
            <p:ph idx="1"/>
          </p:nvPr>
        </p:nvSpPr>
        <p:spPr>
          <a:xfrm>
            <a:off x="838199" y="1645920"/>
            <a:ext cx="5865689" cy="4572000"/>
          </a:xfrm>
        </p:spPr>
        <p:txBody>
          <a:bodyPr>
            <a:noAutofit/>
          </a:bodyPr>
          <a:lstStyle/>
          <a:p>
            <a:pPr marL="457200" indent="-457200">
              <a:buFont typeface="Arial" panose="020B0604020202020204" pitchFamily="34" charset="0"/>
              <a:buChar char="•"/>
            </a:pPr>
            <a:r>
              <a:rPr lang="en-US" dirty="0"/>
              <a:t>Everything is made of </a:t>
            </a:r>
            <a:r>
              <a:rPr lang="en-US" b="1" dirty="0"/>
              <a:t>atoms </a:t>
            </a:r>
            <a:r>
              <a:rPr lang="en-US" dirty="0"/>
              <a:t>which contain tiny particles called </a:t>
            </a:r>
            <a:r>
              <a:rPr lang="en-US" b="1" dirty="0"/>
              <a:t>electrons</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Electrons usually stay in place </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b="1" dirty="0"/>
              <a:t>Electricity</a:t>
            </a:r>
            <a:r>
              <a:rPr lang="en-US" dirty="0"/>
              <a:t> happens when electrons move due to a push from a power source</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Electricity needs a complete path, called a </a:t>
            </a:r>
            <a:r>
              <a:rPr lang="en-US" b="1" dirty="0"/>
              <a:t>circuit</a:t>
            </a:r>
          </a:p>
        </p:txBody>
      </p:sp>
      <p:pic>
        <p:nvPicPr>
          <p:cNvPr id="6" name="Picture 2" descr="Vector Diagram of Atom Structure With Electrons and Nucleus">
            <a:extLst>
              <a:ext uri="{FF2B5EF4-FFF2-40B4-BE49-F238E27FC236}">
                <a16:creationId xmlns:a16="http://schemas.microsoft.com/office/drawing/2014/main" id="{903F5EC3-5FE3-0A33-087A-A967B6E51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775" y="1796046"/>
            <a:ext cx="4235025" cy="3622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8920127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C901-77AD-55C7-9FBD-94F97131BF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40BF05-E2C5-23C4-3FA8-8DD577A9712C}"/>
              </a:ext>
            </a:extLst>
          </p:cNvPr>
          <p:cNvSpPr>
            <a:spLocks noGrp="1"/>
          </p:cNvSpPr>
          <p:nvPr>
            <p:ph type="title"/>
          </p:nvPr>
        </p:nvSpPr>
        <p:spPr/>
        <p:txBody>
          <a:bodyPr/>
          <a:lstStyle/>
          <a:p>
            <a:r>
              <a:rPr lang="en-US" dirty="0"/>
              <a:t>Revisiting Objectives</a:t>
            </a:r>
          </a:p>
        </p:txBody>
      </p:sp>
      <p:sp>
        <p:nvSpPr>
          <p:cNvPr id="5" name="Content Placeholder 4">
            <a:extLst>
              <a:ext uri="{FF2B5EF4-FFF2-40B4-BE49-F238E27FC236}">
                <a16:creationId xmlns:a16="http://schemas.microsoft.com/office/drawing/2014/main" id="{5ED3EBA6-4D50-5B19-9C73-ADB575DBA99B}"/>
              </a:ext>
            </a:extLst>
          </p:cNvPr>
          <p:cNvSpPr>
            <a:spLocks noGrp="1"/>
          </p:cNvSpPr>
          <p:nvPr>
            <p:ph idx="1"/>
          </p:nvPr>
        </p:nvSpPr>
        <p:spPr/>
        <p:txBody>
          <a:bodyPr>
            <a:normAutofit/>
          </a:bodyPr>
          <a:lstStyle/>
          <a:p>
            <a:pPr marL="342900" indent="-342900">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Explain what electricity is and how it is used in everyday work.</a:t>
            </a:r>
          </a:p>
          <a:p>
            <a:pPr marL="342900" indent="-342900">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Tell the difference between static electricity and current electricity.</a:t>
            </a:r>
          </a:p>
          <a:p>
            <a:pPr marL="342900" indent="-342900">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Explain how electricity is made and why it is important in transit systems.</a:t>
            </a:r>
          </a:p>
          <a:p>
            <a:pPr marL="342900" indent="-342900">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Identify key people who helped develop electricity and how their work affects modern systems.</a:t>
            </a:r>
          </a:p>
          <a:p>
            <a:pPr marL="342900" indent="-342900">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Describe the basic parts of an atom and explain how electrons create electrical flow.</a:t>
            </a:r>
          </a:p>
          <a:p>
            <a:pPr marL="342900" indent="-342900">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Recognize the difference between Direct Current (DC) and Alternating Current (AC).</a:t>
            </a:r>
          </a:p>
          <a:p>
            <a:pPr marL="342900" indent="-342900">
              <a:buFont typeface="Arial" panose="020B0604020202020204" pitchFamily="34" charset="0"/>
              <a:buChar char="•"/>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rPr>
              <a:t>Identify conductors and insulators and explain why both are needed for safety.</a:t>
            </a:r>
          </a:p>
        </p:txBody>
      </p:sp>
    </p:spTree>
    <p:custDataLst>
      <p:tags r:id="rId1"/>
    </p:custDataLst>
    <p:extLst>
      <p:ext uri="{BB962C8B-B14F-4D97-AF65-F5344CB8AC3E}">
        <p14:creationId xmlns:p14="http://schemas.microsoft.com/office/powerpoint/2010/main" val="402121510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8F00B-DCFE-4AB0-9B65-5843EB254283}"/>
              </a:ext>
            </a:extLst>
          </p:cNvPr>
          <p:cNvSpPr>
            <a:spLocks noGrp="1"/>
          </p:cNvSpPr>
          <p:nvPr>
            <p:ph type="title"/>
          </p:nvPr>
        </p:nvSpPr>
        <p:spPr>
          <a:xfrm>
            <a:off x="1478280" y="1879599"/>
            <a:ext cx="8671560" cy="1371601"/>
          </a:xfrm>
        </p:spPr>
        <p:txBody>
          <a:bodyPr/>
          <a:lstStyle/>
          <a:p>
            <a:r>
              <a:rPr lang="en-US" sz="8800" dirty="0"/>
              <a:t>Thank you!</a:t>
            </a:r>
          </a:p>
        </p:txBody>
      </p:sp>
    </p:spTree>
    <p:custDataLst>
      <p:tags r:id="rId1"/>
    </p:custDataLst>
    <p:extLst>
      <p:ext uri="{BB962C8B-B14F-4D97-AF65-F5344CB8AC3E}">
        <p14:creationId xmlns:p14="http://schemas.microsoft.com/office/powerpoint/2010/main" val="35795434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2AF0FEF-4952-B1A0-D24E-FBC52305DA6C}"/>
              </a:ext>
            </a:extLst>
          </p:cNvPr>
          <p:cNvSpPr/>
          <p:nvPr/>
        </p:nvSpPr>
        <p:spPr>
          <a:xfrm>
            <a:off x="10142923" y="4419022"/>
            <a:ext cx="1357954" cy="5489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accent1"/>
                </a:solidFill>
              </a:rPr>
              <a:t>3. Wire</a:t>
            </a:r>
          </a:p>
        </p:txBody>
      </p:sp>
      <p:sp>
        <p:nvSpPr>
          <p:cNvPr id="21" name="Oval 20">
            <a:extLst>
              <a:ext uri="{FF2B5EF4-FFF2-40B4-BE49-F238E27FC236}">
                <a16:creationId xmlns:a16="http://schemas.microsoft.com/office/drawing/2014/main" id="{8CB8B2DD-D7E9-6A56-4130-60B6FDB06E14}"/>
              </a:ext>
            </a:extLst>
          </p:cNvPr>
          <p:cNvSpPr/>
          <p:nvPr/>
        </p:nvSpPr>
        <p:spPr>
          <a:xfrm>
            <a:off x="7675860" y="2377402"/>
            <a:ext cx="2744568" cy="2644386"/>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57DEBB-C473-5FAB-1B4A-97B73306602D}"/>
              </a:ext>
            </a:extLst>
          </p:cNvPr>
          <p:cNvSpPr>
            <a:spLocks noGrp="1"/>
          </p:cNvSpPr>
          <p:nvPr>
            <p:ph type="title"/>
          </p:nvPr>
        </p:nvSpPr>
        <p:spPr/>
        <p:txBody>
          <a:bodyPr/>
          <a:lstStyle/>
          <a:p>
            <a:r>
              <a:rPr lang="en-US" dirty="0"/>
              <a:t>What is a circuit?</a:t>
            </a:r>
          </a:p>
        </p:txBody>
      </p:sp>
      <p:sp>
        <p:nvSpPr>
          <p:cNvPr id="3" name="Content Placeholder 2">
            <a:extLst>
              <a:ext uri="{FF2B5EF4-FFF2-40B4-BE49-F238E27FC236}">
                <a16:creationId xmlns:a16="http://schemas.microsoft.com/office/drawing/2014/main" id="{AC9CB63E-B560-516D-CBD4-3E952C564EF9}"/>
              </a:ext>
            </a:extLst>
          </p:cNvPr>
          <p:cNvSpPr>
            <a:spLocks noGrp="1"/>
          </p:cNvSpPr>
          <p:nvPr>
            <p:ph idx="1"/>
          </p:nvPr>
        </p:nvSpPr>
        <p:spPr>
          <a:xfrm>
            <a:off x="838199" y="1645920"/>
            <a:ext cx="5671783" cy="4572000"/>
          </a:xfrm>
        </p:spPr>
        <p:txBody>
          <a:bodyPr>
            <a:normAutofit/>
          </a:bodyPr>
          <a:lstStyle/>
          <a:p>
            <a:pPr marL="457200" indent="-457200">
              <a:buFont typeface="Arial" panose="020B0604020202020204" pitchFamily="34" charset="0"/>
              <a:buChar char="•"/>
            </a:pPr>
            <a:r>
              <a:rPr lang="en-US" dirty="0"/>
              <a:t>A </a:t>
            </a:r>
            <a:r>
              <a:rPr lang="en-US" b="1" dirty="0"/>
              <a:t>complete</a:t>
            </a:r>
            <a:r>
              <a:rPr lang="en-US" dirty="0"/>
              <a:t> path that allows electricity to flow</a:t>
            </a:r>
          </a:p>
          <a:p>
            <a:pPr marL="457200" indent="-457200">
              <a:buFont typeface="Arial" panose="020B0604020202020204" pitchFamily="34" charset="0"/>
              <a:buChar char="•"/>
            </a:pPr>
            <a:r>
              <a:rPr lang="en-US" dirty="0"/>
              <a:t>Electricity starts at a power source and returns to that source</a:t>
            </a:r>
          </a:p>
          <a:p>
            <a:pPr marL="914400" lvl="1" indent="-457200">
              <a:buFont typeface="Arial" panose="020B0604020202020204" pitchFamily="34" charset="0"/>
              <a:buChar char="•"/>
            </a:pPr>
            <a:r>
              <a:rPr lang="en-US" sz="2800" dirty="0"/>
              <a:t>Complete path = electricity flows</a:t>
            </a:r>
          </a:p>
          <a:p>
            <a:pPr marL="914400" lvl="1" indent="-457200">
              <a:buFont typeface="Arial" panose="020B0604020202020204" pitchFamily="34" charset="0"/>
              <a:buChar char="•"/>
            </a:pPr>
            <a:r>
              <a:rPr lang="en-US" sz="2800" dirty="0"/>
              <a:t>Broken path = electricity stops</a:t>
            </a:r>
          </a:p>
          <a:p>
            <a:pPr marL="91440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dirty="0"/>
              <a:t>A basic circuit needs three things: </a:t>
            </a:r>
          </a:p>
        </p:txBody>
      </p:sp>
      <p:grpSp>
        <p:nvGrpSpPr>
          <p:cNvPr id="27" name="Group 26">
            <a:extLst>
              <a:ext uri="{FF2B5EF4-FFF2-40B4-BE49-F238E27FC236}">
                <a16:creationId xmlns:a16="http://schemas.microsoft.com/office/drawing/2014/main" id="{DEED155A-CEA9-7478-4B7E-EFD78E4542C0}"/>
              </a:ext>
            </a:extLst>
          </p:cNvPr>
          <p:cNvGrpSpPr/>
          <p:nvPr/>
        </p:nvGrpSpPr>
        <p:grpSpPr>
          <a:xfrm>
            <a:off x="7219797" y="3463994"/>
            <a:ext cx="1719617" cy="2220438"/>
            <a:chOff x="7151428" y="3743634"/>
            <a:chExt cx="1719617" cy="2220438"/>
          </a:xfrm>
        </p:grpSpPr>
        <p:sp>
          <p:nvSpPr>
            <p:cNvPr id="22" name="Rectangle 21">
              <a:extLst>
                <a:ext uri="{FF2B5EF4-FFF2-40B4-BE49-F238E27FC236}">
                  <a16:creationId xmlns:a16="http://schemas.microsoft.com/office/drawing/2014/main" id="{AC8CBD93-8AEF-BB6A-632C-4DA7A753E46D}"/>
                </a:ext>
              </a:extLst>
            </p:cNvPr>
            <p:cNvSpPr/>
            <p:nvPr/>
          </p:nvSpPr>
          <p:spPr>
            <a:xfrm>
              <a:off x="7151428" y="3982238"/>
              <a:ext cx="1719617" cy="19818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ttery charging with solid fill">
              <a:extLst>
                <a:ext uri="{FF2B5EF4-FFF2-40B4-BE49-F238E27FC236}">
                  <a16:creationId xmlns:a16="http://schemas.microsoft.com/office/drawing/2014/main" id="{43F0C226-1C98-147C-7FAF-C2DCD81053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90179" y="3743634"/>
              <a:ext cx="1580866" cy="1580866"/>
            </a:xfrm>
            <a:prstGeom prst="rect">
              <a:avLst/>
            </a:prstGeom>
          </p:spPr>
        </p:pic>
        <p:sp>
          <p:nvSpPr>
            <p:cNvPr id="8" name="Rectangle 7">
              <a:extLst>
                <a:ext uri="{FF2B5EF4-FFF2-40B4-BE49-F238E27FC236}">
                  <a16:creationId xmlns:a16="http://schemas.microsoft.com/office/drawing/2014/main" id="{29310641-A13D-D555-154B-E7A00B5C1044}"/>
                </a:ext>
              </a:extLst>
            </p:cNvPr>
            <p:cNvSpPr/>
            <p:nvPr/>
          </p:nvSpPr>
          <p:spPr>
            <a:xfrm>
              <a:off x="7231608" y="5105253"/>
              <a:ext cx="1559256" cy="7920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accent1"/>
                  </a:solidFill>
                </a:rPr>
                <a:t>1. Power Sources</a:t>
              </a:r>
            </a:p>
          </p:txBody>
        </p:sp>
      </p:grpSp>
      <p:grpSp>
        <p:nvGrpSpPr>
          <p:cNvPr id="26" name="Group 25">
            <a:extLst>
              <a:ext uri="{FF2B5EF4-FFF2-40B4-BE49-F238E27FC236}">
                <a16:creationId xmlns:a16="http://schemas.microsoft.com/office/drawing/2014/main" id="{1773869A-F2A9-1405-19FE-BA1D6373E85F}"/>
              </a:ext>
            </a:extLst>
          </p:cNvPr>
          <p:cNvGrpSpPr/>
          <p:nvPr/>
        </p:nvGrpSpPr>
        <p:grpSpPr>
          <a:xfrm>
            <a:off x="8543403" y="1311193"/>
            <a:ext cx="1599520" cy="2198294"/>
            <a:chOff x="9204957" y="1645920"/>
            <a:chExt cx="1599520" cy="2198294"/>
          </a:xfrm>
        </p:grpSpPr>
        <p:grpSp>
          <p:nvGrpSpPr>
            <p:cNvPr id="25" name="Group 24">
              <a:extLst>
                <a:ext uri="{FF2B5EF4-FFF2-40B4-BE49-F238E27FC236}">
                  <a16:creationId xmlns:a16="http://schemas.microsoft.com/office/drawing/2014/main" id="{9804D558-551D-134B-30A8-C70583DD9B5B}"/>
                </a:ext>
              </a:extLst>
            </p:cNvPr>
            <p:cNvGrpSpPr/>
            <p:nvPr/>
          </p:nvGrpSpPr>
          <p:grpSpPr>
            <a:xfrm>
              <a:off x="9269104" y="2208261"/>
              <a:ext cx="1535373" cy="1635953"/>
              <a:chOff x="9269104" y="2208261"/>
              <a:chExt cx="1535373" cy="1635953"/>
            </a:xfrm>
          </p:grpSpPr>
          <p:sp>
            <p:nvSpPr>
              <p:cNvPr id="23" name="Rectangle 22">
                <a:extLst>
                  <a:ext uri="{FF2B5EF4-FFF2-40B4-BE49-F238E27FC236}">
                    <a16:creationId xmlns:a16="http://schemas.microsoft.com/office/drawing/2014/main" id="{6535A62D-902B-D243-68BF-120B0BC96DE3}"/>
                  </a:ext>
                </a:extLst>
              </p:cNvPr>
              <p:cNvSpPr/>
              <p:nvPr/>
            </p:nvSpPr>
            <p:spPr>
              <a:xfrm>
                <a:off x="9526817" y="2263348"/>
                <a:ext cx="981730" cy="1580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ightbulb with solid fill">
                <a:extLst>
                  <a:ext uri="{FF2B5EF4-FFF2-40B4-BE49-F238E27FC236}">
                    <a16:creationId xmlns:a16="http://schemas.microsoft.com/office/drawing/2014/main" id="{54DFED61-3647-FCAD-B331-37B4A320933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69104" y="2208261"/>
                <a:ext cx="1535373" cy="1535373"/>
              </a:xfrm>
              <a:prstGeom prst="rect">
                <a:avLst/>
              </a:prstGeom>
            </p:spPr>
          </p:pic>
        </p:grpSp>
        <p:sp>
          <p:nvSpPr>
            <p:cNvPr id="9" name="Rectangle 8">
              <a:extLst>
                <a:ext uri="{FF2B5EF4-FFF2-40B4-BE49-F238E27FC236}">
                  <a16:creationId xmlns:a16="http://schemas.microsoft.com/office/drawing/2014/main" id="{278A92E1-0C00-B9CF-E832-EB482A33108D}"/>
                </a:ext>
              </a:extLst>
            </p:cNvPr>
            <p:cNvSpPr/>
            <p:nvPr/>
          </p:nvSpPr>
          <p:spPr>
            <a:xfrm>
              <a:off x="9204957" y="1645920"/>
              <a:ext cx="1303590" cy="39601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accent1"/>
                  </a:solidFill>
                </a:rPr>
                <a:t>2. Load</a:t>
              </a:r>
            </a:p>
          </p:txBody>
        </p:sp>
      </p:grpSp>
      <p:pic>
        <p:nvPicPr>
          <p:cNvPr id="31" name="Graphic 30" descr="Lightbulb with solid fill">
            <a:extLst>
              <a:ext uri="{FF2B5EF4-FFF2-40B4-BE49-F238E27FC236}">
                <a16:creationId xmlns:a16="http://schemas.microsoft.com/office/drawing/2014/main" id="{6A76A7B0-3107-F6EA-03AA-64E344F4827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07550" y="1873781"/>
            <a:ext cx="1535373" cy="1535373"/>
          </a:xfrm>
          <a:prstGeom prst="rect">
            <a:avLst/>
          </a:prstGeom>
          <a:effectLst>
            <a:glow rad="228600">
              <a:schemeClr val="accent3">
                <a:satMod val="175000"/>
                <a:alpha val="40000"/>
              </a:schemeClr>
            </a:glow>
          </a:effectLst>
        </p:spPr>
      </p:pic>
    </p:spTree>
    <p:custDataLst>
      <p:tags r:id="rId1"/>
    </p:custDataLst>
    <p:extLst>
      <p:ext uri="{BB962C8B-B14F-4D97-AF65-F5344CB8AC3E}">
        <p14:creationId xmlns:p14="http://schemas.microsoft.com/office/powerpoint/2010/main" val="2252477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5_OFFICE THEME" val="NjpWBq9o"/>
  <p:tag name="ARTICULATE_DESIGN_ID_6_OFFICE THEME" val="TnbJZYUP"/>
  <p:tag name="ARTICULATE_DESIGN_ID_7_OFFICE THEME" val="mK55zRpu"/>
  <p:tag name="ARTICULATE_DESIGN_ID_CUSTOM DESIGN" val="zlC3h4H7"/>
  <p:tag name="ARTICULATE_SLIDE_THUMBNAIL_REFRESH" val="1"/>
  <p:tag name="ARTICULATE_SLIDE_COUNT" val="8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Foundational Skills">
      <a:dk1>
        <a:srgbClr val="000000"/>
      </a:dk1>
      <a:lt1>
        <a:srgbClr val="FFFFFF"/>
      </a:lt1>
      <a:dk2>
        <a:srgbClr val="615F67"/>
      </a:dk2>
      <a:lt2>
        <a:srgbClr val="E7E6E6"/>
      </a:lt2>
      <a:accent1>
        <a:srgbClr val="0F6235"/>
      </a:accent1>
      <a:accent2>
        <a:srgbClr val="00A34B"/>
      </a:accent2>
      <a:accent3>
        <a:srgbClr val="D7E023"/>
      </a:accent3>
      <a:accent4>
        <a:srgbClr val="DC5D22"/>
      </a:accent4>
      <a:accent5>
        <a:srgbClr val="01A5B6"/>
      </a:accent5>
      <a:accent6>
        <a:srgbClr val="EEFFDD"/>
      </a:accent6>
      <a:hlink>
        <a:srgbClr val="83298D"/>
      </a:hlink>
      <a:folHlink>
        <a:srgbClr val="175C98"/>
      </a:folHlink>
    </a:clrScheme>
    <a:fontScheme name="Foundational Skills">
      <a:majorFont>
        <a:latin typeface="Montserrat Extra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WC Theme">
  <a:themeElements>
    <a:clrScheme name="New TWC">
      <a:dk1>
        <a:srgbClr val="000000"/>
      </a:dk1>
      <a:lt1>
        <a:srgbClr val="FFFFFF"/>
      </a:lt1>
      <a:dk2>
        <a:srgbClr val="44546A"/>
      </a:dk2>
      <a:lt2>
        <a:srgbClr val="E7E6E6"/>
      </a:lt2>
      <a:accent1>
        <a:srgbClr val="0C6235"/>
      </a:accent1>
      <a:accent2>
        <a:srgbClr val="00A54A"/>
      </a:accent2>
      <a:accent3>
        <a:srgbClr val="D6DF2A"/>
      </a:accent3>
      <a:accent4>
        <a:srgbClr val="615F67"/>
      </a:accent4>
      <a:accent5>
        <a:srgbClr val="881E19"/>
      </a:accent5>
      <a:accent6>
        <a:srgbClr val="121F56"/>
      </a:accent6>
      <a:hlink>
        <a:srgbClr val="0C6235"/>
      </a:hlink>
      <a:folHlink>
        <a:srgbClr val="014D80"/>
      </a:folHlink>
    </a:clrScheme>
    <a:fontScheme name="Montserrat Theme">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45054</TotalTime>
  <Words>13445</Words>
  <Application>Microsoft Office PowerPoint</Application>
  <PresentationFormat>Widescreen</PresentationFormat>
  <Paragraphs>1547</Paragraphs>
  <Slides>81</Slides>
  <Notes>81</Notes>
  <HiddenSlides>2</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Montserrat</vt:lpstr>
      <vt:lpstr>Arial</vt:lpstr>
      <vt:lpstr>Wingdings</vt:lpstr>
      <vt:lpstr>Montserrat ExtraBold</vt:lpstr>
      <vt:lpstr>Courier New</vt:lpstr>
      <vt:lpstr>Calibri</vt:lpstr>
      <vt:lpstr>5_Office Theme</vt:lpstr>
      <vt:lpstr>TWC Theme</vt:lpstr>
      <vt:lpstr>Instructor Guide Snapshot </vt:lpstr>
      <vt:lpstr>Pacing Guide </vt:lpstr>
      <vt:lpstr>PowerPoint Presentation</vt:lpstr>
      <vt:lpstr>Objectives</vt:lpstr>
      <vt:lpstr>Agenda</vt:lpstr>
      <vt:lpstr>Welcome to Basic Electricity</vt:lpstr>
      <vt:lpstr>Warm Up </vt:lpstr>
      <vt:lpstr>What is electricity?</vt:lpstr>
      <vt:lpstr>What is a circuit?</vt:lpstr>
      <vt:lpstr>Instructor Demo: Electricity at Work</vt:lpstr>
      <vt:lpstr>Let’s Return to Our Warm Up </vt:lpstr>
      <vt:lpstr>Why Learn Electricity?</vt:lpstr>
      <vt:lpstr>1.1 – How We Discovered Electricity</vt:lpstr>
      <vt:lpstr>PowerPoint Presentation</vt:lpstr>
      <vt:lpstr>PowerPoint Presentation</vt:lpstr>
      <vt:lpstr>Key Figures in the Discovery of Electricity</vt:lpstr>
      <vt:lpstr>Key Figures in the Discovery of Electricity</vt:lpstr>
      <vt:lpstr>Key Figures in the Discovery of Electricity</vt:lpstr>
      <vt:lpstr>PowerPoint Presentation</vt:lpstr>
      <vt:lpstr>From Discovery to the Shop Floor</vt:lpstr>
      <vt:lpstr>Knowledge Check  </vt:lpstr>
      <vt:lpstr>Knowledge Check  </vt:lpstr>
      <vt:lpstr>Summary and What’s Next</vt:lpstr>
      <vt:lpstr>1.2 – Electricity as Energy</vt:lpstr>
      <vt:lpstr>Electrical Safety</vt:lpstr>
      <vt:lpstr>Electricity Basics</vt:lpstr>
      <vt:lpstr>Static Electricity</vt:lpstr>
      <vt:lpstr>Instructor Demo </vt:lpstr>
      <vt:lpstr>Voltage and its Role in Electricity</vt:lpstr>
      <vt:lpstr>Everyday Maintenance Examples</vt:lpstr>
      <vt:lpstr>What is Current?</vt:lpstr>
      <vt:lpstr>Direct Current (DC) </vt:lpstr>
      <vt:lpstr>Alternating Current (AC) </vt:lpstr>
      <vt:lpstr>Conductors vs. Insulators</vt:lpstr>
      <vt:lpstr>Electrical Basics – Key Term Quick Review</vt:lpstr>
      <vt:lpstr>Activity: Paper Clip Circuit</vt:lpstr>
      <vt:lpstr>Activity: Small Group Discussion</vt:lpstr>
      <vt:lpstr>Knowledge Check</vt:lpstr>
      <vt:lpstr>Knowledge Check  </vt:lpstr>
      <vt:lpstr>Knowledge Check: Scenario  </vt:lpstr>
      <vt:lpstr>Knowledge Check  </vt:lpstr>
      <vt:lpstr>Knowledge Check  </vt:lpstr>
      <vt:lpstr>Summary and What’s Next</vt:lpstr>
      <vt:lpstr>1.3 – Inside the Atom: Where Electricity Begins</vt:lpstr>
      <vt:lpstr>Reflection</vt:lpstr>
      <vt:lpstr>Video: Explaining a Circuit </vt:lpstr>
      <vt:lpstr>Where Does Electricity Begin?</vt:lpstr>
      <vt:lpstr>What is an Atom?</vt:lpstr>
      <vt:lpstr>How Electrons Move</vt:lpstr>
      <vt:lpstr>Activity: Electricity Review</vt:lpstr>
      <vt:lpstr>Answer Key: Electricity Review  </vt:lpstr>
      <vt:lpstr>Answer Key: Electricity Review  </vt:lpstr>
      <vt:lpstr>Answer Key: Electricity Review  </vt:lpstr>
      <vt:lpstr>Answer Key: Electricity Review  </vt:lpstr>
      <vt:lpstr>Answer Key: Electricity Review  </vt:lpstr>
      <vt:lpstr>Answer Key: Electricity Review  </vt:lpstr>
      <vt:lpstr>Knowledge Check  </vt:lpstr>
      <vt:lpstr>Knowledge Check </vt:lpstr>
      <vt:lpstr>Knowledge Check </vt:lpstr>
      <vt:lpstr>Knowledge Check </vt:lpstr>
      <vt:lpstr>Knowledge Check </vt:lpstr>
      <vt:lpstr>Summary and What’s Next</vt:lpstr>
      <vt:lpstr>1.4 – How Electricity is Generated and its Significance</vt:lpstr>
      <vt:lpstr>How is Electricity Generated?</vt:lpstr>
      <vt:lpstr>How is Electricity Generated?</vt:lpstr>
      <vt:lpstr>How is Electricity Generated?</vt:lpstr>
      <vt:lpstr>How is Electricity Generated?</vt:lpstr>
      <vt:lpstr>How is Electricity Generated?</vt:lpstr>
      <vt:lpstr>How is Electricity Generated?</vt:lpstr>
      <vt:lpstr>How is Electricity Generated?</vt:lpstr>
      <vt:lpstr>Renewable vs. Non-Renewable Sources</vt:lpstr>
      <vt:lpstr>Electricity Transmission Through Electrical Grid</vt:lpstr>
      <vt:lpstr>Economic and Social Impact of Electricity</vt:lpstr>
      <vt:lpstr>Environmental Considerations</vt:lpstr>
      <vt:lpstr>Knowledge Check  </vt:lpstr>
      <vt:lpstr>Knowledge Check  </vt:lpstr>
      <vt:lpstr>Module Summary</vt:lpstr>
      <vt:lpstr>Reflection</vt:lpstr>
      <vt:lpstr>Quiz</vt:lpstr>
      <vt:lpstr>Revisiting Objectives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Mentor &amp; Apprenticeship Programs</dc:title>
  <dc:creator>Maurice Beard</dc:creator>
  <cp:lastModifiedBy>Kristen Ribaudo</cp:lastModifiedBy>
  <cp:revision>685</cp:revision>
  <dcterms:created xsi:type="dcterms:W3CDTF">2025-01-21T17:59:23Z</dcterms:created>
  <dcterms:modified xsi:type="dcterms:W3CDTF">2026-05-31T00:24:02Z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BEAEC871-48B9-4E68-B519-A98E1E2CE787</vt:lpwstr>
  </property>
  <property fmtid="{D5CDD505-2E9C-101B-9397-08002B2CF9AE}" pid="3" name="ArticulatePath">
    <vt:lpwstr>Developing Mentor &amp; Apprenticeship Programs</vt:lpwstr>
  </property>
</Properties>
</file>