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notesSlides/notesSlide1.xml" ContentType="application/vnd.openxmlformats-officedocument.presentationml.notesSlide+xml"/>
  <Override PartName="/ppt/tags/tag2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notesSlides/notesSlide5.xml" ContentType="application/vnd.openxmlformats-officedocument.presentationml.notesSlide+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notesSlides/notesSlide7.xml" ContentType="application/vnd.openxmlformats-officedocument.presentationml.notesSlide+xml"/>
  <Override PartName="/ppt/tags/tag32.xml" ContentType="application/vnd.openxmlformats-officedocument.presentationml.tags+xml"/>
  <Override PartName="/ppt/notesSlides/notesSlide8.xml" ContentType="application/vnd.openxmlformats-officedocument.presentationml.notesSlide+xml"/>
  <Override PartName="/ppt/tags/tag33.xml" ContentType="application/vnd.openxmlformats-officedocument.presentationml.tags+xml"/>
  <Override PartName="/ppt/notesSlides/notesSlide9.xml" ContentType="application/vnd.openxmlformats-officedocument.presentationml.notesSlide+xml"/>
  <Override PartName="/ppt/tags/tag34.xml" ContentType="application/vnd.openxmlformats-officedocument.presentationml.tags+xml"/>
  <Override PartName="/ppt/notesSlides/notesSlide10.xml" ContentType="application/vnd.openxmlformats-officedocument.presentationml.notesSlide+xml"/>
  <Override PartName="/ppt/tags/tag35.xml" ContentType="application/vnd.openxmlformats-officedocument.presentationml.tags+xml"/>
  <Override PartName="/ppt/notesSlides/notesSlide11.xml" ContentType="application/vnd.openxmlformats-officedocument.presentationml.notesSlide+xml"/>
  <Override PartName="/ppt/tags/tag36.xml" ContentType="application/vnd.openxmlformats-officedocument.presentationml.tags+xml"/>
  <Override PartName="/ppt/notesSlides/notesSlide12.xml" ContentType="application/vnd.openxmlformats-officedocument.presentationml.notesSlide+xml"/>
  <Override PartName="/ppt/tags/tag37.xml" ContentType="application/vnd.openxmlformats-officedocument.presentationml.tags+xml"/>
  <Override PartName="/ppt/notesSlides/notesSlide13.xml" ContentType="application/vnd.openxmlformats-officedocument.presentationml.notesSlide+xml"/>
  <Override PartName="/ppt/tags/tag38.xml" ContentType="application/vnd.openxmlformats-officedocument.presentationml.tags+xml"/>
  <Override PartName="/ppt/notesSlides/notesSlide14.xml" ContentType="application/vnd.openxmlformats-officedocument.presentationml.notesSlide+xml"/>
  <Override PartName="/ppt/tags/tag39.xml" ContentType="application/vnd.openxmlformats-officedocument.presentationml.tags+xml"/>
  <Override PartName="/ppt/notesSlides/notesSlide15.xml" ContentType="application/vnd.openxmlformats-officedocument.presentationml.notesSlide+xml"/>
  <Override PartName="/ppt/tags/tag40.xml" ContentType="application/vnd.openxmlformats-officedocument.presentationml.tags+xml"/>
  <Override PartName="/ppt/notesSlides/notesSlide16.xml" ContentType="application/vnd.openxmlformats-officedocument.presentationml.notesSlide+xml"/>
  <Override PartName="/ppt/tags/tag41.xml" ContentType="application/vnd.openxmlformats-officedocument.presentationml.tags+xml"/>
  <Override PartName="/ppt/notesSlides/notesSlide17.xml" ContentType="application/vnd.openxmlformats-officedocument.presentationml.notesSlide+xml"/>
  <Override PartName="/ppt/tags/tag42.xml" ContentType="application/vnd.openxmlformats-officedocument.presentationml.tags+xml"/>
  <Override PartName="/ppt/notesSlides/notesSlide18.xml" ContentType="application/vnd.openxmlformats-officedocument.presentationml.notesSlide+xml"/>
  <Override PartName="/ppt/tags/tag43.xml" ContentType="application/vnd.openxmlformats-officedocument.presentationml.tags+xml"/>
  <Override PartName="/ppt/notesSlides/notesSlide19.xml" ContentType="application/vnd.openxmlformats-officedocument.presentationml.notesSlide+xml"/>
  <Override PartName="/ppt/tags/tag44.xml" ContentType="application/vnd.openxmlformats-officedocument.presentationml.tags+xml"/>
  <Override PartName="/ppt/notesSlides/notesSlide20.xml" ContentType="application/vnd.openxmlformats-officedocument.presentationml.notesSlide+xml"/>
  <Override PartName="/ppt/tags/tag45.xml" ContentType="application/vnd.openxmlformats-officedocument.presentationml.tags+xml"/>
  <Override PartName="/ppt/notesSlides/notesSlide21.xml" ContentType="application/vnd.openxmlformats-officedocument.presentationml.notesSlide+xml"/>
  <Override PartName="/ppt/tags/tag46.xml" ContentType="application/vnd.openxmlformats-officedocument.presentationml.tags+xml"/>
  <Override PartName="/ppt/notesSlides/notesSlide22.xml" ContentType="application/vnd.openxmlformats-officedocument.presentationml.notesSlide+xml"/>
  <Override PartName="/ppt/tags/tag47.xml" ContentType="application/vnd.openxmlformats-officedocument.presentationml.tags+xml"/>
  <Override PartName="/ppt/notesSlides/notesSlide23.xml" ContentType="application/vnd.openxmlformats-officedocument.presentationml.notesSlide+xml"/>
  <Override PartName="/ppt/tags/tag48.xml" ContentType="application/vnd.openxmlformats-officedocument.presentationml.tags+xml"/>
  <Override PartName="/ppt/notesSlides/notesSlide24.xml" ContentType="application/vnd.openxmlformats-officedocument.presentationml.notesSlide+xml"/>
  <Override PartName="/ppt/tags/tag49.xml" ContentType="application/vnd.openxmlformats-officedocument.presentationml.tags+xml"/>
  <Override PartName="/ppt/notesSlides/notesSlide25.xml" ContentType="application/vnd.openxmlformats-officedocument.presentationml.notesSlide+xml"/>
  <Override PartName="/ppt/tags/tag50.xml" ContentType="application/vnd.openxmlformats-officedocument.presentationml.tags+xml"/>
  <Override PartName="/ppt/notesSlides/notesSlide26.xml" ContentType="application/vnd.openxmlformats-officedocument.presentationml.notesSlide+xml"/>
  <Override PartName="/ppt/tags/tag51.xml" ContentType="application/vnd.openxmlformats-officedocument.presentationml.tags+xml"/>
  <Override PartName="/ppt/notesSlides/notesSlide27.xml" ContentType="application/vnd.openxmlformats-officedocument.presentationml.notesSlide+xml"/>
  <Override PartName="/ppt/tags/tag52.xml" ContentType="application/vnd.openxmlformats-officedocument.presentationml.tags+xml"/>
  <Override PartName="/ppt/notesSlides/notesSlide28.xml" ContentType="application/vnd.openxmlformats-officedocument.presentationml.notesSlide+xml"/>
  <Override PartName="/ppt/tags/tag53.xml" ContentType="application/vnd.openxmlformats-officedocument.presentationml.tags+xml"/>
  <Override PartName="/ppt/notesSlides/notesSlide29.xml" ContentType="application/vnd.openxmlformats-officedocument.presentationml.notesSlide+xml"/>
  <Override PartName="/ppt/tags/tag54.xml" ContentType="application/vnd.openxmlformats-officedocument.presentationml.tags+xml"/>
  <Override PartName="/ppt/notesSlides/notesSlide30.xml" ContentType="application/vnd.openxmlformats-officedocument.presentationml.notesSlide+xml"/>
  <Override PartName="/ppt/tags/tag55.xml" ContentType="application/vnd.openxmlformats-officedocument.presentationml.tags+xml"/>
  <Override PartName="/ppt/notesSlides/notesSlide31.xml" ContentType="application/vnd.openxmlformats-officedocument.presentationml.notesSlide+xml"/>
  <Override PartName="/ppt/tags/tag56.xml" ContentType="application/vnd.openxmlformats-officedocument.presentationml.tags+xml"/>
  <Override PartName="/ppt/notesSlides/notesSlide32.xml" ContentType="application/vnd.openxmlformats-officedocument.presentationml.notesSlide+xml"/>
  <Override PartName="/ppt/tags/tag57.xml" ContentType="application/vnd.openxmlformats-officedocument.presentationml.tags+xml"/>
  <Override PartName="/ppt/notesSlides/notesSlide33.xml" ContentType="application/vnd.openxmlformats-officedocument.presentationml.notesSlide+xml"/>
  <Override PartName="/ppt/tags/tag58.xml" ContentType="application/vnd.openxmlformats-officedocument.presentationml.tags+xml"/>
  <Override PartName="/ppt/notesSlides/notesSlide34.xml" ContentType="application/vnd.openxmlformats-officedocument.presentationml.notesSlide+xml"/>
  <Override PartName="/ppt/tags/tag59.xml" ContentType="application/vnd.openxmlformats-officedocument.presentationml.tags+xml"/>
  <Override PartName="/ppt/notesSlides/notesSlide35.xml" ContentType="application/vnd.openxmlformats-officedocument.presentationml.notesSlide+xml"/>
  <Override PartName="/ppt/tags/tag60.xml" ContentType="application/vnd.openxmlformats-officedocument.presentationml.tags+xml"/>
  <Override PartName="/ppt/notesSlides/notesSlide36.xml" ContentType="application/vnd.openxmlformats-officedocument.presentationml.notesSlide+xml"/>
  <Override PartName="/ppt/tags/tag61.xml" ContentType="application/vnd.openxmlformats-officedocument.presentationml.tags+xml"/>
  <Override PartName="/ppt/notesSlides/notesSlide37.xml" ContentType="application/vnd.openxmlformats-officedocument.presentationml.notesSlide+xml"/>
  <Override PartName="/ppt/tags/tag62.xml" ContentType="application/vnd.openxmlformats-officedocument.presentationml.tags+xml"/>
  <Override PartName="/ppt/notesSlides/notesSlide38.xml" ContentType="application/vnd.openxmlformats-officedocument.presentationml.notesSlide+xml"/>
  <Override PartName="/ppt/tags/tag63.xml" ContentType="application/vnd.openxmlformats-officedocument.presentationml.tags+xml"/>
  <Override PartName="/ppt/notesSlides/notesSlide39.xml" ContentType="application/vnd.openxmlformats-officedocument.presentationml.notesSlide+xml"/>
  <Override PartName="/ppt/tags/tag64.xml" ContentType="application/vnd.openxmlformats-officedocument.presentationml.tags+xml"/>
  <Override PartName="/ppt/notesSlides/notesSlide40.xml" ContentType="application/vnd.openxmlformats-officedocument.presentationml.notesSlide+xml"/>
  <Override PartName="/ppt/tags/tag65.xml" ContentType="application/vnd.openxmlformats-officedocument.presentationml.tags+xml"/>
  <Override PartName="/ppt/notesSlides/notesSlide41.xml" ContentType="application/vnd.openxmlformats-officedocument.presentationml.notesSlide+xml"/>
  <Override PartName="/ppt/tags/tag66.xml" ContentType="application/vnd.openxmlformats-officedocument.presentationml.tags+xml"/>
  <Override PartName="/ppt/notesSlides/notesSlide42.xml" ContentType="application/vnd.openxmlformats-officedocument.presentationml.notesSlide+xml"/>
  <Override PartName="/ppt/tags/tag67.xml" ContentType="application/vnd.openxmlformats-officedocument.presentationml.tags+xml"/>
  <Override PartName="/ppt/notesSlides/notesSlide43.xml" ContentType="application/vnd.openxmlformats-officedocument.presentationml.notesSlide+xml"/>
  <Override PartName="/ppt/tags/tag68.xml" ContentType="application/vnd.openxmlformats-officedocument.presentationml.tags+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9.xml" ContentType="application/vnd.openxmlformats-officedocument.presentationml.tags+xml"/>
  <Override PartName="/ppt/notesSlides/notesSlide45.xml" ContentType="application/vnd.openxmlformats-officedocument.presentationml.notesSlide+xml"/>
  <Override PartName="/ppt/tags/tag70.xml" ContentType="application/vnd.openxmlformats-officedocument.presentationml.tags+xml"/>
  <Override PartName="/ppt/notesSlides/notesSlide46.xml" ContentType="application/vnd.openxmlformats-officedocument.presentationml.notesSlide+xml"/>
  <Override PartName="/ppt/tags/tag71.xml" ContentType="application/vnd.openxmlformats-officedocument.presentationml.tags+xml"/>
  <Override PartName="/ppt/notesSlides/notesSlide47.xml" ContentType="application/vnd.openxmlformats-officedocument.presentationml.notesSlide+xml"/>
  <Override PartName="/ppt/tags/tag72.xml" ContentType="application/vnd.openxmlformats-officedocument.presentationml.tags+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3.xml" ContentType="application/vnd.openxmlformats-officedocument.presentationml.tags+xml"/>
  <Override PartName="/ppt/notesSlides/notesSlide49.xml" ContentType="application/vnd.openxmlformats-officedocument.presentationml.notesSlide+xml"/>
  <Override PartName="/ppt/tags/tag74.xml" ContentType="application/vnd.openxmlformats-officedocument.presentationml.tags+xml"/>
  <Override PartName="/ppt/notesSlides/notesSlide50.xml" ContentType="application/vnd.openxmlformats-officedocument.presentationml.notesSlide+xml"/>
  <Override PartName="/ppt/tags/tag75.xml" ContentType="application/vnd.openxmlformats-officedocument.presentationml.tags+xml"/>
  <Override PartName="/ppt/notesSlides/notesSlide51.xml" ContentType="application/vnd.openxmlformats-officedocument.presentationml.notesSlide+xml"/>
  <Override PartName="/ppt/tags/tag76.xml" ContentType="application/vnd.openxmlformats-officedocument.presentationml.tags+xml"/>
  <Override PartName="/ppt/notesSlides/notesSlide52.xml" ContentType="application/vnd.openxmlformats-officedocument.presentationml.notesSlide+xml"/>
  <Override PartName="/ppt/tags/tag77.xml" ContentType="application/vnd.openxmlformats-officedocument.presentationml.tags+xml"/>
  <Override PartName="/ppt/notesSlides/notesSlide53.xml" ContentType="application/vnd.openxmlformats-officedocument.presentationml.notesSlide+xml"/>
  <Override PartName="/ppt/tags/tag78.xml" ContentType="application/vnd.openxmlformats-officedocument.presentationml.tags+xml"/>
  <Override PartName="/ppt/notesSlides/notesSlide54.xml" ContentType="application/vnd.openxmlformats-officedocument.presentationml.notesSlide+xml"/>
  <Override PartName="/ppt/tags/tag79.xml" ContentType="application/vnd.openxmlformats-officedocument.presentationml.tags+xml"/>
  <Override PartName="/ppt/notesSlides/notesSlide55.xml" ContentType="application/vnd.openxmlformats-officedocument.presentationml.notesSlide+xml"/>
  <Override PartName="/ppt/tags/tag80.xml" ContentType="application/vnd.openxmlformats-officedocument.presentationml.tags+xml"/>
  <Override PartName="/ppt/notesSlides/notesSlide56.xml" ContentType="application/vnd.openxmlformats-officedocument.presentationml.notesSlide+xml"/>
  <Override PartName="/ppt/tags/tag81.xml" ContentType="application/vnd.openxmlformats-officedocument.presentationml.tags+xml"/>
  <Override PartName="/ppt/notesSlides/notesSlide57.xml" ContentType="application/vnd.openxmlformats-officedocument.presentationml.notesSlide+xml"/>
  <Override PartName="/ppt/tags/tag82.xml" ContentType="application/vnd.openxmlformats-officedocument.presentationml.tags+xml"/>
  <Override PartName="/ppt/notesSlides/notesSlide58.xml" ContentType="application/vnd.openxmlformats-officedocument.presentationml.notesSlide+xml"/>
  <Override PartName="/ppt/tags/tag83.xml" ContentType="application/vnd.openxmlformats-officedocument.presentationml.tags+xml"/>
  <Override PartName="/ppt/notesSlides/notesSlide59.xml" ContentType="application/vnd.openxmlformats-officedocument.presentationml.notesSlide+xml"/>
  <Override PartName="/ppt/tags/tag84.xml" ContentType="application/vnd.openxmlformats-officedocument.presentationml.tags+xml"/>
  <Override PartName="/ppt/notesSlides/notesSlide60.xml" ContentType="application/vnd.openxmlformats-officedocument.presentationml.notesSlide+xml"/>
  <Override PartName="/ppt/tags/tag85.xml" ContentType="application/vnd.openxmlformats-officedocument.presentationml.tags+xml"/>
  <Override PartName="/ppt/notesSlides/notesSlide61.xml" ContentType="application/vnd.openxmlformats-officedocument.presentationml.notesSlide+xml"/>
  <Override PartName="/ppt/tags/tag86.xml" ContentType="application/vnd.openxmlformats-officedocument.presentationml.tags+xml"/>
  <Override PartName="/ppt/notesSlides/notesSlide62.xml" ContentType="application/vnd.openxmlformats-officedocument.presentationml.notesSlide+xml"/>
  <Override PartName="/ppt/tags/tag87.xml" ContentType="application/vnd.openxmlformats-officedocument.presentationml.tags+xml"/>
  <Override PartName="/ppt/notesSlides/notesSlide63.xml" ContentType="application/vnd.openxmlformats-officedocument.presentationml.notesSlide+xml"/>
  <Override PartName="/ppt/tags/tag88.xml" ContentType="application/vnd.openxmlformats-officedocument.presentationml.tags+xml"/>
  <Override PartName="/ppt/notesSlides/notesSlide64.xml" ContentType="application/vnd.openxmlformats-officedocument.presentationml.notesSlide+xml"/>
  <Override PartName="/ppt/tags/tag89.xml" ContentType="application/vnd.openxmlformats-officedocument.presentationml.tags+xml"/>
  <Override PartName="/ppt/notesSlides/notesSlide65.xml" ContentType="application/vnd.openxmlformats-officedocument.presentationml.notesSlide+xml"/>
  <Override PartName="/ppt/tags/tag90.xml" ContentType="application/vnd.openxmlformats-officedocument.presentationml.tags+xml"/>
  <Override PartName="/ppt/notesSlides/notesSlide66.xml" ContentType="application/vnd.openxmlformats-officedocument.presentationml.notesSlide+xml"/>
  <Override PartName="/ppt/tags/tag91.xml" ContentType="application/vnd.openxmlformats-officedocument.presentationml.tags+xml"/>
  <Override PartName="/ppt/notesSlides/notesSlide67.xml" ContentType="application/vnd.openxmlformats-officedocument.presentationml.notesSlide+xml"/>
  <Override PartName="/ppt/tags/tag92.xml" ContentType="application/vnd.openxmlformats-officedocument.presentationml.tags+xml"/>
  <Override PartName="/ppt/notesSlides/notesSlide68.xml" ContentType="application/vnd.openxmlformats-officedocument.presentationml.notesSlide+xml"/>
  <Override PartName="/ppt/tags/tag93.xml" ContentType="application/vnd.openxmlformats-officedocument.presentationml.tags+xml"/>
  <Override PartName="/ppt/notesSlides/notesSlide69.xml" ContentType="application/vnd.openxmlformats-officedocument.presentationml.notesSlide+xml"/>
  <Override PartName="/ppt/tags/tag94.xml" ContentType="application/vnd.openxmlformats-officedocument.presentationml.tags+xml"/>
  <Override PartName="/ppt/notesSlides/notesSlide70.xml" ContentType="application/vnd.openxmlformats-officedocument.presentationml.notesSlide+xml"/>
  <Override PartName="/ppt/tags/tag95.xml" ContentType="application/vnd.openxmlformats-officedocument.presentationml.tags+xml"/>
  <Override PartName="/ppt/notesSlides/notesSlide71.xml" ContentType="application/vnd.openxmlformats-officedocument.presentationml.notesSlide+xml"/>
  <Override PartName="/ppt/tags/tag96.xml" ContentType="application/vnd.openxmlformats-officedocument.presentationml.tags+xml"/>
  <Override PartName="/ppt/notesSlides/notesSlide72.xml" ContentType="application/vnd.openxmlformats-officedocument.presentationml.notesSlide+xml"/>
  <Override PartName="/ppt/tags/tag97.xml" ContentType="application/vnd.openxmlformats-officedocument.presentationml.tags+xml"/>
  <Override PartName="/ppt/notesSlides/notesSlide73.xml" ContentType="application/vnd.openxmlformats-officedocument.presentationml.notesSlide+xml"/>
  <Override PartName="/ppt/tags/tag98.xml" ContentType="application/vnd.openxmlformats-officedocument.presentationml.tags+xml"/>
  <Override PartName="/ppt/notesSlides/notesSlide74.xml" ContentType="application/vnd.openxmlformats-officedocument.presentationml.notesSlide+xml"/>
  <Override PartName="/ppt/tags/tag99.xml" ContentType="application/vnd.openxmlformats-officedocument.presentationml.tags+xml"/>
  <Override PartName="/ppt/notesSlides/notesSlide75.xml" ContentType="application/vnd.openxmlformats-officedocument.presentationml.notesSlide+xml"/>
  <Override PartName="/ppt/tags/tag100.xml" ContentType="application/vnd.openxmlformats-officedocument.presentationml.tags+xml"/>
  <Override PartName="/ppt/notesSlides/notesSlide76.xml" ContentType="application/vnd.openxmlformats-officedocument.presentationml.notesSlide+xml"/>
  <Override PartName="/ppt/tags/tag101.xml" ContentType="application/vnd.openxmlformats-officedocument.presentationml.tags+xml"/>
  <Override PartName="/ppt/notesSlides/notesSlide77.xml" ContentType="application/vnd.openxmlformats-officedocument.presentationml.notesSlide+xml"/>
  <Override PartName="/ppt/tags/tag102.xml" ContentType="application/vnd.openxmlformats-officedocument.presentationml.tags+xml"/>
  <Override PartName="/ppt/notesSlides/notesSlide78.xml" ContentType="application/vnd.openxmlformats-officedocument.presentationml.notesSlide+xml"/>
  <Override PartName="/ppt/tags/tag103.xml" ContentType="application/vnd.openxmlformats-officedocument.presentationml.tags+xml"/>
  <Override PartName="/ppt/notesSlides/notesSlide7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0" r:id="rId1"/>
    <p:sldMasterId id="2147483713" r:id="rId2"/>
  </p:sldMasterIdLst>
  <p:notesMasterIdLst>
    <p:notesMasterId r:id="rId82"/>
  </p:notesMasterIdLst>
  <p:handoutMasterIdLst>
    <p:handoutMasterId r:id="rId83"/>
  </p:handoutMasterIdLst>
  <p:sldIdLst>
    <p:sldId id="2128753041" r:id="rId3"/>
    <p:sldId id="2128753042" r:id="rId4"/>
    <p:sldId id="2295" r:id="rId5"/>
    <p:sldId id="2412" r:id="rId6"/>
    <p:sldId id="2413" r:id="rId7"/>
    <p:sldId id="2128753043" r:id="rId8"/>
    <p:sldId id="1269" r:id="rId9"/>
    <p:sldId id="2128753045" r:id="rId10"/>
    <p:sldId id="2421" r:id="rId11"/>
    <p:sldId id="2128753009" r:id="rId12"/>
    <p:sldId id="2128753047" r:id="rId13"/>
    <p:sldId id="2128753048" r:id="rId14"/>
    <p:sldId id="2128753049" r:id="rId15"/>
    <p:sldId id="2128753081" r:id="rId16"/>
    <p:sldId id="1240" r:id="rId17"/>
    <p:sldId id="2128753050" r:id="rId18"/>
    <p:sldId id="2128753051" r:id="rId19"/>
    <p:sldId id="2128753052" r:id="rId20"/>
    <p:sldId id="2128753053" r:id="rId21"/>
    <p:sldId id="2128753054" r:id="rId22"/>
    <p:sldId id="2128753055" r:id="rId23"/>
    <p:sldId id="2128753003" r:id="rId24"/>
    <p:sldId id="2128753056" r:id="rId25"/>
    <p:sldId id="2128753058" r:id="rId26"/>
    <p:sldId id="2128753059" r:id="rId27"/>
    <p:sldId id="2128753060" r:id="rId28"/>
    <p:sldId id="2128753061" r:id="rId29"/>
    <p:sldId id="2128753062" r:id="rId30"/>
    <p:sldId id="2128753064" r:id="rId31"/>
    <p:sldId id="2128753063" r:id="rId32"/>
    <p:sldId id="2128753066" r:id="rId33"/>
    <p:sldId id="2128753067" r:id="rId34"/>
    <p:sldId id="2128753070" r:id="rId35"/>
    <p:sldId id="2128753071" r:id="rId36"/>
    <p:sldId id="2128753068" r:id="rId37"/>
    <p:sldId id="2128753072" r:id="rId38"/>
    <p:sldId id="2128753073" r:id="rId39"/>
    <p:sldId id="2128753074" r:id="rId40"/>
    <p:sldId id="2128753077" r:id="rId41"/>
    <p:sldId id="2128753075" r:id="rId42"/>
    <p:sldId id="2128753076" r:id="rId43"/>
    <p:sldId id="2128753078" r:id="rId44"/>
    <p:sldId id="2128753079" r:id="rId45"/>
    <p:sldId id="2128753080" r:id="rId46"/>
    <p:sldId id="2128753082" r:id="rId47"/>
    <p:sldId id="2128753083" r:id="rId48"/>
    <p:sldId id="2128753103" r:id="rId49"/>
    <p:sldId id="2128753100" r:id="rId50"/>
    <p:sldId id="2128752950" r:id="rId51"/>
    <p:sldId id="2128752992" r:id="rId52"/>
    <p:sldId id="2128753102" r:id="rId53"/>
    <p:sldId id="2416" r:id="rId54"/>
    <p:sldId id="2128753014" r:id="rId55"/>
    <p:sldId id="2128753084" r:id="rId56"/>
    <p:sldId id="2128753086" r:id="rId57"/>
    <p:sldId id="2128753088" r:id="rId58"/>
    <p:sldId id="2128753089" r:id="rId59"/>
    <p:sldId id="2128752997" r:id="rId60"/>
    <p:sldId id="2128753090" r:id="rId61"/>
    <p:sldId id="2508" r:id="rId62"/>
    <p:sldId id="2128753091" r:id="rId63"/>
    <p:sldId id="2431" r:id="rId64"/>
    <p:sldId id="2128753092" r:id="rId65"/>
    <p:sldId id="2128753093" r:id="rId66"/>
    <p:sldId id="2128753015" r:id="rId67"/>
    <p:sldId id="2128753094" r:id="rId68"/>
    <p:sldId id="2128753095" r:id="rId69"/>
    <p:sldId id="2128753096" r:id="rId70"/>
    <p:sldId id="2128753098" r:id="rId71"/>
    <p:sldId id="2128753097" r:id="rId72"/>
    <p:sldId id="2128753104" r:id="rId73"/>
    <p:sldId id="2128753101" r:id="rId74"/>
    <p:sldId id="2128753034" r:id="rId75"/>
    <p:sldId id="2128753035" r:id="rId76"/>
    <p:sldId id="2128753036" r:id="rId77"/>
    <p:sldId id="2128753037" r:id="rId78"/>
    <p:sldId id="2452" r:id="rId79"/>
    <p:sldId id="2128753038" r:id="rId80"/>
    <p:sldId id="2423" r:id="rId81"/>
  </p:sldIdLst>
  <p:sldSz cx="12192000" cy="6858000"/>
  <p:notesSz cx="7315200" cy="9601200"/>
  <p:embeddedFontLst>
    <p:embeddedFont>
      <p:font typeface="Articulate Extrabold" panose="02000503050000020004" pitchFamily="2" charset="0"/>
      <p:regular r:id="rId84"/>
      <p:italic r:id="rId85"/>
    </p:embeddedFont>
    <p:embeddedFont>
      <p:font typeface="Montserrat" panose="02000505000000020004" pitchFamily="2" charset="0"/>
      <p:regular r:id="rId86"/>
      <p:bold r:id="rId87"/>
    </p:embeddedFont>
    <p:embeddedFont>
      <p:font typeface="Montserrat ExtraBold" panose="00000900000000000000" pitchFamily="2" charset="0"/>
      <p:bold r:id="rId88"/>
      <p:boldItalic r:id="rId89"/>
    </p:embeddedFont>
    <p:embeddedFont>
      <p:font typeface="MV Boli" panose="02000500030200090000" pitchFamily="2" charset="0"/>
      <p:regular r:id="rId90"/>
    </p:embeddedFont>
  </p:embeddedFontLst>
  <p:custDataLst>
    <p:tags r:id="rId9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Supervielle" initials="JS" lastIdx="2" clrIdx="0">
    <p:extLst>
      <p:ext uri="{19B8F6BF-5375-455C-9EA6-DF929625EA0E}">
        <p15:presenceInfo xmlns:p15="http://schemas.microsoft.com/office/powerpoint/2012/main" userId="S::jsupervielle@transportcenter.org::cab22848-2290-49d5-a1e5-0605f558067d" providerId="AD"/>
      </p:ext>
    </p:extLst>
  </p:cmAuthor>
  <p:cmAuthor id="2" name="Allie Franklyn" initials="AF" lastIdx="36" clrIdx="1">
    <p:extLst>
      <p:ext uri="{19B8F6BF-5375-455C-9EA6-DF929625EA0E}">
        <p15:presenceInfo xmlns:p15="http://schemas.microsoft.com/office/powerpoint/2012/main" userId="S::afranklyn@transportcenter.org::2e006465-fe6a-4244-a2e5-a65a0565e14a" providerId="AD"/>
      </p:ext>
    </p:extLst>
  </p:cmAuthor>
  <p:cmAuthor id="3" name="Kristen Ribaudo" initials="KR" lastIdx="171" clrIdx="2">
    <p:extLst>
      <p:ext uri="{19B8F6BF-5375-455C-9EA6-DF929625EA0E}">
        <p15:presenceInfo xmlns:p15="http://schemas.microsoft.com/office/powerpoint/2012/main" userId="7a61d3ca7dda6d5d" providerId="Windows Live"/>
      </p:ext>
    </p:extLst>
  </p:cmAuthor>
  <p:cmAuthor id="4" name="Brandon Liu" initials="BL" lastIdx="13" clrIdx="3">
    <p:extLst>
      <p:ext uri="{19B8F6BF-5375-455C-9EA6-DF929625EA0E}">
        <p15:presenceInfo xmlns:p15="http://schemas.microsoft.com/office/powerpoint/2012/main" userId="S::BLiu@transportcenter.org::91538181-2fe1-4853-b053-a549550394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8E2E"/>
    <a:srgbClr val="C6AB38"/>
    <a:srgbClr val="E5A119"/>
    <a:srgbClr val="1A9CFB"/>
    <a:srgbClr val="707511"/>
    <a:srgbClr val="5B5B5B"/>
    <a:srgbClr val="D7E023"/>
    <a:srgbClr val="B9B9B9"/>
    <a:srgbClr val="626262"/>
    <a:srgbClr val="FFEB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2D647A-C685-485C-BCEA-2F232CA9FBD3}" v="8" dt="2026-05-28T00:30:34.8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97" autoAdjust="0"/>
    <p:restoredTop sz="63166" autoAdjust="0"/>
  </p:normalViewPr>
  <p:slideViewPr>
    <p:cSldViewPr snapToGrid="0">
      <p:cViewPr varScale="1">
        <p:scale>
          <a:sx n="37" d="100"/>
          <a:sy n="37" d="100"/>
        </p:scale>
        <p:origin x="1356" y="40"/>
      </p:cViewPr>
      <p:guideLst/>
    </p:cSldViewPr>
  </p:slideViewPr>
  <p:outlineViewPr>
    <p:cViewPr>
      <p:scale>
        <a:sx n="33" d="100"/>
        <a:sy n="33" d="100"/>
      </p:scale>
      <p:origin x="0" y="0"/>
    </p:cViewPr>
  </p:outlineViewPr>
  <p:notesTextViewPr>
    <p:cViewPr>
      <p:scale>
        <a:sx n="125" d="100"/>
        <a:sy n="125" d="100"/>
      </p:scale>
      <p:origin x="0" y="-292"/>
    </p:cViewPr>
  </p:notesTextViewPr>
  <p:sorterViewPr>
    <p:cViewPr>
      <p:scale>
        <a:sx n="100" d="100"/>
        <a:sy n="100" d="100"/>
      </p:scale>
      <p:origin x="0" y="0"/>
    </p:cViewPr>
  </p:sorterViewPr>
  <p:notesViewPr>
    <p:cSldViewPr snapToGrid="0">
      <p:cViewPr varScale="1">
        <p:scale>
          <a:sx n="74" d="100"/>
          <a:sy n="74" d="100"/>
        </p:scale>
        <p:origin x="2122"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font" Target="fonts/font7.fntdata"/><Relationship Id="rId9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handoutMaster" Target="handoutMasters/handoutMaster1.xml"/><Relationship Id="rId88" Type="http://schemas.openxmlformats.org/officeDocument/2006/relationships/font" Target="fonts/font5.fntdata"/><Relationship Id="rId91" Type="http://schemas.openxmlformats.org/officeDocument/2006/relationships/tags" Target="tags/tag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3.fntdata"/><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4.fntdata"/><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6E0737-BDE1-4D81-ABF3-2AA939011A44}" type="doc">
      <dgm:prSet loTypeId="urn:microsoft.com/office/officeart/2005/8/layout/process1" loCatId="process" qsTypeId="urn:microsoft.com/office/officeart/2005/8/quickstyle/simple1" qsCatId="simple" csTypeId="urn:microsoft.com/office/officeart/2005/8/colors/accent0_3" csCatId="mainScheme" phldr="1"/>
      <dgm:spPr/>
      <dgm:t>
        <a:bodyPr/>
        <a:lstStyle/>
        <a:p>
          <a:endParaRPr lang="en-US"/>
        </a:p>
      </dgm:t>
    </dgm:pt>
    <dgm:pt modelId="{3A1B9AFF-A1FE-4B1D-8FC0-11071BB87E36}">
      <dgm:prSet phldrT="[Text]" phldr="0"/>
      <dgm:spPr/>
      <dgm:t>
        <a:bodyPr/>
        <a:lstStyle/>
        <a:p>
          <a:r>
            <a:rPr lang="en-US" dirty="0"/>
            <a:t>Cut</a:t>
          </a:r>
        </a:p>
      </dgm:t>
    </dgm:pt>
    <dgm:pt modelId="{F928C56C-084F-4E80-9A51-FBA1D8BE6AD3}" type="parTrans" cxnId="{2DE475E2-F715-4566-A9B5-9609FE63A9A8}">
      <dgm:prSet/>
      <dgm:spPr/>
      <dgm:t>
        <a:bodyPr/>
        <a:lstStyle/>
        <a:p>
          <a:endParaRPr lang="en-US"/>
        </a:p>
      </dgm:t>
    </dgm:pt>
    <dgm:pt modelId="{7F295EAB-C667-4984-AD51-CE1F00F21B50}" type="sibTrans" cxnId="{2DE475E2-F715-4566-A9B5-9609FE63A9A8}">
      <dgm:prSet/>
      <dgm:spPr/>
      <dgm:t>
        <a:bodyPr/>
        <a:lstStyle/>
        <a:p>
          <a:endParaRPr lang="en-US"/>
        </a:p>
      </dgm:t>
    </dgm:pt>
    <dgm:pt modelId="{CB32ACFB-E7D4-42CB-9071-06AA04D4FF61}">
      <dgm:prSet phldrT="[Text]" phldr="0"/>
      <dgm:spPr/>
      <dgm:t>
        <a:bodyPr/>
        <a:lstStyle/>
        <a:p>
          <a:r>
            <a:rPr lang="en-US" dirty="0"/>
            <a:t>Strip</a:t>
          </a:r>
        </a:p>
      </dgm:t>
    </dgm:pt>
    <dgm:pt modelId="{E3938441-AD2C-4135-A408-358D6A1D05C9}" type="parTrans" cxnId="{DF61C5B5-F0A9-4E84-8BCE-24CD6D399A66}">
      <dgm:prSet/>
      <dgm:spPr/>
      <dgm:t>
        <a:bodyPr/>
        <a:lstStyle/>
        <a:p>
          <a:endParaRPr lang="en-US"/>
        </a:p>
      </dgm:t>
    </dgm:pt>
    <dgm:pt modelId="{D056C202-C50B-4DF0-A216-33C6533F3729}" type="sibTrans" cxnId="{DF61C5B5-F0A9-4E84-8BCE-24CD6D399A66}">
      <dgm:prSet/>
      <dgm:spPr/>
      <dgm:t>
        <a:bodyPr/>
        <a:lstStyle/>
        <a:p>
          <a:endParaRPr lang="en-US"/>
        </a:p>
      </dgm:t>
    </dgm:pt>
    <dgm:pt modelId="{3F1B3F23-6763-475E-8FE1-7C8C40CE314C}">
      <dgm:prSet phldrT="[Text]" phldr="0"/>
      <dgm:spPr/>
      <dgm:t>
        <a:bodyPr/>
        <a:lstStyle/>
        <a:p>
          <a:r>
            <a:rPr lang="en-US" dirty="0"/>
            <a:t>Crimp</a:t>
          </a:r>
        </a:p>
      </dgm:t>
    </dgm:pt>
    <dgm:pt modelId="{3992B716-8652-4745-8551-857DECD34068}" type="parTrans" cxnId="{27CCD8FC-4C7E-465B-9E54-6E4421E863BA}">
      <dgm:prSet/>
      <dgm:spPr/>
      <dgm:t>
        <a:bodyPr/>
        <a:lstStyle/>
        <a:p>
          <a:endParaRPr lang="en-US"/>
        </a:p>
      </dgm:t>
    </dgm:pt>
    <dgm:pt modelId="{68D279DC-B970-479D-A293-FB5CC3CCAE96}" type="sibTrans" cxnId="{27CCD8FC-4C7E-465B-9E54-6E4421E863BA}">
      <dgm:prSet/>
      <dgm:spPr/>
      <dgm:t>
        <a:bodyPr/>
        <a:lstStyle/>
        <a:p>
          <a:endParaRPr lang="en-US"/>
        </a:p>
      </dgm:t>
    </dgm:pt>
    <dgm:pt modelId="{1C765846-6744-4F99-85A6-9832D88C6B71}">
      <dgm:prSet/>
      <dgm:spPr/>
      <dgm:t>
        <a:bodyPr/>
        <a:lstStyle/>
        <a:p>
          <a:r>
            <a:rPr lang="en-US" dirty="0"/>
            <a:t>Shrink</a:t>
          </a:r>
        </a:p>
      </dgm:t>
    </dgm:pt>
    <dgm:pt modelId="{FCCD86E8-B8A4-4502-BABF-14AD1B6C1705}" type="parTrans" cxnId="{A3602CB9-7969-4108-8408-BFCAEA0B1EA5}">
      <dgm:prSet/>
      <dgm:spPr/>
      <dgm:t>
        <a:bodyPr/>
        <a:lstStyle/>
        <a:p>
          <a:endParaRPr lang="en-US"/>
        </a:p>
      </dgm:t>
    </dgm:pt>
    <dgm:pt modelId="{2C3B9F4B-5C2B-40D2-9EA4-ACC3EF787F28}" type="sibTrans" cxnId="{A3602CB9-7969-4108-8408-BFCAEA0B1EA5}">
      <dgm:prSet/>
      <dgm:spPr/>
      <dgm:t>
        <a:bodyPr/>
        <a:lstStyle/>
        <a:p>
          <a:endParaRPr lang="en-US"/>
        </a:p>
      </dgm:t>
    </dgm:pt>
    <dgm:pt modelId="{368FA5F1-9346-4166-8A75-66DDD9DCFFB7}" type="pres">
      <dgm:prSet presAssocID="{6C6E0737-BDE1-4D81-ABF3-2AA939011A44}" presName="Name0" presStyleCnt="0">
        <dgm:presLayoutVars>
          <dgm:dir/>
          <dgm:resizeHandles val="exact"/>
        </dgm:presLayoutVars>
      </dgm:prSet>
      <dgm:spPr/>
    </dgm:pt>
    <dgm:pt modelId="{52BEEF68-9B8E-42FE-9F60-F220B81DA7A3}" type="pres">
      <dgm:prSet presAssocID="{3A1B9AFF-A1FE-4B1D-8FC0-11071BB87E36}" presName="node" presStyleLbl="node1" presStyleIdx="0" presStyleCnt="4">
        <dgm:presLayoutVars>
          <dgm:bulletEnabled val="1"/>
        </dgm:presLayoutVars>
      </dgm:prSet>
      <dgm:spPr/>
    </dgm:pt>
    <dgm:pt modelId="{EB9E3FF6-8866-417C-A7DB-C7FE32196030}" type="pres">
      <dgm:prSet presAssocID="{7F295EAB-C667-4984-AD51-CE1F00F21B50}" presName="sibTrans" presStyleLbl="sibTrans2D1" presStyleIdx="0" presStyleCnt="3"/>
      <dgm:spPr/>
    </dgm:pt>
    <dgm:pt modelId="{07D98FA3-0B96-4EB5-A5DD-EF31DD0AC9E4}" type="pres">
      <dgm:prSet presAssocID="{7F295EAB-C667-4984-AD51-CE1F00F21B50}" presName="connectorText" presStyleLbl="sibTrans2D1" presStyleIdx="0" presStyleCnt="3"/>
      <dgm:spPr/>
    </dgm:pt>
    <dgm:pt modelId="{2B606579-0F09-4A76-88A2-ADD96E03563A}" type="pres">
      <dgm:prSet presAssocID="{CB32ACFB-E7D4-42CB-9071-06AA04D4FF61}" presName="node" presStyleLbl="node1" presStyleIdx="1" presStyleCnt="4">
        <dgm:presLayoutVars>
          <dgm:bulletEnabled val="1"/>
        </dgm:presLayoutVars>
      </dgm:prSet>
      <dgm:spPr/>
    </dgm:pt>
    <dgm:pt modelId="{CCED7052-B879-4058-AF97-DD3E927B5D9D}" type="pres">
      <dgm:prSet presAssocID="{D056C202-C50B-4DF0-A216-33C6533F3729}" presName="sibTrans" presStyleLbl="sibTrans2D1" presStyleIdx="1" presStyleCnt="3"/>
      <dgm:spPr/>
    </dgm:pt>
    <dgm:pt modelId="{2F316A98-30AC-4A0D-91D8-33E2ECFD5322}" type="pres">
      <dgm:prSet presAssocID="{D056C202-C50B-4DF0-A216-33C6533F3729}" presName="connectorText" presStyleLbl="sibTrans2D1" presStyleIdx="1" presStyleCnt="3"/>
      <dgm:spPr/>
    </dgm:pt>
    <dgm:pt modelId="{504F8EFB-2653-4528-9EEB-783B603FC738}" type="pres">
      <dgm:prSet presAssocID="{3F1B3F23-6763-475E-8FE1-7C8C40CE314C}" presName="node" presStyleLbl="node1" presStyleIdx="2" presStyleCnt="4">
        <dgm:presLayoutVars>
          <dgm:bulletEnabled val="1"/>
        </dgm:presLayoutVars>
      </dgm:prSet>
      <dgm:spPr/>
    </dgm:pt>
    <dgm:pt modelId="{20EB6564-3B6B-46A3-A94C-FFEB3F832CCF}" type="pres">
      <dgm:prSet presAssocID="{68D279DC-B970-479D-A293-FB5CC3CCAE96}" presName="sibTrans" presStyleLbl="sibTrans2D1" presStyleIdx="2" presStyleCnt="3"/>
      <dgm:spPr/>
    </dgm:pt>
    <dgm:pt modelId="{F689980D-4A10-4B5A-AD25-0AA27C2C3A1C}" type="pres">
      <dgm:prSet presAssocID="{68D279DC-B970-479D-A293-FB5CC3CCAE96}" presName="connectorText" presStyleLbl="sibTrans2D1" presStyleIdx="2" presStyleCnt="3"/>
      <dgm:spPr/>
    </dgm:pt>
    <dgm:pt modelId="{92C4FF7E-47BB-4465-BBF6-D93E905E740E}" type="pres">
      <dgm:prSet presAssocID="{1C765846-6744-4F99-85A6-9832D88C6B71}" presName="node" presStyleLbl="node1" presStyleIdx="3" presStyleCnt="4">
        <dgm:presLayoutVars>
          <dgm:bulletEnabled val="1"/>
        </dgm:presLayoutVars>
      </dgm:prSet>
      <dgm:spPr/>
    </dgm:pt>
  </dgm:ptLst>
  <dgm:cxnLst>
    <dgm:cxn modelId="{35FD2004-5602-4D7E-9934-CC1296A8314F}" type="presOf" srcId="{7F295EAB-C667-4984-AD51-CE1F00F21B50}" destId="{07D98FA3-0B96-4EB5-A5DD-EF31DD0AC9E4}" srcOrd="1" destOrd="0" presId="urn:microsoft.com/office/officeart/2005/8/layout/process1"/>
    <dgm:cxn modelId="{92140F1A-ADF8-4759-AA42-0D0DDDF1CEE4}" type="presOf" srcId="{3F1B3F23-6763-475E-8FE1-7C8C40CE314C}" destId="{504F8EFB-2653-4528-9EEB-783B603FC738}" srcOrd="0" destOrd="0" presId="urn:microsoft.com/office/officeart/2005/8/layout/process1"/>
    <dgm:cxn modelId="{400CCE44-D36D-4725-BA53-3D42BC778309}" type="presOf" srcId="{1C765846-6744-4F99-85A6-9832D88C6B71}" destId="{92C4FF7E-47BB-4465-BBF6-D93E905E740E}" srcOrd="0" destOrd="0" presId="urn:microsoft.com/office/officeart/2005/8/layout/process1"/>
    <dgm:cxn modelId="{2A0A4456-94B4-41B7-9D61-AD8FF61B876E}" type="presOf" srcId="{6C6E0737-BDE1-4D81-ABF3-2AA939011A44}" destId="{368FA5F1-9346-4166-8A75-66DDD9DCFFB7}" srcOrd="0" destOrd="0" presId="urn:microsoft.com/office/officeart/2005/8/layout/process1"/>
    <dgm:cxn modelId="{A86D5583-272F-4906-951C-429AF5206EDB}" type="presOf" srcId="{D056C202-C50B-4DF0-A216-33C6533F3729}" destId="{2F316A98-30AC-4A0D-91D8-33E2ECFD5322}" srcOrd="1" destOrd="0" presId="urn:microsoft.com/office/officeart/2005/8/layout/process1"/>
    <dgm:cxn modelId="{2B41B08B-ED41-43E8-AE11-619839CF6B74}" type="presOf" srcId="{68D279DC-B970-479D-A293-FB5CC3CCAE96}" destId="{F689980D-4A10-4B5A-AD25-0AA27C2C3A1C}" srcOrd="1" destOrd="0" presId="urn:microsoft.com/office/officeart/2005/8/layout/process1"/>
    <dgm:cxn modelId="{36030E93-568A-43E1-B765-073867E507E9}" type="presOf" srcId="{D056C202-C50B-4DF0-A216-33C6533F3729}" destId="{CCED7052-B879-4058-AF97-DD3E927B5D9D}" srcOrd="0" destOrd="0" presId="urn:microsoft.com/office/officeart/2005/8/layout/process1"/>
    <dgm:cxn modelId="{99A26BA3-C625-43E3-9635-BC60A296F2B0}" type="presOf" srcId="{68D279DC-B970-479D-A293-FB5CC3CCAE96}" destId="{20EB6564-3B6B-46A3-A94C-FFEB3F832CCF}" srcOrd="0" destOrd="0" presId="urn:microsoft.com/office/officeart/2005/8/layout/process1"/>
    <dgm:cxn modelId="{DF61C5B5-F0A9-4E84-8BCE-24CD6D399A66}" srcId="{6C6E0737-BDE1-4D81-ABF3-2AA939011A44}" destId="{CB32ACFB-E7D4-42CB-9071-06AA04D4FF61}" srcOrd="1" destOrd="0" parTransId="{E3938441-AD2C-4135-A408-358D6A1D05C9}" sibTransId="{D056C202-C50B-4DF0-A216-33C6533F3729}"/>
    <dgm:cxn modelId="{A3602CB9-7969-4108-8408-BFCAEA0B1EA5}" srcId="{6C6E0737-BDE1-4D81-ABF3-2AA939011A44}" destId="{1C765846-6744-4F99-85A6-9832D88C6B71}" srcOrd="3" destOrd="0" parTransId="{FCCD86E8-B8A4-4502-BABF-14AD1B6C1705}" sibTransId="{2C3B9F4B-5C2B-40D2-9EA4-ACC3EF787F28}"/>
    <dgm:cxn modelId="{048B34C0-DE19-4F69-9844-E126B36E2D4D}" type="presOf" srcId="{CB32ACFB-E7D4-42CB-9071-06AA04D4FF61}" destId="{2B606579-0F09-4A76-88A2-ADD96E03563A}" srcOrd="0" destOrd="0" presId="urn:microsoft.com/office/officeart/2005/8/layout/process1"/>
    <dgm:cxn modelId="{06AD5DC7-CE12-4F9B-A69D-6274EB01F80B}" type="presOf" srcId="{3A1B9AFF-A1FE-4B1D-8FC0-11071BB87E36}" destId="{52BEEF68-9B8E-42FE-9F60-F220B81DA7A3}" srcOrd="0" destOrd="0" presId="urn:microsoft.com/office/officeart/2005/8/layout/process1"/>
    <dgm:cxn modelId="{605A74DD-1ECA-4AF9-A2B2-C11B70D01CC0}" type="presOf" srcId="{7F295EAB-C667-4984-AD51-CE1F00F21B50}" destId="{EB9E3FF6-8866-417C-A7DB-C7FE32196030}" srcOrd="0" destOrd="0" presId="urn:microsoft.com/office/officeart/2005/8/layout/process1"/>
    <dgm:cxn modelId="{2DE475E2-F715-4566-A9B5-9609FE63A9A8}" srcId="{6C6E0737-BDE1-4D81-ABF3-2AA939011A44}" destId="{3A1B9AFF-A1FE-4B1D-8FC0-11071BB87E36}" srcOrd="0" destOrd="0" parTransId="{F928C56C-084F-4E80-9A51-FBA1D8BE6AD3}" sibTransId="{7F295EAB-C667-4984-AD51-CE1F00F21B50}"/>
    <dgm:cxn modelId="{27CCD8FC-4C7E-465B-9E54-6E4421E863BA}" srcId="{6C6E0737-BDE1-4D81-ABF3-2AA939011A44}" destId="{3F1B3F23-6763-475E-8FE1-7C8C40CE314C}" srcOrd="2" destOrd="0" parTransId="{3992B716-8652-4745-8551-857DECD34068}" sibTransId="{68D279DC-B970-479D-A293-FB5CC3CCAE96}"/>
    <dgm:cxn modelId="{22D8CE8D-0EE2-4048-B4D4-C1D497E6FD24}" type="presParOf" srcId="{368FA5F1-9346-4166-8A75-66DDD9DCFFB7}" destId="{52BEEF68-9B8E-42FE-9F60-F220B81DA7A3}" srcOrd="0" destOrd="0" presId="urn:microsoft.com/office/officeart/2005/8/layout/process1"/>
    <dgm:cxn modelId="{07AC8A9C-612A-47DD-94C6-D2508D3E23B9}" type="presParOf" srcId="{368FA5F1-9346-4166-8A75-66DDD9DCFFB7}" destId="{EB9E3FF6-8866-417C-A7DB-C7FE32196030}" srcOrd="1" destOrd="0" presId="urn:microsoft.com/office/officeart/2005/8/layout/process1"/>
    <dgm:cxn modelId="{699FA806-661D-4DB9-A256-582ADC1D6DE8}" type="presParOf" srcId="{EB9E3FF6-8866-417C-A7DB-C7FE32196030}" destId="{07D98FA3-0B96-4EB5-A5DD-EF31DD0AC9E4}" srcOrd="0" destOrd="0" presId="urn:microsoft.com/office/officeart/2005/8/layout/process1"/>
    <dgm:cxn modelId="{6D4202D4-DFB8-497C-A937-818B5B9D0D7F}" type="presParOf" srcId="{368FA5F1-9346-4166-8A75-66DDD9DCFFB7}" destId="{2B606579-0F09-4A76-88A2-ADD96E03563A}" srcOrd="2" destOrd="0" presId="urn:microsoft.com/office/officeart/2005/8/layout/process1"/>
    <dgm:cxn modelId="{C6FD532E-6EB1-4E5A-A8D3-8DC6F6F37CE6}" type="presParOf" srcId="{368FA5F1-9346-4166-8A75-66DDD9DCFFB7}" destId="{CCED7052-B879-4058-AF97-DD3E927B5D9D}" srcOrd="3" destOrd="0" presId="urn:microsoft.com/office/officeart/2005/8/layout/process1"/>
    <dgm:cxn modelId="{C02679D9-C79C-40B7-9832-26BA84BA250E}" type="presParOf" srcId="{CCED7052-B879-4058-AF97-DD3E927B5D9D}" destId="{2F316A98-30AC-4A0D-91D8-33E2ECFD5322}" srcOrd="0" destOrd="0" presId="urn:microsoft.com/office/officeart/2005/8/layout/process1"/>
    <dgm:cxn modelId="{67A19ACF-F3B0-4CD4-99F2-CD8D341B17E6}" type="presParOf" srcId="{368FA5F1-9346-4166-8A75-66DDD9DCFFB7}" destId="{504F8EFB-2653-4528-9EEB-783B603FC738}" srcOrd="4" destOrd="0" presId="urn:microsoft.com/office/officeart/2005/8/layout/process1"/>
    <dgm:cxn modelId="{4A194076-4D71-4466-9A95-79528962BF1D}" type="presParOf" srcId="{368FA5F1-9346-4166-8A75-66DDD9DCFFB7}" destId="{20EB6564-3B6B-46A3-A94C-FFEB3F832CCF}" srcOrd="5" destOrd="0" presId="urn:microsoft.com/office/officeart/2005/8/layout/process1"/>
    <dgm:cxn modelId="{4C6FADF8-E282-4A6C-A1A3-D5F3F025C5D5}" type="presParOf" srcId="{20EB6564-3B6B-46A3-A94C-FFEB3F832CCF}" destId="{F689980D-4A10-4B5A-AD25-0AA27C2C3A1C}" srcOrd="0" destOrd="0" presId="urn:microsoft.com/office/officeart/2005/8/layout/process1"/>
    <dgm:cxn modelId="{96D66767-4446-4605-B45B-40841C89D70A}" type="presParOf" srcId="{368FA5F1-9346-4166-8A75-66DDD9DCFFB7}" destId="{92C4FF7E-47BB-4465-BBF6-D93E905E740E}"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6E0737-BDE1-4D81-ABF3-2AA939011A44}" type="doc">
      <dgm:prSet loTypeId="urn:microsoft.com/office/officeart/2005/8/layout/process1" loCatId="process" qsTypeId="urn:microsoft.com/office/officeart/2005/8/quickstyle/simple1" qsCatId="simple" csTypeId="urn:microsoft.com/office/officeart/2005/8/colors/accent0_3" csCatId="mainScheme" phldr="1"/>
      <dgm:spPr/>
      <dgm:t>
        <a:bodyPr/>
        <a:lstStyle/>
        <a:p>
          <a:endParaRPr lang="en-US"/>
        </a:p>
      </dgm:t>
    </dgm:pt>
    <dgm:pt modelId="{3A1B9AFF-A1FE-4B1D-8FC0-11071BB87E36}">
      <dgm:prSet phldrT="[Text]" phldr="0" custT="1"/>
      <dgm:spPr/>
      <dgm:t>
        <a:bodyPr/>
        <a:lstStyle/>
        <a:p>
          <a:r>
            <a:rPr lang="en-US" sz="3200" b="1" dirty="0"/>
            <a:t>Cut</a:t>
          </a:r>
          <a:endParaRPr lang="en-US" sz="2500" b="1" dirty="0"/>
        </a:p>
        <a:p>
          <a:r>
            <a:rPr lang="en-US" sz="2500" dirty="0"/>
            <a:t>Wire Cutter</a:t>
          </a:r>
        </a:p>
      </dgm:t>
    </dgm:pt>
    <dgm:pt modelId="{F928C56C-084F-4E80-9A51-FBA1D8BE6AD3}" type="parTrans" cxnId="{2DE475E2-F715-4566-A9B5-9609FE63A9A8}">
      <dgm:prSet/>
      <dgm:spPr/>
      <dgm:t>
        <a:bodyPr/>
        <a:lstStyle/>
        <a:p>
          <a:endParaRPr lang="en-US"/>
        </a:p>
      </dgm:t>
    </dgm:pt>
    <dgm:pt modelId="{7F295EAB-C667-4984-AD51-CE1F00F21B50}" type="sibTrans" cxnId="{2DE475E2-F715-4566-A9B5-9609FE63A9A8}">
      <dgm:prSet/>
      <dgm:spPr/>
      <dgm:t>
        <a:bodyPr/>
        <a:lstStyle/>
        <a:p>
          <a:endParaRPr lang="en-US"/>
        </a:p>
      </dgm:t>
    </dgm:pt>
    <dgm:pt modelId="{CB32ACFB-E7D4-42CB-9071-06AA04D4FF61}">
      <dgm:prSet phldrT="[Text]" phldr="0"/>
      <dgm:spPr/>
      <dgm:t>
        <a:bodyPr/>
        <a:lstStyle/>
        <a:p>
          <a:r>
            <a:rPr lang="en-US" b="1" dirty="0"/>
            <a:t>Strip</a:t>
          </a:r>
        </a:p>
        <a:p>
          <a:r>
            <a:rPr lang="en-US" dirty="0"/>
            <a:t>Wire Stripper</a:t>
          </a:r>
        </a:p>
      </dgm:t>
    </dgm:pt>
    <dgm:pt modelId="{E3938441-AD2C-4135-A408-358D6A1D05C9}" type="parTrans" cxnId="{DF61C5B5-F0A9-4E84-8BCE-24CD6D399A66}">
      <dgm:prSet/>
      <dgm:spPr/>
      <dgm:t>
        <a:bodyPr/>
        <a:lstStyle/>
        <a:p>
          <a:endParaRPr lang="en-US"/>
        </a:p>
      </dgm:t>
    </dgm:pt>
    <dgm:pt modelId="{D056C202-C50B-4DF0-A216-33C6533F3729}" type="sibTrans" cxnId="{DF61C5B5-F0A9-4E84-8BCE-24CD6D399A66}">
      <dgm:prSet/>
      <dgm:spPr/>
      <dgm:t>
        <a:bodyPr/>
        <a:lstStyle/>
        <a:p>
          <a:endParaRPr lang="en-US"/>
        </a:p>
      </dgm:t>
    </dgm:pt>
    <dgm:pt modelId="{3F1B3F23-6763-475E-8FE1-7C8C40CE314C}">
      <dgm:prSet phldrT="[Text]" phldr="0"/>
      <dgm:spPr/>
      <dgm:t>
        <a:bodyPr/>
        <a:lstStyle/>
        <a:p>
          <a:r>
            <a:rPr lang="en-US" b="1" dirty="0"/>
            <a:t>Crimp</a:t>
          </a:r>
        </a:p>
        <a:p>
          <a:r>
            <a:rPr lang="en-US" dirty="0"/>
            <a:t>Wire Crimper</a:t>
          </a:r>
        </a:p>
      </dgm:t>
    </dgm:pt>
    <dgm:pt modelId="{3992B716-8652-4745-8551-857DECD34068}" type="parTrans" cxnId="{27CCD8FC-4C7E-465B-9E54-6E4421E863BA}">
      <dgm:prSet/>
      <dgm:spPr/>
      <dgm:t>
        <a:bodyPr/>
        <a:lstStyle/>
        <a:p>
          <a:endParaRPr lang="en-US"/>
        </a:p>
      </dgm:t>
    </dgm:pt>
    <dgm:pt modelId="{68D279DC-B970-479D-A293-FB5CC3CCAE96}" type="sibTrans" cxnId="{27CCD8FC-4C7E-465B-9E54-6E4421E863BA}">
      <dgm:prSet/>
      <dgm:spPr/>
      <dgm:t>
        <a:bodyPr/>
        <a:lstStyle/>
        <a:p>
          <a:endParaRPr lang="en-US"/>
        </a:p>
      </dgm:t>
    </dgm:pt>
    <dgm:pt modelId="{1C765846-6744-4F99-85A6-9832D88C6B71}">
      <dgm:prSet/>
      <dgm:spPr/>
      <dgm:t>
        <a:bodyPr/>
        <a:lstStyle/>
        <a:p>
          <a:r>
            <a:rPr lang="en-US" b="1" dirty="0"/>
            <a:t>Shrink</a:t>
          </a:r>
        </a:p>
        <a:p>
          <a:r>
            <a:rPr lang="en-US" dirty="0"/>
            <a:t>Shrink Tube</a:t>
          </a:r>
        </a:p>
      </dgm:t>
    </dgm:pt>
    <dgm:pt modelId="{FCCD86E8-B8A4-4502-BABF-14AD1B6C1705}" type="parTrans" cxnId="{A3602CB9-7969-4108-8408-BFCAEA0B1EA5}">
      <dgm:prSet/>
      <dgm:spPr/>
      <dgm:t>
        <a:bodyPr/>
        <a:lstStyle/>
        <a:p>
          <a:endParaRPr lang="en-US"/>
        </a:p>
      </dgm:t>
    </dgm:pt>
    <dgm:pt modelId="{2C3B9F4B-5C2B-40D2-9EA4-ACC3EF787F28}" type="sibTrans" cxnId="{A3602CB9-7969-4108-8408-BFCAEA0B1EA5}">
      <dgm:prSet/>
      <dgm:spPr/>
      <dgm:t>
        <a:bodyPr/>
        <a:lstStyle/>
        <a:p>
          <a:endParaRPr lang="en-US"/>
        </a:p>
      </dgm:t>
    </dgm:pt>
    <dgm:pt modelId="{368FA5F1-9346-4166-8A75-66DDD9DCFFB7}" type="pres">
      <dgm:prSet presAssocID="{6C6E0737-BDE1-4D81-ABF3-2AA939011A44}" presName="Name0" presStyleCnt="0">
        <dgm:presLayoutVars>
          <dgm:dir/>
          <dgm:resizeHandles val="exact"/>
        </dgm:presLayoutVars>
      </dgm:prSet>
      <dgm:spPr/>
    </dgm:pt>
    <dgm:pt modelId="{52BEEF68-9B8E-42FE-9F60-F220B81DA7A3}" type="pres">
      <dgm:prSet presAssocID="{3A1B9AFF-A1FE-4B1D-8FC0-11071BB87E36}" presName="node" presStyleLbl="node1" presStyleIdx="0" presStyleCnt="4">
        <dgm:presLayoutVars>
          <dgm:bulletEnabled val="1"/>
        </dgm:presLayoutVars>
      </dgm:prSet>
      <dgm:spPr/>
    </dgm:pt>
    <dgm:pt modelId="{EB9E3FF6-8866-417C-A7DB-C7FE32196030}" type="pres">
      <dgm:prSet presAssocID="{7F295EAB-C667-4984-AD51-CE1F00F21B50}" presName="sibTrans" presStyleLbl="sibTrans2D1" presStyleIdx="0" presStyleCnt="3"/>
      <dgm:spPr/>
    </dgm:pt>
    <dgm:pt modelId="{07D98FA3-0B96-4EB5-A5DD-EF31DD0AC9E4}" type="pres">
      <dgm:prSet presAssocID="{7F295EAB-C667-4984-AD51-CE1F00F21B50}" presName="connectorText" presStyleLbl="sibTrans2D1" presStyleIdx="0" presStyleCnt="3"/>
      <dgm:spPr/>
    </dgm:pt>
    <dgm:pt modelId="{2B606579-0F09-4A76-88A2-ADD96E03563A}" type="pres">
      <dgm:prSet presAssocID="{CB32ACFB-E7D4-42CB-9071-06AA04D4FF61}" presName="node" presStyleLbl="node1" presStyleIdx="1" presStyleCnt="4">
        <dgm:presLayoutVars>
          <dgm:bulletEnabled val="1"/>
        </dgm:presLayoutVars>
      </dgm:prSet>
      <dgm:spPr/>
    </dgm:pt>
    <dgm:pt modelId="{CCED7052-B879-4058-AF97-DD3E927B5D9D}" type="pres">
      <dgm:prSet presAssocID="{D056C202-C50B-4DF0-A216-33C6533F3729}" presName="sibTrans" presStyleLbl="sibTrans2D1" presStyleIdx="1" presStyleCnt="3"/>
      <dgm:spPr/>
    </dgm:pt>
    <dgm:pt modelId="{2F316A98-30AC-4A0D-91D8-33E2ECFD5322}" type="pres">
      <dgm:prSet presAssocID="{D056C202-C50B-4DF0-A216-33C6533F3729}" presName="connectorText" presStyleLbl="sibTrans2D1" presStyleIdx="1" presStyleCnt="3"/>
      <dgm:spPr/>
    </dgm:pt>
    <dgm:pt modelId="{504F8EFB-2653-4528-9EEB-783B603FC738}" type="pres">
      <dgm:prSet presAssocID="{3F1B3F23-6763-475E-8FE1-7C8C40CE314C}" presName="node" presStyleLbl="node1" presStyleIdx="2" presStyleCnt="4">
        <dgm:presLayoutVars>
          <dgm:bulletEnabled val="1"/>
        </dgm:presLayoutVars>
      </dgm:prSet>
      <dgm:spPr/>
    </dgm:pt>
    <dgm:pt modelId="{20EB6564-3B6B-46A3-A94C-FFEB3F832CCF}" type="pres">
      <dgm:prSet presAssocID="{68D279DC-B970-479D-A293-FB5CC3CCAE96}" presName="sibTrans" presStyleLbl="sibTrans2D1" presStyleIdx="2" presStyleCnt="3"/>
      <dgm:spPr/>
    </dgm:pt>
    <dgm:pt modelId="{F689980D-4A10-4B5A-AD25-0AA27C2C3A1C}" type="pres">
      <dgm:prSet presAssocID="{68D279DC-B970-479D-A293-FB5CC3CCAE96}" presName="connectorText" presStyleLbl="sibTrans2D1" presStyleIdx="2" presStyleCnt="3"/>
      <dgm:spPr/>
    </dgm:pt>
    <dgm:pt modelId="{92C4FF7E-47BB-4465-BBF6-D93E905E740E}" type="pres">
      <dgm:prSet presAssocID="{1C765846-6744-4F99-85A6-9832D88C6B71}" presName="node" presStyleLbl="node1" presStyleIdx="3" presStyleCnt="4">
        <dgm:presLayoutVars>
          <dgm:bulletEnabled val="1"/>
        </dgm:presLayoutVars>
      </dgm:prSet>
      <dgm:spPr/>
    </dgm:pt>
  </dgm:ptLst>
  <dgm:cxnLst>
    <dgm:cxn modelId="{35FD2004-5602-4D7E-9934-CC1296A8314F}" type="presOf" srcId="{7F295EAB-C667-4984-AD51-CE1F00F21B50}" destId="{07D98FA3-0B96-4EB5-A5DD-EF31DD0AC9E4}" srcOrd="1" destOrd="0" presId="urn:microsoft.com/office/officeart/2005/8/layout/process1"/>
    <dgm:cxn modelId="{92140F1A-ADF8-4759-AA42-0D0DDDF1CEE4}" type="presOf" srcId="{3F1B3F23-6763-475E-8FE1-7C8C40CE314C}" destId="{504F8EFB-2653-4528-9EEB-783B603FC738}" srcOrd="0" destOrd="0" presId="urn:microsoft.com/office/officeart/2005/8/layout/process1"/>
    <dgm:cxn modelId="{400CCE44-D36D-4725-BA53-3D42BC778309}" type="presOf" srcId="{1C765846-6744-4F99-85A6-9832D88C6B71}" destId="{92C4FF7E-47BB-4465-BBF6-D93E905E740E}" srcOrd="0" destOrd="0" presId="urn:microsoft.com/office/officeart/2005/8/layout/process1"/>
    <dgm:cxn modelId="{2A0A4456-94B4-41B7-9D61-AD8FF61B876E}" type="presOf" srcId="{6C6E0737-BDE1-4D81-ABF3-2AA939011A44}" destId="{368FA5F1-9346-4166-8A75-66DDD9DCFFB7}" srcOrd="0" destOrd="0" presId="urn:microsoft.com/office/officeart/2005/8/layout/process1"/>
    <dgm:cxn modelId="{A86D5583-272F-4906-951C-429AF5206EDB}" type="presOf" srcId="{D056C202-C50B-4DF0-A216-33C6533F3729}" destId="{2F316A98-30AC-4A0D-91D8-33E2ECFD5322}" srcOrd="1" destOrd="0" presId="urn:microsoft.com/office/officeart/2005/8/layout/process1"/>
    <dgm:cxn modelId="{2B41B08B-ED41-43E8-AE11-619839CF6B74}" type="presOf" srcId="{68D279DC-B970-479D-A293-FB5CC3CCAE96}" destId="{F689980D-4A10-4B5A-AD25-0AA27C2C3A1C}" srcOrd="1" destOrd="0" presId="urn:microsoft.com/office/officeart/2005/8/layout/process1"/>
    <dgm:cxn modelId="{36030E93-568A-43E1-B765-073867E507E9}" type="presOf" srcId="{D056C202-C50B-4DF0-A216-33C6533F3729}" destId="{CCED7052-B879-4058-AF97-DD3E927B5D9D}" srcOrd="0" destOrd="0" presId="urn:microsoft.com/office/officeart/2005/8/layout/process1"/>
    <dgm:cxn modelId="{99A26BA3-C625-43E3-9635-BC60A296F2B0}" type="presOf" srcId="{68D279DC-B970-479D-A293-FB5CC3CCAE96}" destId="{20EB6564-3B6B-46A3-A94C-FFEB3F832CCF}" srcOrd="0" destOrd="0" presId="urn:microsoft.com/office/officeart/2005/8/layout/process1"/>
    <dgm:cxn modelId="{DF61C5B5-F0A9-4E84-8BCE-24CD6D399A66}" srcId="{6C6E0737-BDE1-4D81-ABF3-2AA939011A44}" destId="{CB32ACFB-E7D4-42CB-9071-06AA04D4FF61}" srcOrd="1" destOrd="0" parTransId="{E3938441-AD2C-4135-A408-358D6A1D05C9}" sibTransId="{D056C202-C50B-4DF0-A216-33C6533F3729}"/>
    <dgm:cxn modelId="{A3602CB9-7969-4108-8408-BFCAEA0B1EA5}" srcId="{6C6E0737-BDE1-4D81-ABF3-2AA939011A44}" destId="{1C765846-6744-4F99-85A6-9832D88C6B71}" srcOrd="3" destOrd="0" parTransId="{FCCD86E8-B8A4-4502-BABF-14AD1B6C1705}" sibTransId="{2C3B9F4B-5C2B-40D2-9EA4-ACC3EF787F28}"/>
    <dgm:cxn modelId="{048B34C0-DE19-4F69-9844-E126B36E2D4D}" type="presOf" srcId="{CB32ACFB-E7D4-42CB-9071-06AA04D4FF61}" destId="{2B606579-0F09-4A76-88A2-ADD96E03563A}" srcOrd="0" destOrd="0" presId="urn:microsoft.com/office/officeart/2005/8/layout/process1"/>
    <dgm:cxn modelId="{06AD5DC7-CE12-4F9B-A69D-6274EB01F80B}" type="presOf" srcId="{3A1B9AFF-A1FE-4B1D-8FC0-11071BB87E36}" destId="{52BEEF68-9B8E-42FE-9F60-F220B81DA7A3}" srcOrd="0" destOrd="0" presId="urn:microsoft.com/office/officeart/2005/8/layout/process1"/>
    <dgm:cxn modelId="{605A74DD-1ECA-4AF9-A2B2-C11B70D01CC0}" type="presOf" srcId="{7F295EAB-C667-4984-AD51-CE1F00F21B50}" destId="{EB9E3FF6-8866-417C-A7DB-C7FE32196030}" srcOrd="0" destOrd="0" presId="urn:microsoft.com/office/officeart/2005/8/layout/process1"/>
    <dgm:cxn modelId="{2DE475E2-F715-4566-A9B5-9609FE63A9A8}" srcId="{6C6E0737-BDE1-4D81-ABF3-2AA939011A44}" destId="{3A1B9AFF-A1FE-4B1D-8FC0-11071BB87E36}" srcOrd="0" destOrd="0" parTransId="{F928C56C-084F-4E80-9A51-FBA1D8BE6AD3}" sibTransId="{7F295EAB-C667-4984-AD51-CE1F00F21B50}"/>
    <dgm:cxn modelId="{27CCD8FC-4C7E-465B-9E54-6E4421E863BA}" srcId="{6C6E0737-BDE1-4D81-ABF3-2AA939011A44}" destId="{3F1B3F23-6763-475E-8FE1-7C8C40CE314C}" srcOrd="2" destOrd="0" parTransId="{3992B716-8652-4745-8551-857DECD34068}" sibTransId="{68D279DC-B970-479D-A293-FB5CC3CCAE96}"/>
    <dgm:cxn modelId="{22D8CE8D-0EE2-4048-B4D4-C1D497E6FD24}" type="presParOf" srcId="{368FA5F1-9346-4166-8A75-66DDD9DCFFB7}" destId="{52BEEF68-9B8E-42FE-9F60-F220B81DA7A3}" srcOrd="0" destOrd="0" presId="urn:microsoft.com/office/officeart/2005/8/layout/process1"/>
    <dgm:cxn modelId="{07AC8A9C-612A-47DD-94C6-D2508D3E23B9}" type="presParOf" srcId="{368FA5F1-9346-4166-8A75-66DDD9DCFFB7}" destId="{EB9E3FF6-8866-417C-A7DB-C7FE32196030}" srcOrd="1" destOrd="0" presId="urn:microsoft.com/office/officeart/2005/8/layout/process1"/>
    <dgm:cxn modelId="{699FA806-661D-4DB9-A256-582ADC1D6DE8}" type="presParOf" srcId="{EB9E3FF6-8866-417C-A7DB-C7FE32196030}" destId="{07D98FA3-0B96-4EB5-A5DD-EF31DD0AC9E4}" srcOrd="0" destOrd="0" presId="urn:microsoft.com/office/officeart/2005/8/layout/process1"/>
    <dgm:cxn modelId="{6D4202D4-DFB8-497C-A937-818B5B9D0D7F}" type="presParOf" srcId="{368FA5F1-9346-4166-8A75-66DDD9DCFFB7}" destId="{2B606579-0F09-4A76-88A2-ADD96E03563A}" srcOrd="2" destOrd="0" presId="urn:microsoft.com/office/officeart/2005/8/layout/process1"/>
    <dgm:cxn modelId="{C6FD532E-6EB1-4E5A-A8D3-8DC6F6F37CE6}" type="presParOf" srcId="{368FA5F1-9346-4166-8A75-66DDD9DCFFB7}" destId="{CCED7052-B879-4058-AF97-DD3E927B5D9D}" srcOrd="3" destOrd="0" presId="urn:microsoft.com/office/officeart/2005/8/layout/process1"/>
    <dgm:cxn modelId="{C02679D9-C79C-40B7-9832-26BA84BA250E}" type="presParOf" srcId="{CCED7052-B879-4058-AF97-DD3E927B5D9D}" destId="{2F316A98-30AC-4A0D-91D8-33E2ECFD5322}" srcOrd="0" destOrd="0" presId="urn:microsoft.com/office/officeart/2005/8/layout/process1"/>
    <dgm:cxn modelId="{67A19ACF-F3B0-4CD4-99F2-CD8D341B17E6}" type="presParOf" srcId="{368FA5F1-9346-4166-8A75-66DDD9DCFFB7}" destId="{504F8EFB-2653-4528-9EEB-783B603FC738}" srcOrd="4" destOrd="0" presId="urn:microsoft.com/office/officeart/2005/8/layout/process1"/>
    <dgm:cxn modelId="{4A194076-4D71-4466-9A95-79528962BF1D}" type="presParOf" srcId="{368FA5F1-9346-4166-8A75-66DDD9DCFFB7}" destId="{20EB6564-3B6B-46A3-A94C-FFEB3F832CCF}" srcOrd="5" destOrd="0" presId="urn:microsoft.com/office/officeart/2005/8/layout/process1"/>
    <dgm:cxn modelId="{4C6FADF8-E282-4A6C-A1A3-D5F3F025C5D5}" type="presParOf" srcId="{20EB6564-3B6B-46A3-A94C-FFEB3F832CCF}" destId="{F689980D-4A10-4B5A-AD25-0AA27C2C3A1C}" srcOrd="0" destOrd="0" presId="urn:microsoft.com/office/officeart/2005/8/layout/process1"/>
    <dgm:cxn modelId="{96D66767-4446-4605-B45B-40841C89D70A}" type="presParOf" srcId="{368FA5F1-9346-4166-8A75-66DDD9DCFFB7}" destId="{92C4FF7E-47BB-4465-BBF6-D93E905E740E}"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BEEF68-9B8E-42FE-9F60-F220B81DA7A3}">
      <dsp:nvSpPr>
        <dsp:cNvPr id="0" name=""/>
        <dsp:cNvSpPr/>
      </dsp:nvSpPr>
      <dsp:spPr>
        <a:xfrm>
          <a:off x="4621" y="439650"/>
          <a:ext cx="2020453" cy="121227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Cut</a:t>
          </a:r>
        </a:p>
      </dsp:txBody>
      <dsp:txXfrm>
        <a:off x="40127" y="475156"/>
        <a:ext cx="1949441" cy="1141260"/>
      </dsp:txXfrm>
    </dsp:sp>
    <dsp:sp modelId="{EB9E3FF6-8866-417C-A7DB-C7FE32196030}">
      <dsp:nvSpPr>
        <dsp:cNvPr id="0" name=""/>
        <dsp:cNvSpPr/>
      </dsp:nvSpPr>
      <dsp:spPr>
        <a:xfrm>
          <a:off x="2227119" y="795250"/>
          <a:ext cx="428336" cy="50107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227119" y="895464"/>
        <a:ext cx="299835" cy="300644"/>
      </dsp:txXfrm>
    </dsp:sp>
    <dsp:sp modelId="{2B606579-0F09-4A76-88A2-ADD96E03563A}">
      <dsp:nvSpPr>
        <dsp:cNvPr id="0" name=""/>
        <dsp:cNvSpPr/>
      </dsp:nvSpPr>
      <dsp:spPr>
        <a:xfrm>
          <a:off x="2833255" y="439650"/>
          <a:ext cx="2020453" cy="121227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Strip</a:t>
          </a:r>
        </a:p>
      </dsp:txBody>
      <dsp:txXfrm>
        <a:off x="2868761" y="475156"/>
        <a:ext cx="1949441" cy="1141260"/>
      </dsp:txXfrm>
    </dsp:sp>
    <dsp:sp modelId="{CCED7052-B879-4058-AF97-DD3E927B5D9D}">
      <dsp:nvSpPr>
        <dsp:cNvPr id="0" name=""/>
        <dsp:cNvSpPr/>
      </dsp:nvSpPr>
      <dsp:spPr>
        <a:xfrm>
          <a:off x="5055754" y="795250"/>
          <a:ext cx="428336" cy="50107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055754" y="895464"/>
        <a:ext cx="299835" cy="300644"/>
      </dsp:txXfrm>
    </dsp:sp>
    <dsp:sp modelId="{504F8EFB-2653-4528-9EEB-783B603FC738}">
      <dsp:nvSpPr>
        <dsp:cNvPr id="0" name=""/>
        <dsp:cNvSpPr/>
      </dsp:nvSpPr>
      <dsp:spPr>
        <a:xfrm>
          <a:off x="5661890" y="439650"/>
          <a:ext cx="2020453" cy="121227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Crimp</a:t>
          </a:r>
        </a:p>
      </dsp:txBody>
      <dsp:txXfrm>
        <a:off x="5697396" y="475156"/>
        <a:ext cx="1949441" cy="1141260"/>
      </dsp:txXfrm>
    </dsp:sp>
    <dsp:sp modelId="{20EB6564-3B6B-46A3-A94C-FFEB3F832CCF}">
      <dsp:nvSpPr>
        <dsp:cNvPr id="0" name=""/>
        <dsp:cNvSpPr/>
      </dsp:nvSpPr>
      <dsp:spPr>
        <a:xfrm>
          <a:off x="7884389" y="795250"/>
          <a:ext cx="428336" cy="50107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884389" y="895464"/>
        <a:ext cx="299835" cy="300644"/>
      </dsp:txXfrm>
    </dsp:sp>
    <dsp:sp modelId="{92C4FF7E-47BB-4465-BBF6-D93E905E740E}">
      <dsp:nvSpPr>
        <dsp:cNvPr id="0" name=""/>
        <dsp:cNvSpPr/>
      </dsp:nvSpPr>
      <dsp:spPr>
        <a:xfrm>
          <a:off x="8490525" y="439650"/>
          <a:ext cx="2020453" cy="121227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Shrink</a:t>
          </a:r>
        </a:p>
      </dsp:txBody>
      <dsp:txXfrm>
        <a:off x="8526031" y="475156"/>
        <a:ext cx="1949441" cy="11412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BEEF68-9B8E-42FE-9F60-F220B81DA7A3}">
      <dsp:nvSpPr>
        <dsp:cNvPr id="0" name=""/>
        <dsp:cNvSpPr/>
      </dsp:nvSpPr>
      <dsp:spPr>
        <a:xfrm>
          <a:off x="4989" y="391335"/>
          <a:ext cx="2181504" cy="130890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Cut</a:t>
          </a:r>
          <a:endParaRPr lang="en-US" sz="2500" b="1" kern="1200" dirty="0"/>
        </a:p>
        <a:p>
          <a:pPr marL="0" lvl="0" indent="0" algn="ctr" defTabSz="1422400">
            <a:lnSpc>
              <a:spcPct val="90000"/>
            </a:lnSpc>
            <a:spcBef>
              <a:spcPct val="0"/>
            </a:spcBef>
            <a:spcAft>
              <a:spcPct val="35000"/>
            </a:spcAft>
            <a:buNone/>
          </a:pPr>
          <a:r>
            <a:rPr lang="en-US" sz="2500" kern="1200" dirty="0"/>
            <a:t>Wire Cutter</a:t>
          </a:r>
        </a:p>
      </dsp:txBody>
      <dsp:txXfrm>
        <a:off x="43325" y="429671"/>
        <a:ext cx="2104832" cy="1232230"/>
      </dsp:txXfrm>
    </dsp:sp>
    <dsp:sp modelId="{EB9E3FF6-8866-417C-A7DB-C7FE32196030}">
      <dsp:nvSpPr>
        <dsp:cNvPr id="0" name=""/>
        <dsp:cNvSpPr/>
      </dsp:nvSpPr>
      <dsp:spPr>
        <a:xfrm>
          <a:off x="2404644" y="775279"/>
          <a:ext cx="462478" cy="54101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404644" y="883482"/>
        <a:ext cx="323735" cy="324607"/>
      </dsp:txXfrm>
    </dsp:sp>
    <dsp:sp modelId="{2B606579-0F09-4A76-88A2-ADD96E03563A}">
      <dsp:nvSpPr>
        <dsp:cNvPr id="0" name=""/>
        <dsp:cNvSpPr/>
      </dsp:nvSpPr>
      <dsp:spPr>
        <a:xfrm>
          <a:off x="3059095" y="391335"/>
          <a:ext cx="2181504" cy="130890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Strip</a:t>
          </a:r>
        </a:p>
        <a:p>
          <a:pPr marL="0" lvl="0" indent="0" algn="ctr" defTabSz="1200150">
            <a:lnSpc>
              <a:spcPct val="90000"/>
            </a:lnSpc>
            <a:spcBef>
              <a:spcPct val="0"/>
            </a:spcBef>
            <a:spcAft>
              <a:spcPct val="35000"/>
            </a:spcAft>
            <a:buNone/>
          </a:pPr>
          <a:r>
            <a:rPr lang="en-US" sz="2700" kern="1200" dirty="0"/>
            <a:t>Wire Stripper</a:t>
          </a:r>
        </a:p>
      </dsp:txBody>
      <dsp:txXfrm>
        <a:off x="3097431" y="429671"/>
        <a:ext cx="2104832" cy="1232230"/>
      </dsp:txXfrm>
    </dsp:sp>
    <dsp:sp modelId="{CCED7052-B879-4058-AF97-DD3E927B5D9D}">
      <dsp:nvSpPr>
        <dsp:cNvPr id="0" name=""/>
        <dsp:cNvSpPr/>
      </dsp:nvSpPr>
      <dsp:spPr>
        <a:xfrm>
          <a:off x="5458750" y="775279"/>
          <a:ext cx="462478" cy="54101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458750" y="883482"/>
        <a:ext cx="323735" cy="324607"/>
      </dsp:txXfrm>
    </dsp:sp>
    <dsp:sp modelId="{504F8EFB-2653-4528-9EEB-783B603FC738}">
      <dsp:nvSpPr>
        <dsp:cNvPr id="0" name=""/>
        <dsp:cNvSpPr/>
      </dsp:nvSpPr>
      <dsp:spPr>
        <a:xfrm>
          <a:off x="6113201" y="391335"/>
          <a:ext cx="2181504" cy="130890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Crimp</a:t>
          </a:r>
        </a:p>
        <a:p>
          <a:pPr marL="0" lvl="0" indent="0" algn="ctr" defTabSz="1200150">
            <a:lnSpc>
              <a:spcPct val="90000"/>
            </a:lnSpc>
            <a:spcBef>
              <a:spcPct val="0"/>
            </a:spcBef>
            <a:spcAft>
              <a:spcPct val="35000"/>
            </a:spcAft>
            <a:buNone/>
          </a:pPr>
          <a:r>
            <a:rPr lang="en-US" sz="2700" kern="1200" dirty="0"/>
            <a:t>Wire Crimper</a:t>
          </a:r>
        </a:p>
      </dsp:txBody>
      <dsp:txXfrm>
        <a:off x="6151537" y="429671"/>
        <a:ext cx="2104832" cy="1232230"/>
      </dsp:txXfrm>
    </dsp:sp>
    <dsp:sp modelId="{20EB6564-3B6B-46A3-A94C-FFEB3F832CCF}">
      <dsp:nvSpPr>
        <dsp:cNvPr id="0" name=""/>
        <dsp:cNvSpPr/>
      </dsp:nvSpPr>
      <dsp:spPr>
        <a:xfrm>
          <a:off x="8512856" y="775279"/>
          <a:ext cx="462478" cy="54101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8512856" y="883482"/>
        <a:ext cx="323735" cy="324607"/>
      </dsp:txXfrm>
    </dsp:sp>
    <dsp:sp modelId="{92C4FF7E-47BB-4465-BBF6-D93E905E740E}">
      <dsp:nvSpPr>
        <dsp:cNvPr id="0" name=""/>
        <dsp:cNvSpPr/>
      </dsp:nvSpPr>
      <dsp:spPr>
        <a:xfrm>
          <a:off x="9167308" y="391335"/>
          <a:ext cx="2181504" cy="130890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Shrink</a:t>
          </a:r>
        </a:p>
        <a:p>
          <a:pPr marL="0" lvl="0" indent="0" algn="ctr" defTabSz="1200150">
            <a:lnSpc>
              <a:spcPct val="90000"/>
            </a:lnSpc>
            <a:spcBef>
              <a:spcPct val="0"/>
            </a:spcBef>
            <a:spcAft>
              <a:spcPct val="35000"/>
            </a:spcAft>
            <a:buNone/>
          </a:pPr>
          <a:r>
            <a:rPr lang="en-US" sz="2700" kern="1200" dirty="0"/>
            <a:t>Shrink Tube</a:t>
          </a:r>
        </a:p>
      </dsp:txBody>
      <dsp:txXfrm>
        <a:off x="9205644" y="429671"/>
        <a:ext cx="2104832" cy="123223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25.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426396-F8F3-4943-886C-063346768216}"/>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1B8A4C79-1A49-4098-B5D7-165FB4042AA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5A14E4B3-A97E-4246-9676-415BEA7FBF27}" type="datetimeFigureOut">
              <a:rPr lang="en-US" smtClean="0"/>
              <a:t>5/31/2026</a:t>
            </a:fld>
            <a:endParaRPr lang="en-US"/>
          </a:p>
        </p:txBody>
      </p:sp>
      <p:sp>
        <p:nvSpPr>
          <p:cNvPr id="4" name="Footer Placeholder 3">
            <a:extLst>
              <a:ext uri="{FF2B5EF4-FFF2-40B4-BE49-F238E27FC236}">
                <a16:creationId xmlns:a16="http://schemas.microsoft.com/office/drawing/2014/main" id="{CC11F5FF-63F5-4A15-A81C-A51F748374F1}"/>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673F861F-BD4B-4150-A7EE-99226F3EC733}"/>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62F0C234-9151-4C67-8EF0-3133E2C963A6}" type="slidenum">
              <a:rPr lang="en-US" smtClean="0"/>
              <a:t>‹#›</a:t>
            </a:fld>
            <a:endParaRPr lang="en-US"/>
          </a:p>
        </p:txBody>
      </p:sp>
    </p:spTree>
    <p:custDataLst>
      <p:tags r:id="rId2"/>
    </p:custDataLst>
    <p:extLst>
      <p:ext uri="{BB962C8B-B14F-4D97-AF65-F5344CB8AC3E}">
        <p14:creationId xmlns:p14="http://schemas.microsoft.com/office/powerpoint/2010/main" val="413102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D4CCC76-AB5D-4D11-A0BF-4B69EC6E2B08}" type="datetimeFigureOut">
              <a:rPr lang="en-US" smtClean="0"/>
              <a:t>5/31/2026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68FB58B-AACD-44F1-9CE2-B850C946C86F}" type="slidenum">
              <a:rPr lang="en-US" smtClean="0"/>
              <a:t>‹#›</a:t>
            </a:fld>
            <a:endParaRPr lang="en-US"/>
          </a:p>
        </p:txBody>
      </p:sp>
    </p:spTree>
    <p:extLst>
      <p:ext uri="{BB962C8B-B14F-4D97-AF65-F5344CB8AC3E}">
        <p14:creationId xmlns:p14="http://schemas.microsoft.com/office/powerpoint/2010/main" val="126441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earn.sparkfun.com/tutorials/working-with-wire/wire-thicknes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akkousa.com/whats-new/the-need-for-thermal-wire-strippers.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forum.digikey.com/t/how-to-prepare-a-hook-up-wire-before-crimping/751"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learn.sparkfun.com/tutorials/working-with-wire/how-to-strip-a-wir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f6ANJ6FBFL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hevanconversion.com/post/the-mega-guide-to-wires-for-campervan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solderstick.com/products/wire-crimping-too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eter.com.au/labellingproducts/ksunheatshrinktubin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osha.gov/laws-regs/regulations/standardnumber/1910/1910.242"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3m.com/"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3m.co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youtube.com/watch?v=_uiY8rI4cbM"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pce-instruments.com/us/measuring-instruments/test-meters/isolation-meter-pce-instruments-isolation-meter-pce-it55-det_2132582.htm?_list=kat&amp;_listpos=2"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youtube.com/watch?v=VVbQBitWp7E"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www.youtube.com/watch?v=3GuSKwlxbVU"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jastind.net/product/heavy-duty-6-24v-automotive-circuit-tester-premium-test-light-with-135-inches-extended-spring-wire-stainless-probe-circuit-voltage-tester-with-replacement-indicator-light-for-car-vehicles/"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cal-vantools.com/products/lcd-test-light-2/"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youtube.com/watch?v=E76bEdlUN1I"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r>
              <a:rPr lang="en-US" sz="1200" b="1" dirty="0">
                <a:effectLst/>
                <a:latin typeface="+mn-lt"/>
                <a:ea typeface="Calibri" panose="020F0502020204030204" pitchFamily="34" charset="0"/>
                <a:cs typeface="Times New Roman" panose="02020603050405020304" pitchFamily="18" charset="0"/>
              </a:rPr>
              <a: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 </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a:t>
            </a:fld>
            <a:endParaRPr lang="en-US"/>
          </a:p>
        </p:txBody>
      </p:sp>
    </p:spTree>
    <p:extLst>
      <p:ext uri="{BB962C8B-B14F-4D97-AF65-F5344CB8AC3E}">
        <p14:creationId xmlns:p14="http://schemas.microsoft.com/office/powerpoint/2010/main" val="711430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endParaRPr lang="en-US" sz="1200" b="0" dirty="0">
              <a:effectLst/>
              <a:latin typeface="+mn-lt"/>
              <a:ea typeface="Calibri" panose="020F0502020204030204" pitchFamily="34" charset="0"/>
              <a:cs typeface="Times New Roman" panose="02020603050405020304" pitchFamily="18" charset="0"/>
            </a:endParaRPr>
          </a:p>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3 min.</a:t>
            </a:r>
          </a:p>
          <a:p>
            <a:r>
              <a:rPr lang="en-US" b="1" dirty="0"/>
              <a:t>Talking Points</a:t>
            </a:r>
          </a:p>
          <a:p>
            <a:pPr marL="181240" indent="-181240">
              <a:buFont typeface="Arial" panose="020B0604020202020204" pitchFamily="34" charset="0"/>
              <a:buChar char="•"/>
            </a:pPr>
            <a:r>
              <a:rPr lang="en-US" b="0" dirty="0"/>
              <a:t>Before we jump into wire cutters, strippers, and crimpers, we need to understand wire gauge.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Gauge defines wire </a:t>
            </a:r>
            <a:r>
              <a:rPr lang="en-US" b="1" dirty="0"/>
              <a:t>thickness</a:t>
            </a:r>
            <a:r>
              <a:rPr lang="en-US" b="0" dirty="0"/>
              <a:t>, </a:t>
            </a:r>
            <a:r>
              <a:rPr lang="en-US" dirty="0"/>
              <a:t>not length, and determines how much current a wire can safely handle. </a:t>
            </a:r>
            <a:r>
              <a:rPr lang="en-US" b="0" dirty="0"/>
              <a:t>Wire thickness directly affects tool selection and connection quality.</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AWG</a:t>
            </a:r>
            <a:r>
              <a:rPr lang="en-US" dirty="0"/>
              <a:t> </a:t>
            </a:r>
            <a:r>
              <a:rPr lang="en-US" b="0" dirty="0"/>
              <a:t>stands for American Wire Gauge. It’s the standard system used in the U.S. to identify the diameter (thickness) of an electrical wire. The AWG number will be printed on the wire.</a:t>
            </a:r>
          </a:p>
          <a:p>
            <a:pPr marL="181240" indent="-181240">
              <a:buFont typeface="Arial" panose="020B0604020202020204" pitchFamily="34" charset="0"/>
              <a:buChar char="•"/>
            </a:pPr>
            <a:r>
              <a:rPr lang="en-US" b="1" i="1" dirty="0"/>
              <a:t>CLICK - </a:t>
            </a:r>
            <a:endParaRPr lang="en-US" dirty="0"/>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smaller the AWG gauge number, the thicker the wire, the more current it can handle.</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larger the AWG gauge number, the thinner the wire, the less current it can handle.</a:t>
            </a:r>
          </a:p>
          <a:p>
            <a:pPr marL="181240" indent="-181240">
              <a:buFont typeface="Arial" panose="020B0604020202020204" pitchFamily="34" charset="0"/>
              <a:buChar char="•"/>
            </a:pPr>
            <a:r>
              <a:rPr lang="en-US" dirty="0"/>
              <a:t>In addition to current, wire thickness will also determine wire </a:t>
            </a:r>
            <a:r>
              <a:rPr lang="en-US" b="1" dirty="0"/>
              <a:t>stripper notch </a:t>
            </a:r>
            <a:r>
              <a:rPr lang="en-US" dirty="0"/>
              <a:t>to use and which </a:t>
            </a:r>
            <a:r>
              <a:rPr lang="en-US" b="1" dirty="0"/>
              <a:t>crimper and terminal size </a:t>
            </a:r>
            <a:r>
              <a:rPr lang="en-US" dirty="0"/>
              <a:t>are appropriate</a:t>
            </a:r>
          </a:p>
          <a:p>
            <a:pPr marL="171450" indent="-171450">
              <a:buFont typeface="Arial" panose="020B0604020202020204" pitchFamily="34" charset="0"/>
              <a:buChar char="•"/>
            </a:pPr>
            <a:r>
              <a:rPr lang="en-US" dirty="0"/>
              <a:t>Take a look at this graphic. As the gauge number increases (10 → 28), the wire </a:t>
            </a:r>
            <a:r>
              <a:rPr lang="en-US" b="1" dirty="0"/>
              <a:t>gets thinner.</a:t>
            </a:r>
          </a:p>
          <a:p>
            <a:pPr marL="181240" indent="-181240">
              <a:buFont typeface="Arial" panose="020B0604020202020204" pitchFamily="34" charset="0"/>
              <a:buChar char="•"/>
            </a:pPr>
            <a:r>
              <a:rPr lang="en-US" dirty="0"/>
              <a:t>Thinner wire is easier to damage if the wrong tool or setting is used</a:t>
            </a:r>
          </a:p>
          <a:p>
            <a:endParaRPr lang="en-US" dirty="0"/>
          </a:p>
          <a:p>
            <a:r>
              <a:rPr lang="en-US" i="1" dirty="0"/>
              <a:t>Image Source</a:t>
            </a:r>
            <a:r>
              <a:rPr lang="en-US" dirty="0"/>
              <a:t>: </a:t>
            </a:r>
            <a:r>
              <a:rPr lang="en-US" dirty="0" err="1"/>
              <a:t>SparkFun</a:t>
            </a:r>
            <a:r>
              <a:rPr lang="en-US" dirty="0"/>
              <a:t> Electronics. (n.d.). </a:t>
            </a:r>
            <a:r>
              <a:rPr lang="en-US" i="1" dirty="0"/>
              <a:t>Working with wire: Wire thickness</a:t>
            </a:r>
            <a:r>
              <a:rPr lang="en-US" dirty="0"/>
              <a:t>. </a:t>
            </a:r>
            <a:r>
              <a:rPr lang="en-US" dirty="0">
                <a:hlinkClick r:id="rId3"/>
              </a:rPr>
              <a:t>https://learn.sparkfun.com/tutorials/working-with-wire/wire-thickness</a:t>
            </a: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10</a:t>
            </a:fld>
            <a:endParaRPr lang="en-US"/>
          </a:p>
        </p:txBody>
      </p:sp>
    </p:spTree>
    <p:extLst>
      <p:ext uri="{BB962C8B-B14F-4D97-AF65-F5344CB8AC3E}">
        <p14:creationId xmlns:p14="http://schemas.microsoft.com/office/powerpoint/2010/main" val="3890002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AF0DB-AF96-CCA1-F439-61BD777D8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3F5662-D1D6-A2F2-36BA-96DEBB02994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F3A1A48-AAE6-D59C-1F8A-8D6E5DA573FC}"/>
              </a:ext>
            </a:extLst>
          </p:cNvPr>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5 min.</a:t>
            </a:r>
          </a:p>
          <a:p>
            <a:r>
              <a:rPr lang="en-US" b="1" dirty="0"/>
              <a:t>Talking Points</a:t>
            </a:r>
          </a:p>
          <a:p>
            <a:pPr marL="171450" indent="-171450">
              <a:buFont typeface="Arial" panose="020B0604020202020204" pitchFamily="34" charset="0"/>
              <a:buChar char="•"/>
            </a:pPr>
            <a:r>
              <a:rPr lang="en-US" b="0" dirty="0"/>
              <a:t>Most wiring mistakes start with using the wrong gauge setting on a tool.</a:t>
            </a:r>
          </a:p>
          <a:p>
            <a:pPr marL="171450" indent="-171450">
              <a:buFont typeface="Arial" panose="020B0604020202020204" pitchFamily="34" charset="0"/>
              <a:buChar char="•"/>
            </a:pPr>
            <a:r>
              <a:rPr lang="en-US" b="1" dirty="0"/>
              <a:t>Stripping</a:t>
            </a:r>
            <a:r>
              <a:rPr lang="en-US" dirty="0"/>
              <a:t> with the wrong gauge can </a:t>
            </a:r>
            <a:r>
              <a:rPr lang="en-US" b="1" dirty="0"/>
              <a:t>nick or cut strands</a:t>
            </a:r>
          </a:p>
          <a:p>
            <a:pPr marL="171450" indent="-171450">
              <a:buFont typeface="Arial" panose="020B0604020202020204" pitchFamily="34" charset="0"/>
              <a:buChar char="•"/>
            </a:pPr>
            <a:r>
              <a:rPr lang="en-US" b="1" dirty="0"/>
              <a:t>Crimping</a:t>
            </a:r>
            <a:r>
              <a:rPr lang="en-US" dirty="0"/>
              <a:t> the wrong size wire can create loose connections, high resistance, or intermittent failures.</a:t>
            </a:r>
          </a:p>
          <a:p>
            <a:pPr marL="171450" indent="-171450">
              <a:buFont typeface="Arial" panose="020B0604020202020204" pitchFamily="34" charset="0"/>
              <a:buChar char="•"/>
            </a:pPr>
            <a:r>
              <a:rPr lang="en-US" dirty="0"/>
              <a:t>This is why you should never guess the wire size. Verify it by checking the markings, documentation, or by using a gauge tool. </a:t>
            </a:r>
          </a:p>
          <a:p>
            <a:pPr marL="171450" indent="-171450">
              <a:buFont typeface="Arial" panose="020B0604020202020204" pitchFamily="34" charset="0"/>
              <a:buChar char="•"/>
            </a:pPr>
            <a:r>
              <a:rPr lang="en-US" dirty="0"/>
              <a:t>Let’s do a quick check-in to review some important points. </a:t>
            </a:r>
          </a:p>
          <a:p>
            <a:pPr marL="171450" lvl="0" indent="-171450">
              <a:buFont typeface="Arial" panose="020B0604020202020204" pitchFamily="34" charset="0"/>
              <a:buChar char="•"/>
            </a:pPr>
            <a:r>
              <a:rPr lang="en-US" b="1" dirty="0"/>
              <a:t>ASK</a:t>
            </a:r>
            <a:r>
              <a:rPr lang="en-US" dirty="0"/>
              <a:t>: Where do you usually find the wire gauge?</a:t>
            </a:r>
          </a:p>
          <a:p>
            <a:pPr marL="628650" lvl="1" indent="-171450">
              <a:buFont typeface="Arial" panose="020B0604020202020204" pitchFamily="34" charset="0"/>
              <a:buChar char="•"/>
            </a:pPr>
            <a:r>
              <a:rPr lang="en-US" i="1" dirty="0"/>
              <a:t>Call on learners to respond. Answer: Printed on the insulation.</a:t>
            </a:r>
            <a:endParaRPr lang="en-US" dirty="0"/>
          </a:p>
          <a:p>
            <a:pPr marL="171450" indent="-171450">
              <a:buFont typeface="Arial" panose="020B0604020202020204" pitchFamily="34" charset="0"/>
              <a:buChar char="•"/>
            </a:pPr>
            <a:r>
              <a:rPr lang="en-US" b="1" dirty="0"/>
              <a:t>ASK</a:t>
            </a:r>
            <a:r>
              <a:rPr lang="en-US" dirty="0"/>
              <a:t>: What should you do if you’re not sure of the gauge?</a:t>
            </a:r>
          </a:p>
          <a:p>
            <a:pPr marL="628650" lvl="1" indent="-171450">
              <a:buFont typeface="Arial" panose="020B0604020202020204" pitchFamily="34" charset="0"/>
              <a:buChar char="•"/>
            </a:pPr>
            <a:r>
              <a:rPr lang="en-US" i="1" dirty="0"/>
              <a:t>Call on learners to respond. Answer: Check markings, documentation, or compare using a gauge tool.</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Wire thickness affects what kind of tools we use including wire cutters, strippers, and crimpers which we’ll learn more about shortly. </a:t>
            </a:r>
          </a:p>
          <a:p>
            <a:endParaRPr lang="en-US" dirty="0"/>
          </a:p>
          <a:p>
            <a:r>
              <a:rPr lang="en-US" i="1" u="none" dirty="0"/>
              <a:t>Image Source</a:t>
            </a:r>
            <a:r>
              <a:rPr lang="en-US" dirty="0"/>
              <a:t>:</a:t>
            </a:r>
          </a:p>
          <a:p>
            <a:pPr marL="171450" indent="-171450">
              <a:buFont typeface="Arial" panose="020B0604020202020204" pitchFamily="34" charset="0"/>
              <a:buChar char="•"/>
            </a:pPr>
            <a:r>
              <a:rPr lang="en-US" dirty="0"/>
              <a:t>Hakko USA. (n.d.). </a:t>
            </a:r>
            <a:r>
              <a:rPr lang="en-US" i="1" dirty="0"/>
              <a:t>The need for thermal wire strippers</a:t>
            </a:r>
            <a:r>
              <a:rPr lang="en-US" dirty="0"/>
              <a:t>. </a:t>
            </a:r>
            <a:r>
              <a:rPr lang="en-US" dirty="0">
                <a:hlinkClick r:id="rId3"/>
              </a:rPr>
              <a:t>https://hakkousa.com/whats-new/the-need-for-thermal-wire-strippers.html</a:t>
            </a:r>
            <a:endParaRPr lang="en-US" dirty="0"/>
          </a:p>
          <a:p>
            <a:pPr marL="171450" indent="-171450">
              <a:buFont typeface="Arial" panose="020B0604020202020204" pitchFamily="34" charset="0"/>
              <a:buChar char="•"/>
            </a:pPr>
            <a:r>
              <a:rPr lang="en-US" dirty="0" err="1"/>
              <a:t>DigiKey</a:t>
            </a:r>
            <a:r>
              <a:rPr lang="en-US" dirty="0"/>
              <a:t> </a:t>
            </a:r>
            <a:r>
              <a:rPr lang="en-US" dirty="0" err="1"/>
              <a:t>TechForum</a:t>
            </a:r>
            <a:r>
              <a:rPr lang="en-US" dirty="0"/>
              <a:t>. (n.d.). </a:t>
            </a:r>
            <a:r>
              <a:rPr lang="en-US" i="1" dirty="0"/>
              <a:t>How to prepare a hook-up wire before crimping</a:t>
            </a:r>
            <a:r>
              <a:rPr lang="en-US" dirty="0"/>
              <a:t>. </a:t>
            </a:r>
            <a:r>
              <a:rPr lang="en-US" dirty="0">
                <a:hlinkClick r:id="rId4"/>
              </a:rPr>
              <a:t>https://forum.digikey.com/t/how-to-prepare-a-hook-up-wire-before-crimping/751</a:t>
            </a:r>
            <a:endParaRPr lang="en-US" dirty="0"/>
          </a:p>
        </p:txBody>
      </p:sp>
      <p:sp>
        <p:nvSpPr>
          <p:cNvPr id="4" name="Slide Number Placeholder 3">
            <a:extLst>
              <a:ext uri="{FF2B5EF4-FFF2-40B4-BE49-F238E27FC236}">
                <a16:creationId xmlns:a16="http://schemas.microsoft.com/office/drawing/2014/main" id="{05F795A7-C60F-739B-014D-CBF7CC0CE3E9}"/>
              </a:ext>
            </a:extLst>
          </p:cNvPr>
          <p:cNvSpPr>
            <a:spLocks noGrp="1"/>
          </p:cNvSpPr>
          <p:nvPr>
            <p:ph type="sldNum" sz="quarter" idx="5"/>
          </p:nvPr>
        </p:nvSpPr>
        <p:spPr/>
        <p:txBody>
          <a:bodyPr/>
          <a:lstStyle/>
          <a:p>
            <a:fld id="{C68FB58B-AACD-44F1-9CE2-B850C946C86F}" type="slidenum">
              <a:rPr lang="en-US" smtClean="0"/>
              <a:t>11</a:t>
            </a:fld>
            <a:endParaRPr lang="en-US"/>
          </a:p>
        </p:txBody>
      </p:sp>
    </p:spTree>
    <p:extLst>
      <p:ext uri="{BB962C8B-B14F-4D97-AF65-F5344CB8AC3E}">
        <p14:creationId xmlns:p14="http://schemas.microsoft.com/office/powerpoint/2010/main" val="281821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2 min.</a:t>
            </a:r>
          </a:p>
          <a:p>
            <a:r>
              <a:rPr lang="en-US" b="1" dirty="0"/>
              <a:t>Talking Points</a:t>
            </a:r>
          </a:p>
          <a:p>
            <a:pPr marL="171450" indent="-171450">
              <a:buFont typeface="Arial" panose="020B0604020202020204" pitchFamily="34" charset="0"/>
              <a:buChar char="•"/>
            </a:pPr>
            <a:r>
              <a:rPr lang="en-US" dirty="0"/>
              <a:t>Recall what we said at the beginning of the lesson - electrical tools create a </a:t>
            </a:r>
            <a:r>
              <a:rPr lang="en-US" b="1" dirty="0"/>
              <a:t>connection</a:t>
            </a:r>
            <a:r>
              <a:rPr lang="en-US" dirty="0"/>
              <a:t> that is mechanically secure, electrically reliable, and protected from damage. </a:t>
            </a:r>
          </a:p>
          <a:p>
            <a:pPr marL="171450" indent="-171450">
              <a:buFont typeface="Arial" panose="020B0604020202020204" pitchFamily="34" charset="0"/>
              <a:buChar char="•"/>
            </a:pPr>
            <a:r>
              <a:rPr lang="en-US" dirty="0"/>
              <a:t>Connectors, terminals, and wiring tools all play an important role in making that connection happen. </a:t>
            </a:r>
          </a:p>
          <a:p>
            <a:pPr marL="628650" lvl="1" indent="-171450">
              <a:buFont typeface="Arial" panose="020B0604020202020204" pitchFamily="34" charset="0"/>
              <a:buChar char="•"/>
            </a:pPr>
            <a:r>
              <a:rPr lang="en-US" b="1" dirty="0"/>
              <a:t>Connectors</a:t>
            </a:r>
            <a:r>
              <a:rPr lang="en-US" dirty="0"/>
              <a:t> are used to join wires together. </a:t>
            </a:r>
          </a:p>
          <a:p>
            <a:pPr marL="628650" lvl="1" indent="-171450">
              <a:buFont typeface="Arial" panose="020B0604020202020204" pitchFamily="34" charset="0"/>
              <a:buChar char="•"/>
            </a:pPr>
            <a:r>
              <a:rPr lang="en-US" b="1" dirty="0"/>
              <a:t>Terminals</a:t>
            </a:r>
            <a:r>
              <a:rPr lang="en-US" dirty="0"/>
              <a:t> are used to attach a wire to a piece of equipment or a connection point. </a:t>
            </a:r>
          </a:p>
          <a:p>
            <a:pPr marL="628650" lvl="1" indent="-171450">
              <a:buFont typeface="Arial" panose="020B0604020202020204" pitchFamily="34" charset="0"/>
              <a:buChar char="•"/>
            </a:pPr>
            <a:r>
              <a:rPr lang="en-US" b="1" dirty="0"/>
              <a:t>Wiring tools </a:t>
            </a:r>
            <a:r>
              <a:rPr lang="en-US" dirty="0"/>
              <a:t>such as cutters, strippers, and crimpers are used to properly prepare and secure those connections.</a:t>
            </a:r>
          </a:p>
          <a:p>
            <a:pPr marL="171450" indent="-171450">
              <a:buFont typeface="Arial" panose="020B0604020202020204" pitchFamily="34" charset="0"/>
              <a:buChar char="•"/>
            </a:pPr>
            <a:r>
              <a:rPr lang="en-US" dirty="0"/>
              <a:t>We use connectors and terminals to attach a wire to something. That “something” might be another wire, a component, or a connection point such as a stud, screw, or terminal block.</a:t>
            </a:r>
          </a:p>
          <a:p>
            <a:pPr marL="171450" indent="-171450">
              <a:buFont typeface="Arial" panose="020B0604020202020204" pitchFamily="34" charset="0"/>
              <a:buChar char="•"/>
            </a:pPr>
            <a:r>
              <a:rPr lang="en-US" dirty="0"/>
              <a:t>When installed correctly, connectors and terminals provide a consistent, reliable contact point. </a:t>
            </a:r>
          </a:p>
          <a:p>
            <a:pPr marL="171450" indent="-171450">
              <a:buFont typeface="Arial" panose="020B0604020202020204" pitchFamily="34" charset="0"/>
              <a:buChar char="•"/>
            </a:pPr>
            <a:r>
              <a:rPr lang="en-US" dirty="0"/>
              <a:t>They create a connection that can safely handle </a:t>
            </a:r>
            <a:r>
              <a:rPr lang="en-US" b="1" dirty="0"/>
              <a:t>current flow</a:t>
            </a:r>
            <a:r>
              <a:rPr lang="en-US" dirty="0"/>
              <a:t>, </a:t>
            </a:r>
            <a:r>
              <a:rPr lang="en-US" b="1" dirty="0"/>
              <a:t>withstand vibration</a:t>
            </a:r>
            <a:r>
              <a:rPr lang="en-US" dirty="0"/>
              <a:t>, and allow for </a:t>
            </a:r>
            <a:r>
              <a:rPr lang="en-US" b="1" dirty="0"/>
              <a:t>maintenance</a:t>
            </a:r>
            <a:r>
              <a:rPr lang="en-US" dirty="0"/>
              <a:t> or </a:t>
            </a:r>
            <a:r>
              <a:rPr lang="en-US" b="1" dirty="0"/>
              <a:t>replacement</a:t>
            </a:r>
            <a:r>
              <a:rPr lang="en-US" dirty="0"/>
              <a:t> when needed.</a:t>
            </a:r>
          </a:p>
          <a:p>
            <a:pPr marL="171450" indent="-171450">
              <a:buFont typeface="Arial" panose="020B0604020202020204" pitchFamily="34" charset="0"/>
              <a:buChar char="•"/>
            </a:pPr>
            <a:r>
              <a:rPr lang="en-US" b="1" dirty="0"/>
              <a:t>Common examples </a:t>
            </a:r>
            <a:r>
              <a:rPr lang="en-US" dirty="0"/>
              <a:t>you will see include butt connectors, which join two wires end-to-end; ring terminals, which attach a wire to a stud or bolt; and spade terminals, which slide under a screw or terminal block.</a:t>
            </a:r>
          </a:p>
          <a:p>
            <a:pPr marL="171450" indent="-171450">
              <a:buFont typeface="Arial" panose="020B0604020202020204" pitchFamily="34" charset="0"/>
              <a:buChar char="•"/>
            </a:pPr>
            <a:r>
              <a:rPr lang="en-US" dirty="0"/>
              <a:t>It’s important to remember that connectors themselves do not carry current independently. </a:t>
            </a:r>
          </a:p>
          <a:p>
            <a:pPr marL="171450" indent="-171450">
              <a:buFont typeface="Arial" panose="020B0604020202020204" pitchFamily="34" charset="0"/>
              <a:buChar char="•"/>
            </a:pPr>
            <a:r>
              <a:rPr lang="en-US" dirty="0"/>
              <a:t>The quality of the wire-to-connector connection is what determines whether the circuit performs safely and reliably.</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12</a:t>
            </a:fld>
            <a:endParaRPr lang="en-US"/>
          </a:p>
        </p:txBody>
      </p:sp>
    </p:spTree>
    <p:extLst>
      <p:ext uri="{BB962C8B-B14F-4D97-AF65-F5344CB8AC3E}">
        <p14:creationId xmlns:p14="http://schemas.microsoft.com/office/powerpoint/2010/main" val="1692807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2 min.</a:t>
            </a:r>
          </a:p>
          <a:p>
            <a:r>
              <a:rPr lang="en-US" sz="1200" b="1" dirty="0"/>
              <a:t>Talking Points</a:t>
            </a:r>
          </a:p>
          <a:p>
            <a:pPr marL="171450" indent="-171450">
              <a:buFont typeface="Arial" panose="020B0604020202020204" pitchFamily="34" charset="0"/>
              <a:buChar char="•"/>
            </a:pPr>
            <a:r>
              <a:rPr lang="en-US" sz="1200" dirty="0"/>
              <a:t>Electrical tools are not just for cutting and shaping wire.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They are used to properly prepare and secure those connections.</a:t>
            </a:r>
          </a:p>
          <a:p>
            <a:pPr marL="171450" indent="-171450">
              <a:buFont typeface="Arial" panose="020B0604020202020204" pitchFamily="34" charset="0"/>
              <a:buChar char="•"/>
            </a:pPr>
            <a:r>
              <a:rPr lang="en-US" sz="1200" dirty="0"/>
              <a:t>They protect current flow, system reliability, and worker safety.</a:t>
            </a:r>
          </a:p>
          <a:p>
            <a:pPr marL="171450" indent="-171450">
              <a:buFont typeface="Arial" panose="020B0604020202020204" pitchFamily="34" charset="0"/>
              <a:buChar char="•"/>
            </a:pPr>
            <a:r>
              <a:rPr lang="en-US" sz="1200" dirty="0"/>
              <a:t>Three core tools to master include:</a:t>
            </a:r>
          </a:p>
          <a:p>
            <a:pPr marL="628650" lvl="1" indent="-171450">
              <a:buFont typeface="Arial" panose="020B0604020202020204" pitchFamily="34" charset="0"/>
              <a:buChar char="•"/>
            </a:pPr>
            <a:r>
              <a:rPr lang="en-US" sz="1200" b="1" dirty="0"/>
              <a:t>Wire cutters </a:t>
            </a:r>
            <a:r>
              <a:rPr lang="en-US" sz="1200" dirty="0"/>
              <a:t>which cut wire cleanly</a:t>
            </a:r>
          </a:p>
          <a:p>
            <a:pPr marL="628650" lvl="1" indent="-171450">
              <a:buFont typeface="Arial" panose="020B0604020202020204" pitchFamily="34" charset="0"/>
              <a:buChar char="•"/>
            </a:pPr>
            <a:r>
              <a:rPr lang="en-US" sz="1200" b="1" dirty="0"/>
              <a:t>Wire strippers </a:t>
            </a:r>
            <a:r>
              <a:rPr lang="en-US" sz="1200" dirty="0"/>
              <a:t>which remove insulation without damaging copper</a:t>
            </a:r>
          </a:p>
          <a:p>
            <a:pPr marL="628650" lvl="1" indent="-171450">
              <a:buFont typeface="Arial" panose="020B0604020202020204" pitchFamily="34" charset="0"/>
              <a:buChar char="•"/>
            </a:pPr>
            <a:r>
              <a:rPr lang="en-US" sz="1200" b="1" dirty="0"/>
              <a:t>Crimpers</a:t>
            </a:r>
            <a:r>
              <a:rPr lang="en-US" sz="1200" dirty="0"/>
              <a:t> which attach terminals securely</a:t>
            </a:r>
          </a:p>
          <a:p>
            <a:pPr marL="171450" indent="-171450">
              <a:buFont typeface="Arial" panose="020B0604020202020204" pitchFamily="34" charset="0"/>
              <a:buChar char="•"/>
            </a:pPr>
            <a:r>
              <a:rPr lang="en-US" dirty="0"/>
              <a:t>You will always follow the same order. </a:t>
            </a:r>
            <a:r>
              <a:rPr lang="en-US" b="1" dirty="0"/>
              <a:t>Cut</a:t>
            </a:r>
            <a:r>
              <a:rPr lang="en-US" dirty="0"/>
              <a:t> – </a:t>
            </a:r>
            <a:r>
              <a:rPr lang="en-US" b="1" dirty="0"/>
              <a:t>strip</a:t>
            </a:r>
            <a:r>
              <a:rPr lang="en-US" dirty="0"/>
              <a:t> - </a:t>
            </a:r>
            <a:r>
              <a:rPr lang="en-US" b="1" dirty="0"/>
              <a:t>crimp</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13</a:t>
            </a:fld>
            <a:endParaRPr lang="en-US"/>
          </a:p>
        </p:txBody>
      </p:sp>
    </p:spTree>
    <p:extLst>
      <p:ext uri="{BB962C8B-B14F-4D97-AF65-F5344CB8AC3E}">
        <p14:creationId xmlns:p14="http://schemas.microsoft.com/office/powerpoint/2010/main" val="3417101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Direction</a:t>
            </a:r>
            <a:endParaRPr lang="en-US" altLang="en-US" sz="1200" dirty="0">
              <a:latin typeface="+mn-lt"/>
            </a:endParaRPr>
          </a:p>
          <a:p>
            <a:r>
              <a:rPr lang="en-US" altLang="en-US" sz="1200" b="1" dirty="0">
                <a:latin typeface="+mn-lt"/>
              </a:rPr>
              <a:t>TIME:</a:t>
            </a:r>
            <a:r>
              <a:rPr lang="en-US" altLang="en-US" sz="1200" dirty="0">
                <a:latin typeface="+mn-lt"/>
              </a:rPr>
              <a:t> 1 min.</a:t>
            </a:r>
          </a:p>
          <a:p>
            <a:r>
              <a:rPr lang="en-US" altLang="en-US" sz="1200" b="1" dirty="0">
                <a:latin typeface="+mn-lt"/>
              </a:rPr>
              <a:t>Materials: </a:t>
            </a:r>
            <a:r>
              <a:rPr lang="en-US" altLang="en-US" sz="1200" dirty="0">
                <a:latin typeface="+mn-lt"/>
              </a:rPr>
              <a:t>Electrical Tools Resource_M6</a:t>
            </a:r>
          </a:p>
          <a:p>
            <a:r>
              <a:rPr lang="en-US" sz="1200" b="1" dirty="0"/>
              <a:t>Talking Points:</a:t>
            </a:r>
          </a:p>
          <a:p>
            <a:pPr marL="171450" indent="-171450">
              <a:buFont typeface="Arial" panose="020B0604020202020204" pitchFamily="34" charset="0"/>
              <a:buChar char="•"/>
            </a:pPr>
            <a:r>
              <a:rPr lang="en-US" sz="1200" dirty="0"/>
              <a:t>In your Participant Guide you’ll find an “Electrical Tools Resource.”</a:t>
            </a:r>
          </a:p>
          <a:p>
            <a:pPr marL="171450" indent="-171450">
              <a:buFont typeface="Arial" panose="020B0604020202020204" pitchFamily="34" charset="0"/>
              <a:buChar char="•"/>
            </a:pPr>
            <a:r>
              <a:rPr lang="en-US" sz="1200" dirty="0"/>
              <a:t>Use this handout as a guide as we review the purpose and use of electrical tools along with safety best practices and common mistakes.  </a:t>
            </a: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14</a:t>
            </a:fld>
            <a:endParaRPr lang="en-US"/>
          </a:p>
        </p:txBody>
      </p:sp>
    </p:spTree>
    <p:extLst>
      <p:ext uri="{BB962C8B-B14F-4D97-AF65-F5344CB8AC3E}">
        <p14:creationId xmlns:p14="http://schemas.microsoft.com/office/powerpoint/2010/main" val="3934716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2 min.</a:t>
            </a:r>
          </a:p>
          <a:p>
            <a:r>
              <a:rPr lang="en-US" sz="1200" b="1" dirty="0"/>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Wire cutting is usually the first step before stripping and crimping.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chemeClr val="tx1">
                    <a:lumMod val="75000"/>
                    <a:lumOff val="25000"/>
                  </a:schemeClr>
                </a:solidFill>
                <a:effectLst/>
              </a:rPr>
              <a:t>Wire cutters are used to cut electrical wire cleanly and squarely to ensure proper stripping, full conductor contact, and reliable current flow.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chemeClr val="tx1">
                    <a:lumMod val="75000"/>
                    <a:lumOff val="25000"/>
                  </a:schemeClr>
                </a:solidFill>
                <a:effectLst/>
              </a:rPr>
              <a:t>They are also useful for: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Cutting wire to the correct length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Removing damaged, corroded, or overheated sections of wire</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And cutting off old connectors before installing new ones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 clean cut is the first step to a reliable circuit.</a:t>
            </a:r>
          </a:p>
          <a:p>
            <a:pPr marL="171450" indent="-171450">
              <a:buFont typeface="Arial" panose="020B0604020202020204" pitchFamily="34" charset="0"/>
              <a:buChar char="•"/>
            </a:pPr>
            <a:r>
              <a:rPr lang="en-US" b="0" dirty="0"/>
              <a:t>Crushed or frayed ends make stripping harder and lead to weak crimps.</a:t>
            </a:r>
          </a:p>
          <a:p>
            <a:pPr marL="181240" indent="-181240">
              <a:buFont typeface="Arial" panose="020B0604020202020204" pitchFamily="34" charset="0"/>
              <a:buChar char="•"/>
            </a:pPr>
            <a:r>
              <a:rPr lang="en-US" b="0" dirty="0"/>
              <a:t>Wire cutters aren’t just about length. They protect the conductor for everything that comes next.</a:t>
            </a:r>
          </a:p>
          <a:p>
            <a:pPr marL="181240" indent="-181240">
              <a:buFont typeface="Arial" panose="020B0604020202020204" pitchFamily="34" charset="0"/>
              <a:buChar char="•"/>
            </a:pPr>
            <a:r>
              <a:rPr lang="en-US" b="0" dirty="0"/>
              <a:t>If you damage the conductor here, you won’t see the problem immediately. It shows up later as heat, voltage drop, or intermittent issues.</a:t>
            </a:r>
          </a:p>
          <a:p>
            <a:pPr marL="285750" marR="0" indent="-285750">
              <a:lnSpc>
                <a:spcPct val="107000"/>
              </a:lnSpc>
              <a:spcBef>
                <a:spcPts val="0"/>
              </a:spcBef>
              <a:spcAft>
                <a:spcPts val="80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17354DC-5B43-4357-B3A2-FC61F366D8DF}" type="slidenum">
              <a:rPr lang="en-US" smtClean="0"/>
              <a:t>15</a:t>
            </a:fld>
            <a:endParaRPr lang="en-US"/>
          </a:p>
        </p:txBody>
      </p:sp>
    </p:spTree>
    <p:extLst>
      <p:ext uri="{BB962C8B-B14F-4D97-AF65-F5344CB8AC3E}">
        <p14:creationId xmlns:p14="http://schemas.microsoft.com/office/powerpoint/2010/main" val="4132150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3D06B-980C-3E86-A69D-47D8CDA33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134989-4FAE-7BFD-3015-51A12D7B180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B067F5F-173A-EED2-3859-7EBA97B081E6}"/>
              </a:ext>
            </a:extLst>
          </p:cNvPr>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2 min.</a:t>
            </a:r>
          </a:p>
          <a:p>
            <a:r>
              <a:rPr lang="en-US" sz="1200" b="1" dirty="0">
                <a:latin typeface="+mn-lt"/>
              </a:rPr>
              <a:t>Talking Points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Using wire cutters take a little preparation and a steady hand.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Step 1: Verify and Prepare </a:t>
            </a:r>
            <a:r>
              <a:rPr kumimoji="0" lang="en-US" sz="1200" b="0" i="0" u="none" strike="noStrike" kern="1200" cap="none" spc="0" normalizeH="0" baseline="0" noProof="0" dirty="0">
                <a:ln>
                  <a:noFill/>
                </a:ln>
                <a:solidFill>
                  <a:prstClr val="black"/>
                </a:solidFill>
                <a:effectLst/>
                <a:uLnTx/>
                <a:uFillTx/>
                <a:latin typeface="+mn-lt"/>
                <a:ea typeface="+mn-ea"/>
                <a:cs typeface="+mn-cs"/>
              </a:rPr>
              <a:t>- Ensure the wire is de-energized. Select cutters appropriate for the wire type and size and inspect the cutting edges for damage.</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Step 2: Position the Wire Correctly </a:t>
            </a:r>
            <a:r>
              <a:rPr kumimoji="0" lang="en-US" sz="1200" b="0" i="0" u="none" strike="noStrike" kern="1200" cap="none" spc="0" normalizeH="0" baseline="0" noProof="0" dirty="0">
                <a:ln>
                  <a:noFill/>
                </a:ln>
                <a:solidFill>
                  <a:prstClr val="black"/>
                </a:solidFill>
                <a:effectLst/>
                <a:uLnTx/>
                <a:uFillTx/>
                <a:latin typeface="+mn-lt"/>
                <a:ea typeface="+mn-ea"/>
                <a:cs typeface="+mn-cs"/>
              </a:rPr>
              <a:t>- Place the wire fully inside the cutter jaws near the pivot point for maximum leverage. Hold the tool perpendicular to the wire to ensure a clean, straight cut.</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Step 3: Apply Controlled Pressure </a:t>
            </a:r>
            <a:r>
              <a:rPr kumimoji="0" lang="en-US" sz="1200" b="0" i="0" u="none" strike="noStrike" kern="1200" cap="none" spc="0" normalizeH="0" baseline="0" noProof="0" dirty="0">
                <a:ln>
                  <a:noFill/>
                </a:ln>
                <a:solidFill>
                  <a:prstClr val="black"/>
                </a:solidFill>
                <a:effectLst/>
                <a:uLnTx/>
                <a:uFillTx/>
                <a:latin typeface="+mn-lt"/>
                <a:ea typeface="+mn-ea"/>
                <a:cs typeface="+mn-cs"/>
              </a:rPr>
              <a:t>- Squeeze the handles in one smooth motion until the wire is fully cut. Avoid twisting or partial cuts. Inspect the cut end to ensure strands are even and not frayed.</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indent="0">
              <a:buFont typeface="Arial" panose="020B0604020202020204" pitchFamily="34" charset="0"/>
              <a:buNone/>
            </a:pPr>
            <a:r>
              <a:rPr lang="en-US" i="1" dirty="0">
                <a:latin typeface="+mn-lt"/>
              </a:rPr>
              <a:t>Source</a:t>
            </a:r>
            <a:r>
              <a:rPr lang="en-US" dirty="0">
                <a:latin typeface="+mn-lt"/>
              </a:rPr>
              <a:t>: </a:t>
            </a:r>
            <a:r>
              <a:rPr lang="en-US" dirty="0" err="1">
                <a:latin typeface="+mn-lt"/>
              </a:rPr>
              <a:t>SparkFun</a:t>
            </a:r>
            <a:r>
              <a:rPr lang="en-US" dirty="0">
                <a:latin typeface="+mn-lt"/>
              </a:rPr>
              <a:t> Electronics. (n.d.). </a:t>
            </a:r>
            <a:r>
              <a:rPr lang="en-US" i="1" dirty="0">
                <a:latin typeface="+mn-lt"/>
              </a:rPr>
              <a:t>How to strip a wire</a:t>
            </a:r>
            <a:r>
              <a:rPr lang="en-US" dirty="0">
                <a:latin typeface="+mn-lt"/>
              </a:rPr>
              <a:t>. </a:t>
            </a:r>
            <a:r>
              <a:rPr lang="en-US" dirty="0">
                <a:latin typeface="+mn-lt"/>
                <a:hlinkClick r:id="rId3"/>
              </a:rPr>
              <a:t>https://learn.sparkfun.com/tutorials/working-with-wire/how-to-strip-a-wire</a:t>
            </a:r>
            <a:endParaRPr lang="en-US" dirty="0">
              <a:latin typeface="+mn-lt"/>
            </a:endParaRPr>
          </a:p>
        </p:txBody>
      </p:sp>
      <p:sp>
        <p:nvSpPr>
          <p:cNvPr id="4" name="Slide Number Placeholder 3">
            <a:extLst>
              <a:ext uri="{FF2B5EF4-FFF2-40B4-BE49-F238E27FC236}">
                <a16:creationId xmlns:a16="http://schemas.microsoft.com/office/drawing/2014/main" id="{8F4A09FD-6744-274C-935F-E713765B0571}"/>
              </a:ext>
            </a:extLst>
          </p:cNvPr>
          <p:cNvSpPr>
            <a:spLocks noGrp="1"/>
          </p:cNvSpPr>
          <p:nvPr>
            <p:ph type="sldNum" sz="quarter" idx="5"/>
          </p:nvPr>
        </p:nvSpPr>
        <p:spPr/>
        <p:txBody>
          <a:bodyPr/>
          <a:lstStyle/>
          <a:p>
            <a:fld id="{117354DC-5B43-4357-B3A2-FC61F366D8DF}" type="slidenum">
              <a:rPr lang="en-US" smtClean="0"/>
              <a:t>16</a:t>
            </a:fld>
            <a:endParaRPr lang="en-US"/>
          </a:p>
        </p:txBody>
      </p:sp>
    </p:spTree>
    <p:extLst>
      <p:ext uri="{BB962C8B-B14F-4D97-AF65-F5344CB8AC3E}">
        <p14:creationId xmlns:p14="http://schemas.microsoft.com/office/powerpoint/2010/main" val="3882407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AAFE5-5B32-4A23-D656-3175AD2460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A3E1B8-E989-D5D5-5F1E-F5318EA8734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9BE1450-6082-9B8A-1AF7-C883CD529939}"/>
              </a:ext>
            </a:extLst>
          </p:cNvPr>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2 min.</a:t>
            </a:r>
          </a:p>
          <a:p>
            <a:r>
              <a:rPr lang="en-US" sz="1200" b="1" dirty="0"/>
              <a:t>Talking Points</a:t>
            </a:r>
          </a:p>
          <a:p>
            <a:pPr marL="181240" indent="-181240">
              <a:buFont typeface="Arial" panose="020B0604020202020204" pitchFamily="34" charset="0"/>
              <a:buChar char="•"/>
            </a:pPr>
            <a:r>
              <a:rPr lang="en-US" b="0" dirty="0"/>
              <a:t>Wire cutters are simple tools, but can still cause injury or damage if used incorrectly</a:t>
            </a:r>
          </a:p>
          <a:p>
            <a:pPr marL="181240" indent="-181240">
              <a:buFont typeface="Arial" panose="020B0604020202020204" pitchFamily="34" charset="0"/>
              <a:buChar char="•"/>
            </a:pPr>
            <a:r>
              <a:rPr lang="en-US" b="0" i="1" dirty="0"/>
              <a:t>Never cut a live wire! </a:t>
            </a:r>
            <a:r>
              <a:rPr lang="en-US" b="0" dirty="0"/>
              <a:t>Cutting a live wire can cause arcing, tool damage, or injury. Even low-voltage DC can arc.</a:t>
            </a:r>
          </a:p>
          <a:p>
            <a:pPr marL="207346" lvl="0" indent="-181240">
              <a:buFont typeface="Arial" panose="020B0604020202020204" pitchFamily="34" charset="0"/>
              <a:buChar char="•"/>
            </a:pPr>
            <a:r>
              <a:rPr lang="en-US" b="0" dirty="0"/>
              <a:t>Always verify the circuit is de-energized and confirm power is off.</a:t>
            </a:r>
          </a:p>
          <a:p>
            <a:pPr marL="664546" lvl="1" indent="-181240">
              <a:buFont typeface="Arial" panose="020B0604020202020204" pitchFamily="34" charset="0"/>
              <a:buChar char="•"/>
            </a:pPr>
            <a:r>
              <a:rPr lang="en-US" b="0" dirty="0"/>
              <a:t>Don’t rely on labels or assumptions</a:t>
            </a:r>
          </a:p>
          <a:p>
            <a:pPr marL="664546" lvl="1" indent="-181240">
              <a:buFont typeface="Arial" panose="020B0604020202020204" pitchFamily="34" charset="0"/>
              <a:buChar char="•"/>
            </a:pPr>
            <a:r>
              <a:rPr lang="en-US" b="0" dirty="0"/>
              <a:t>Follow proper lockout/tagout and verification steps</a:t>
            </a:r>
          </a:p>
          <a:p>
            <a:pPr marL="181240" indent="-181240">
              <a:buFont typeface="Arial" panose="020B0604020202020204" pitchFamily="34" charset="0"/>
              <a:buChar char="•"/>
            </a:pPr>
            <a:r>
              <a:rPr lang="en-US" b="0" dirty="0"/>
              <a:t>Inspect the cutter</a:t>
            </a:r>
          </a:p>
          <a:p>
            <a:pPr marL="664546" lvl="1" indent="-181240">
              <a:buFont typeface="Arial" panose="020B0604020202020204" pitchFamily="34" charset="0"/>
              <a:buChar char="•"/>
            </a:pPr>
            <a:r>
              <a:rPr lang="en-US" b="0" dirty="0"/>
              <a:t>Check for dull or chipped edges, misaligned jaws, or damaged handles</a:t>
            </a:r>
          </a:p>
          <a:p>
            <a:pPr marL="664546" lvl="1" indent="-181240">
              <a:buFont typeface="Arial" panose="020B0604020202020204" pitchFamily="34" charset="0"/>
              <a:buChar char="•"/>
            </a:pPr>
            <a:r>
              <a:rPr lang="en-US" b="0" dirty="0"/>
              <a:t>Dull cutters are more likely to slip or crush wire</a:t>
            </a:r>
          </a:p>
          <a:p>
            <a:pPr marL="171450" indent="-171450">
              <a:buFont typeface="Arial" panose="020B0604020202020204" pitchFamily="34" charset="0"/>
              <a:buChar char="•"/>
            </a:pPr>
            <a:r>
              <a:rPr lang="en-US" b="0" dirty="0"/>
              <a:t>Key takeaway: Safe cuts start with power off and a tool in good condition.</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BCD0BACD-F455-FCF4-4B55-EA3A12017517}"/>
              </a:ext>
            </a:extLst>
          </p:cNvPr>
          <p:cNvSpPr>
            <a:spLocks noGrp="1"/>
          </p:cNvSpPr>
          <p:nvPr>
            <p:ph type="sldNum" sz="quarter" idx="5"/>
          </p:nvPr>
        </p:nvSpPr>
        <p:spPr/>
        <p:txBody>
          <a:bodyPr/>
          <a:lstStyle/>
          <a:p>
            <a:fld id="{117354DC-5B43-4357-B3A2-FC61F366D8DF}" type="slidenum">
              <a:rPr lang="en-US" smtClean="0"/>
              <a:t>17</a:t>
            </a:fld>
            <a:endParaRPr lang="en-US"/>
          </a:p>
        </p:txBody>
      </p:sp>
    </p:spTree>
    <p:extLst>
      <p:ext uri="{BB962C8B-B14F-4D97-AF65-F5344CB8AC3E}">
        <p14:creationId xmlns:p14="http://schemas.microsoft.com/office/powerpoint/2010/main" val="554140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CAA09-9331-5675-D306-10C29DCC1D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B4C0B-6CEE-4257-CAA6-579A47AE6EC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57504D5-F80F-2343-6F67-F9CE6DE4471E}"/>
              </a:ext>
            </a:extLst>
          </p:cNvPr>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2 min.</a:t>
            </a:r>
          </a:p>
          <a:p>
            <a:r>
              <a:rPr lang="en-US" sz="1200" b="1" dirty="0"/>
              <a:t>Talking Points</a:t>
            </a:r>
          </a:p>
          <a:p>
            <a:pPr marL="171450" indent="-171450">
              <a:buFont typeface="Arial" panose="020B0604020202020204" pitchFamily="34" charset="0"/>
              <a:buChar char="•"/>
            </a:pPr>
            <a:r>
              <a:rPr lang="en-US" dirty="0"/>
              <a:t>These mistakes damage the </a:t>
            </a:r>
            <a:r>
              <a:rPr lang="en-US" b="0" dirty="0"/>
              <a:t>wire, the tool, or both. </a:t>
            </a:r>
            <a:r>
              <a:rPr lang="en-US" dirty="0"/>
              <a:t>Small shortcuts here cause problems later.</a:t>
            </a:r>
          </a:p>
          <a:p>
            <a:pPr marL="171450" indent="-171450">
              <a:buFont typeface="Arial" panose="020B0604020202020204" pitchFamily="34" charset="0"/>
              <a:buChar char="•"/>
            </a:pPr>
            <a:r>
              <a:rPr lang="en-US" b="1" dirty="0"/>
              <a:t>Using cutters to twist wires</a:t>
            </a:r>
          </a:p>
          <a:p>
            <a:pPr marL="628650" lvl="1" indent="-171450">
              <a:buFont typeface="Arial" panose="020B0604020202020204" pitchFamily="34" charset="0"/>
              <a:buChar char="•"/>
            </a:pPr>
            <a:r>
              <a:rPr lang="en-US" dirty="0"/>
              <a:t>Cutters are </a:t>
            </a:r>
            <a:r>
              <a:rPr lang="en-US" b="0" dirty="0"/>
              <a:t>not made for twisting. </a:t>
            </a:r>
            <a:r>
              <a:rPr lang="en-US" dirty="0"/>
              <a:t>Twisting can break strands and deform the wire.</a:t>
            </a:r>
          </a:p>
          <a:p>
            <a:pPr marL="628650" lvl="1" indent="-171450">
              <a:buFont typeface="Arial" panose="020B0604020202020204" pitchFamily="34" charset="0"/>
              <a:buChar char="•"/>
            </a:pPr>
            <a:r>
              <a:rPr lang="en-US" dirty="0"/>
              <a:t>Twist by hand if needed, not with cutters.</a:t>
            </a:r>
          </a:p>
          <a:p>
            <a:pPr marL="171450" lvl="0" indent="-171450">
              <a:buFont typeface="Arial" panose="020B0604020202020204" pitchFamily="34" charset="0"/>
              <a:buChar char="•"/>
            </a:pPr>
            <a:r>
              <a:rPr lang="en-US" b="1" dirty="0"/>
              <a:t>Cutting hardened materials</a:t>
            </a:r>
          </a:p>
          <a:p>
            <a:pPr marL="628650" lvl="1" indent="-171450">
              <a:buFont typeface="Arial" panose="020B0604020202020204" pitchFamily="34" charset="0"/>
              <a:buChar char="•"/>
            </a:pPr>
            <a:r>
              <a:rPr lang="en-US" dirty="0"/>
              <a:t>Cutters are designed for </a:t>
            </a:r>
            <a:r>
              <a:rPr lang="en-US" b="0" dirty="0"/>
              <a:t>copper wire only.</a:t>
            </a:r>
          </a:p>
          <a:p>
            <a:pPr marL="628650" lvl="1" indent="-171450">
              <a:buFont typeface="Arial" panose="020B0604020202020204" pitchFamily="34" charset="0"/>
              <a:buChar char="•"/>
            </a:pPr>
            <a:r>
              <a:rPr lang="en-US" dirty="0"/>
              <a:t>Cutting hardened materials dulls or chips the blades.</a:t>
            </a:r>
          </a:p>
          <a:p>
            <a:pPr marL="628650" lvl="1" indent="-171450">
              <a:buFont typeface="Arial" panose="020B0604020202020204" pitchFamily="34" charset="0"/>
              <a:buChar char="•"/>
            </a:pPr>
            <a:r>
              <a:rPr lang="en-US" dirty="0"/>
              <a:t>Damaged cutters lead to poor cuts on future wires.</a:t>
            </a:r>
          </a:p>
          <a:p>
            <a:pPr marL="171450" indent="-171450">
              <a:buFont typeface="Arial" panose="020B0604020202020204" pitchFamily="34" charset="0"/>
              <a:buChar char="•"/>
            </a:pPr>
            <a:r>
              <a:rPr lang="en-US" b="1" dirty="0"/>
              <a:t>Crushing wire instead of cutting</a:t>
            </a:r>
          </a:p>
          <a:p>
            <a:pPr marL="628650" lvl="1" indent="-171450">
              <a:buFont typeface="Arial" panose="020B0604020202020204" pitchFamily="34" charset="0"/>
              <a:buChar char="•"/>
            </a:pPr>
            <a:r>
              <a:rPr lang="en-US" dirty="0"/>
              <a:t>Crushing flattens and damages the conductor.</a:t>
            </a:r>
          </a:p>
          <a:p>
            <a:pPr marL="628650" lvl="1" indent="-171450">
              <a:buFont typeface="Arial" panose="020B0604020202020204" pitchFamily="34" charset="0"/>
              <a:buChar char="•"/>
            </a:pPr>
            <a:r>
              <a:rPr lang="en-US" dirty="0"/>
              <a:t>Damaged wire is harder to strip and crimp properly.</a:t>
            </a:r>
          </a:p>
          <a:p>
            <a:pPr marL="628650" lvl="1" indent="-171450">
              <a:buFont typeface="Arial" panose="020B0604020202020204" pitchFamily="34" charset="0"/>
              <a:buChar char="•"/>
            </a:pPr>
            <a:r>
              <a:rPr lang="en-US" dirty="0"/>
              <a:t>If it won’t cut cleanly, </a:t>
            </a:r>
            <a:r>
              <a:rPr lang="en-US" b="0" dirty="0"/>
              <a:t>stop and inspect the tool.</a:t>
            </a:r>
          </a:p>
          <a:p>
            <a:pPr marL="171450" indent="-171450">
              <a:buFont typeface="Arial" panose="020B0604020202020204" pitchFamily="34" charset="0"/>
              <a:buChar char="•"/>
            </a:pPr>
            <a:r>
              <a:rPr lang="en-US" b="1" dirty="0"/>
              <a:t>Key takeaway:</a:t>
            </a:r>
            <a:r>
              <a:rPr lang="en-US" b="0" dirty="0"/>
              <a:t> A clean cut sets up everything that follows.</a:t>
            </a:r>
          </a:p>
          <a:p>
            <a:pPr marL="181240" indent="-18124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188C6E75-5676-F5C5-52DA-1EBCFD0B0816}"/>
              </a:ext>
            </a:extLst>
          </p:cNvPr>
          <p:cNvSpPr>
            <a:spLocks noGrp="1"/>
          </p:cNvSpPr>
          <p:nvPr>
            <p:ph type="sldNum" sz="quarter" idx="5"/>
          </p:nvPr>
        </p:nvSpPr>
        <p:spPr/>
        <p:txBody>
          <a:bodyPr/>
          <a:lstStyle/>
          <a:p>
            <a:fld id="{117354DC-5B43-4357-B3A2-FC61F366D8DF}" type="slidenum">
              <a:rPr lang="en-US" smtClean="0"/>
              <a:t>18</a:t>
            </a:fld>
            <a:endParaRPr lang="en-US"/>
          </a:p>
        </p:txBody>
      </p:sp>
    </p:spTree>
    <p:extLst>
      <p:ext uri="{BB962C8B-B14F-4D97-AF65-F5344CB8AC3E}">
        <p14:creationId xmlns:p14="http://schemas.microsoft.com/office/powerpoint/2010/main" val="2456564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9E2E4-5782-6773-D464-FAD8AC67A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1F46F3-626B-BCF2-3E3B-3AE17CA789E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E5985EB-5F50-98E8-87F7-7EF016789ACC}"/>
              </a:ext>
            </a:extLst>
          </p:cNvPr>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2 min.</a:t>
            </a:r>
          </a:p>
          <a:p>
            <a:r>
              <a:rPr lang="en-US" sz="1200" b="1" dirty="0"/>
              <a:t>Talking Points</a:t>
            </a:r>
          </a:p>
          <a:p>
            <a:pPr marL="171450" indent="-171450" defTabSz="966612">
              <a:buFont typeface="Arial" panose="020B0604020202020204" pitchFamily="34" charset="0"/>
              <a:buChar char="•"/>
              <a:defRPr/>
            </a:pPr>
            <a:r>
              <a:rPr lang="en-US" sz="1200" dirty="0"/>
              <a:t>Stripping is where most electrical failures begin. </a:t>
            </a:r>
          </a:p>
          <a:p>
            <a:pPr marL="171450" indent="-171450" defTabSz="966612">
              <a:buFont typeface="Arial" panose="020B0604020202020204" pitchFamily="34" charset="0"/>
              <a:buChar char="•"/>
              <a:defRPr/>
            </a:pPr>
            <a:r>
              <a:rPr lang="en-US" sz="1200" dirty="0"/>
              <a:t>If you nick strands while stripping, that weakens the connection. </a:t>
            </a:r>
          </a:p>
          <a:p>
            <a:pPr marL="171450" indent="-171450" defTabSz="966612">
              <a:buFont typeface="Arial" panose="020B0604020202020204" pitchFamily="34" charset="0"/>
              <a:buChar char="•"/>
              <a:defRPr/>
            </a:pPr>
            <a:r>
              <a:rPr lang="en-US" sz="1200" dirty="0"/>
              <a:t>Wire strippers remove insulation without damaging the copper underneath, </a:t>
            </a:r>
            <a:r>
              <a:rPr lang="en-US" sz="1200" u="sng" dirty="0"/>
              <a:t>but only if you use the correct notch for the wire gauge</a:t>
            </a:r>
            <a:r>
              <a:rPr lang="en-US" sz="1200" dirty="0"/>
              <a:t>.</a:t>
            </a:r>
          </a:p>
          <a:p>
            <a:pPr marL="171450" indent="-171450">
              <a:buFont typeface="Arial" panose="020B0604020202020204" pitchFamily="34" charset="0"/>
              <a:buChar char="•"/>
            </a:pPr>
            <a:r>
              <a:rPr lang="en-US" sz="1200" dirty="0"/>
              <a:t>When strands are damaged:</a:t>
            </a:r>
          </a:p>
          <a:p>
            <a:pPr marL="654756" lvl="1" indent="-171450">
              <a:buFont typeface="Arial" panose="020B0604020202020204" pitchFamily="34" charset="0"/>
              <a:buChar char="•"/>
            </a:pPr>
            <a:r>
              <a:rPr lang="en-US" sz="1200" dirty="0"/>
              <a:t>The effective conductor size is reduced</a:t>
            </a:r>
          </a:p>
          <a:p>
            <a:pPr marL="654756" lvl="1" indent="-171450">
              <a:buFont typeface="Arial" panose="020B0604020202020204" pitchFamily="34" charset="0"/>
              <a:buChar char="•"/>
            </a:pPr>
            <a:r>
              <a:rPr lang="en-US" sz="1200" dirty="0"/>
              <a:t>Resistance increases</a:t>
            </a:r>
          </a:p>
          <a:p>
            <a:pPr marL="654756" lvl="1" indent="-171450">
              <a:buFont typeface="Arial" panose="020B0604020202020204" pitchFamily="34" charset="0"/>
              <a:buChar char="•"/>
            </a:pPr>
            <a:r>
              <a:rPr lang="en-US" sz="1200" dirty="0"/>
              <a:t>The connection becomes a </a:t>
            </a:r>
            <a:r>
              <a:rPr lang="en-US" sz="1200" b="1" dirty="0"/>
              <a:t>weak point</a:t>
            </a:r>
            <a:r>
              <a:rPr lang="en-US" sz="1200" dirty="0"/>
              <a:t> that can fail over time</a:t>
            </a:r>
          </a:p>
          <a:p>
            <a:pPr marL="171450" indent="-171450">
              <a:buFont typeface="Arial" panose="020B0604020202020204" pitchFamily="34" charset="0"/>
              <a:buChar char="•"/>
            </a:pPr>
            <a:r>
              <a:rPr lang="en-US" sz="1200" dirty="0"/>
              <a:t>These failures often show up later as:</a:t>
            </a:r>
          </a:p>
          <a:p>
            <a:pPr marL="654756" lvl="1" indent="-171450">
              <a:buFont typeface="Arial" panose="020B0604020202020204" pitchFamily="34" charset="0"/>
              <a:buChar char="•"/>
            </a:pPr>
            <a:r>
              <a:rPr lang="en-US" sz="1200" dirty="0"/>
              <a:t>Intermittent issues</a:t>
            </a:r>
          </a:p>
          <a:p>
            <a:pPr marL="654756" lvl="1" indent="-171450">
              <a:buFont typeface="Arial" panose="020B0604020202020204" pitchFamily="34" charset="0"/>
              <a:buChar char="•"/>
            </a:pPr>
            <a:r>
              <a:rPr lang="en-US" sz="1200" dirty="0"/>
              <a:t>Heat at the connection</a:t>
            </a:r>
          </a:p>
          <a:p>
            <a:pPr marL="654756" lvl="1" indent="-171450">
              <a:buFont typeface="Arial" panose="020B0604020202020204" pitchFamily="34" charset="0"/>
              <a:buChar char="•"/>
            </a:pPr>
            <a:r>
              <a:rPr lang="en-US" sz="1200" dirty="0"/>
              <a:t>Vibration-related problems</a:t>
            </a:r>
          </a:p>
          <a:p>
            <a:pPr marL="171450" indent="-171450">
              <a:buFont typeface="Arial" panose="020B0604020202020204" pitchFamily="34" charset="0"/>
              <a:buChar char="•"/>
            </a:pPr>
            <a:r>
              <a:rPr lang="en-US" sz="1200" b="1" i="0" dirty="0"/>
              <a:t>Key reminder</a:t>
            </a:r>
            <a:r>
              <a:rPr lang="en-US" sz="1200" b="0" i="0" dirty="0"/>
              <a:t>: Stripping is about protecting the conductor, not just exposing copper.</a:t>
            </a:r>
            <a:endParaRPr lang="en-US" sz="1200" b="1" dirty="0"/>
          </a:p>
          <a:p>
            <a:pPr marL="171450" indent="-171450">
              <a:buFont typeface="Arial" panose="020B0604020202020204" pitchFamily="34" charset="0"/>
              <a:buChar char="•"/>
            </a:pPr>
            <a:endParaRPr lang="en-US" sz="1200" dirty="0"/>
          </a:p>
        </p:txBody>
      </p:sp>
      <p:sp>
        <p:nvSpPr>
          <p:cNvPr id="4" name="Slide Number Placeholder 3">
            <a:extLst>
              <a:ext uri="{FF2B5EF4-FFF2-40B4-BE49-F238E27FC236}">
                <a16:creationId xmlns:a16="http://schemas.microsoft.com/office/drawing/2014/main" id="{2A1A3E81-D43F-071F-36C6-A55DCDB21F1C}"/>
              </a:ext>
            </a:extLst>
          </p:cNvPr>
          <p:cNvSpPr>
            <a:spLocks noGrp="1"/>
          </p:cNvSpPr>
          <p:nvPr>
            <p:ph type="sldNum" sz="quarter" idx="5"/>
          </p:nvPr>
        </p:nvSpPr>
        <p:spPr/>
        <p:txBody>
          <a:bodyPr/>
          <a:lstStyle/>
          <a:p>
            <a:fld id="{117354DC-5B43-4357-B3A2-FC61F366D8DF}" type="slidenum">
              <a:rPr lang="en-US" smtClean="0"/>
              <a:t>19</a:t>
            </a:fld>
            <a:endParaRPr lang="en-US"/>
          </a:p>
        </p:txBody>
      </p:sp>
    </p:spTree>
    <p:extLst>
      <p:ext uri="{BB962C8B-B14F-4D97-AF65-F5344CB8AC3E}">
        <p14:creationId xmlns:p14="http://schemas.microsoft.com/office/powerpoint/2010/main" val="2019019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2</a:t>
            </a:fld>
            <a:endParaRPr lang="en-US"/>
          </a:p>
        </p:txBody>
      </p:sp>
    </p:spTree>
    <p:extLst>
      <p:ext uri="{BB962C8B-B14F-4D97-AF65-F5344CB8AC3E}">
        <p14:creationId xmlns:p14="http://schemas.microsoft.com/office/powerpoint/2010/main" val="2265962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3D6E1-61D0-DEDE-7FF7-BC81607EB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7E6F0-DF58-628F-B3A0-4B8D72CF170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34D2903-EF9C-BBD7-708F-C0B6A1A23B43}"/>
              </a:ext>
            </a:extLst>
          </p:cNvPr>
          <p:cNvSpPr>
            <a:spLocks noGrp="1"/>
          </p:cNvSpPr>
          <p:nvPr>
            <p:ph type="body" idx="1"/>
          </p:nvPr>
        </p:nvSpPr>
        <p:spPr/>
        <p:txBody>
          <a:bodyPr/>
          <a:lstStyle/>
          <a:p>
            <a:r>
              <a:rPr lang="en-US" altLang="en-US" sz="1100" b="1" dirty="0">
                <a:latin typeface="+mn-lt"/>
              </a:rPr>
              <a:t>INSTRUCTIONAL ACTIVITY: </a:t>
            </a:r>
            <a:r>
              <a:rPr lang="en-US" altLang="en-US" sz="1100" b="0" dirty="0">
                <a:latin typeface="+mn-lt"/>
              </a:rPr>
              <a:t>Present Content</a:t>
            </a:r>
            <a:endParaRPr lang="en-US" altLang="en-US" sz="1100" dirty="0">
              <a:latin typeface="+mn-lt"/>
            </a:endParaRPr>
          </a:p>
          <a:p>
            <a:r>
              <a:rPr lang="en-US" altLang="en-US" sz="1100" b="1" dirty="0">
                <a:latin typeface="+mn-lt"/>
              </a:rPr>
              <a:t>TIME</a:t>
            </a:r>
            <a:r>
              <a:rPr lang="en-US" altLang="en-US" sz="1100" dirty="0">
                <a:latin typeface="+mn-lt"/>
              </a:rPr>
              <a:t>: 5 min.</a:t>
            </a:r>
          </a:p>
          <a:p>
            <a:r>
              <a:rPr lang="en-US" sz="1100" b="1" dirty="0">
                <a:latin typeface="+mn-lt"/>
              </a:rPr>
              <a:t>Talking Points</a:t>
            </a:r>
          </a:p>
          <a:p>
            <a:pPr marL="171450" indent="-171450">
              <a:buFont typeface="Arial" panose="020B0604020202020204" pitchFamily="34" charset="0"/>
              <a:buChar char="•"/>
            </a:pPr>
            <a:r>
              <a:rPr lang="en-US" sz="1100" b="0" kern="1200" dirty="0">
                <a:solidFill>
                  <a:schemeClr val="tx1"/>
                </a:solidFill>
                <a:effectLst/>
                <a:latin typeface="+mn-lt"/>
                <a:ea typeface="+mn-ea"/>
                <a:cs typeface="+mn-cs"/>
              </a:rPr>
              <a:t>Using wire strippers is relatively simple, but each step is important. </a:t>
            </a:r>
          </a:p>
          <a:p>
            <a:pPr marL="171450" indent="-171450">
              <a:buFont typeface="Arial" panose="020B0604020202020204" pitchFamily="34" charset="0"/>
              <a:buChar char="•"/>
            </a:pPr>
            <a:r>
              <a:rPr lang="en-US" sz="1100" dirty="0"/>
              <a:t>Before using wire strippers, always verify the wire or circuit is de-energized and safe to handle.</a:t>
            </a:r>
          </a:p>
          <a:p>
            <a:pPr marL="171450" indent="-171450">
              <a:buFont typeface="Arial" panose="020B0604020202020204" pitchFamily="34" charset="0"/>
              <a:buChar char="•"/>
            </a:pPr>
            <a:r>
              <a:rPr lang="en-US" sz="1100" dirty="0"/>
              <a:t>Wire strippers are designed to remove insulation without damaging the conductor underneath.</a:t>
            </a:r>
          </a:p>
          <a:p>
            <a:pPr marL="171450" indent="-171450">
              <a:buFont typeface="Arial" panose="020B0604020202020204" pitchFamily="34" charset="0"/>
              <a:buChar char="•"/>
            </a:pPr>
            <a:r>
              <a:rPr lang="en-US" sz="1100" dirty="0"/>
              <a:t>Wire strippers have multiple notches for different wire gauges. Using the correct notch is important to avoid nicking or weakening the wire.</a:t>
            </a:r>
          </a:p>
          <a:p>
            <a:pPr marL="171450" indent="-171450">
              <a:buFont typeface="Arial" panose="020B0604020202020204" pitchFamily="34" charset="0"/>
              <a:buChar char="•"/>
            </a:pPr>
            <a:r>
              <a:rPr lang="en-US" sz="1100" dirty="0"/>
              <a:t>Insert the wire into the correct notch at the desired strip length.</a:t>
            </a:r>
          </a:p>
          <a:p>
            <a:pPr marL="171450" indent="-171450">
              <a:buFont typeface="Arial" panose="020B0604020202020204" pitchFamily="34" charset="0"/>
              <a:buChar char="•"/>
            </a:pPr>
            <a:r>
              <a:rPr lang="en-US" sz="1100" dirty="0"/>
              <a:t>Apply controlled pressure to cut only the insulation layer. Too much force can damage the conductor.</a:t>
            </a:r>
          </a:p>
          <a:p>
            <a:pPr marL="171450" indent="-171450">
              <a:buFont typeface="Arial" panose="020B0604020202020204" pitchFamily="34" charset="0"/>
              <a:buChar char="•"/>
            </a:pPr>
            <a:r>
              <a:rPr lang="en-US" sz="1100" dirty="0"/>
              <a:t>Pull the insulation off the wire to expose the bare conductor.</a:t>
            </a:r>
          </a:p>
          <a:p>
            <a:pPr marL="171450" indent="-171450">
              <a:buFont typeface="Arial" panose="020B0604020202020204" pitchFamily="34" charset="0"/>
              <a:buChar char="•"/>
            </a:pPr>
            <a:r>
              <a:rPr lang="en-US" sz="1100" dirty="0"/>
              <a:t>If the conductor appears nicked, cut, or damaged after stripping, the wire should be </a:t>
            </a:r>
            <a:r>
              <a:rPr lang="en-US" sz="1100" dirty="0" err="1"/>
              <a:t>restripped</a:t>
            </a:r>
            <a:r>
              <a:rPr lang="en-US" sz="1100" dirty="0"/>
              <a:t>.</a:t>
            </a:r>
          </a:p>
          <a:p>
            <a:pPr marL="0" indent="0">
              <a:buFont typeface="Arial" panose="020B0604020202020204" pitchFamily="34" charset="0"/>
              <a:buNone/>
            </a:pPr>
            <a:r>
              <a:rPr lang="en-US" sz="1100" dirty="0"/>
              <a:t>Clean wire stripping is important for creating safe and reliable electrical connections.</a:t>
            </a:r>
            <a:endParaRPr lang="en-US" sz="1100" b="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2F4BDAF-CC91-72B7-D05A-69812FDA5986}"/>
              </a:ext>
            </a:extLst>
          </p:cNvPr>
          <p:cNvSpPr>
            <a:spLocks noGrp="1"/>
          </p:cNvSpPr>
          <p:nvPr>
            <p:ph type="sldNum" sz="quarter" idx="5"/>
          </p:nvPr>
        </p:nvSpPr>
        <p:spPr/>
        <p:txBody>
          <a:bodyPr/>
          <a:lstStyle/>
          <a:p>
            <a:fld id="{117354DC-5B43-4357-B3A2-FC61F366D8DF}" type="slidenum">
              <a:rPr lang="en-US" smtClean="0"/>
              <a:t>20</a:t>
            </a:fld>
            <a:endParaRPr lang="en-US"/>
          </a:p>
        </p:txBody>
      </p:sp>
    </p:spTree>
    <p:extLst>
      <p:ext uri="{BB962C8B-B14F-4D97-AF65-F5344CB8AC3E}">
        <p14:creationId xmlns:p14="http://schemas.microsoft.com/office/powerpoint/2010/main" val="2745586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F0611-A31B-860C-8B4C-EE9359556E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2F727B-A33C-DAE5-20A3-5C6609506EB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B2E93EF-285D-7628-0A08-D903D4807654}"/>
              </a:ext>
            </a:extLst>
          </p:cNvPr>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2 min.</a:t>
            </a:r>
          </a:p>
          <a:p>
            <a:r>
              <a:rPr lang="en-US" sz="1200" b="1" dirty="0"/>
              <a:t>Talking Points</a:t>
            </a:r>
          </a:p>
          <a:p>
            <a:pPr marL="181240" indent="-181240">
              <a:buFont typeface="Arial" panose="020B0604020202020204" pitchFamily="34" charset="0"/>
              <a:buChar char="•"/>
            </a:pPr>
            <a:r>
              <a:rPr lang="en-US" b="0" dirty="0"/>
              <a:t>Stripping a live conductor exposes you to shock, burns, or arc hazards. Always verify the circuit is de-energized before stripping.</a:t>
            </a:r>
          </a:p>
          <a:p>
            <a:pPr marL="181240" indent="-181240">
              <a:buFont typeface="Arial" panose="020B0604020202020204" pitchFamily="34" charset="0"/>
              <a:buChar char="•"/>
            </a:pPr>
            <a:r>
              <a:rPr lang="en-US" b="0" dirty="0"/>
              <a:t>Inspect your tools before use. If the insulated handles are cracked or damaged, your protection is reduced. </a:t>
            </a:r>
          </a:p>
          <a:p>
            <a:pPr marL="181240" indent="-181240">
              <a:buFont typeface="Arial" panose="020B0604020202020204" pitchFamily="34" charset="0"/>
              <a:buChar char="•"/>
            </a:pPr>
            <a:r>
              <a:rPr lang="en-US" b="0" dirty="0"/>
              <a:t>Jerking the tool or using poor hand positioning can cause it to slip, leading to cuts or puncture injuries.</a:t>
            </a:r>
          </a:p>
          <a:p>
            <a:pPr marL="181240" indent="-181240">
              <a:buFont typeface="Arial" panose="020B0604020202020204" pitchFamily="34" charset="0"/>
              <a:buChar char="•"/>
            </a:pPr>
            <a:r>
              <a:rPr lang="en-US" b="0" dirty="0"/>
              <a:t>Dull or misaligned blades require more force. More force increases the chance of losing control of the tool.</a:t>
            </a:r>
          </a:p>
          <a:p>
            <a:pPr marL="181240" indent="-181240">
              <a:buFont typeface="Arial" panose="020B0604020202020204" pitchFamily="34" charset="0"/>
              <a:buChar char="•"/>
            </a:pPr>
            <a:r>
              <a:rPr lang="en-US" b="0" dirty="0"/>
              <a:t>Most of these injuries are preventable with inspection, proper technique, and verifying de-energization first.</a:t>
            </a:r>
          </a:p>
          <a:p>
            <a:pPr marL="181240" indent="-18124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0D3F0CD3-049C-08DB-B901-652300D29C94}"/>
              </a:ext>
            </a:extLst>
          </p:cNvPr>
          <p:cNvSpPr>
            <a:spLocks noGrp="1"/>
          </p:cNvSpPr>
          <p:nvPr>
            <p:ph type="sldNum" sz="quarter" idx="5"/>
          </p:nvPr>
        </p:nvSpPr>
        <p:spPr/>
        <p:txBody>
          <a:bodyPr/>
          <a:lstStyle/>
          <a:p>
            <a:fld id="{117354DC-5B43-4357-B3A2-FC61F366D8DF}" type="slidenum">
              <a:rPr lang="en-US" smtClean="0"/>
              <a:t>21</a:t>
            </a:fld>
            <a:endParaRPr lang="en-US"/>
          </a:p>
        </p:txBody>
      </p:sp>
    </p:spTree>
    <p:extLst>
      <p:ext uri="{BB962C8B-B14F-4D97-AF65-F5344CB8AC3E}">
        <p14:creationId xmlns:p14="http://schemas.microsoft.com/office/powerpoint/2010/main" val="3849701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sz="1400" b="1" dirty="0">
                <a:latin typeface="+mn-lt"/>
              </a:rPr>
              <a:t>INSTRUCTIONAL ACTIVITY: </a:t>
            </a:r>
            <a:r>
              <a:rPr lang="en-US" altLang="en-US" sz="1400" b="0" dirty="0">
                <a:latin typeface="+mn-lt"/>
              </a:rPr>
              <a:t>Present Content</a:t>
            </a:r>
            <a:endParaRPr lang="en-US" altLang="en-US" sz="1400" dirty="0">
              <a:latin typeface="+mn-lt"/>
            </a:endParaRPr>
          </a:p>
          <a:p>
            <a:r>
              <a:rPr lang="en-US" altLang="en-US" sz="1400" b="1" dirty="0">
                <a:latin typeface="+mn-lt"/>
              </a:rPr>
              <a:t>TIME</a:t>
            </a:r>
            <a:r>
              <a:rPr lang="en-US" altLang="en-US" sz="1400" dirty="0">
                <a:latin typeface="+mn-lt"/>
              </a:rPr>
              <a:t>: 2 min.</a:t>
            </a:r>
          </a:p>
          <a:p>
            <a:r>
              <a:rPr lang="en-US" sz="1400" b="1" dirty="0"/>
              <a:t>Talking Points</a:t>
            </a:r>
          </a:p>
          <a:p>
            <a:pPr marL="181240" indent="-181240">
              <a:buFont typeface="Arial" panose="020B0604020202020204" pitchFamily="34" charset="0"/>
              <a:buChar char="•"/>
            </a:pPr>
            <a:r>
              <a:rPr lang="en-US" sz="1300" dirty="0"/>
              <a:t>Most terminals used in transit require about a quarter inch of stripped wire. </a:t>
            </a:r>
          </a:p>
          <a:p>
            <a:pPr marL="181240" indent="-181240">
              <a:buFont typeface="Arial" panose="020B0604020202020204" pitchFamily="34" charset="0"/>
              <a:buChar char="•"/>
            </a:pPr>
            <a:r>
              <a:rPr lang="en-US" sz="1300" dirty="0"/>
              <a:t>If it’s too short, it will lead to a poor contact. </a:t>
            </a:r>
          </a:p>
          <a:p>
            <a:pPr marL="181240" indent="-181240">
              <a:buFont typeface="Arial" panose="020B0604020202020204" pitchFamily="34" charset="0"/>
              <a:buChar char="•"/>
            </a:pPr>
            <a:r>
              <a:rPr lang="en-US" sz="1300" dirty="0"/>
              <a:t>If it’s too long, it will lead to exposed conductor. </a:t>
            </a:r>
          </a:p>
          <a:p>
            <a:pPr marL="181240" indent="-181240">
              <a:buFont typeface="Arial" panose="020B0604020202020204" pitchFamily="34" charset="0"/>
              <a:buChar char="•"/>
            </a:pPr>
            <a:r>
              <a:rPr lang="en-US" sz="1300" dirty="0"/>
              <a:t>The goal is for the copper to be fully inside the terminal barrel with insulation right up to the edge.</a:t>
            </a:r>
          </a:p>
          <a:p>
            <a:pPr marL="171450" indent="-171450">
              <a:buFont typeface="Arial" panose="020B0604020202020204" pitchFamily="34" charset="0"/>
              <a:buChar char="•"/>
            </a:pPr>
            <a:r>
              <a:rPr lang="en-US" b="1" dirty="0"/>
              <a:t>The insulation should be removed cleanly.</a:t>
            </a:r>
            <a:endParaRPr lang="en-US" dirty="0"/>
          </a:p>
          <a:p>
            <a:pPr marL="628650" lvl="1" indent="-171450">
              <a:buFont typeface="Arial" panose="020B0604020202020204" pitchFamily="34" charset="0"/>
              <a:buChar char="•"/>
            </a:pPr>
            <a:r>
              <a:rPr lang="en-US" dirty="0"/>
              <a:t>The insulation edge should be smooth and even.</a:t>
            </a:r>
          </a:p>
          <a:p>
            <a:pPr marL="628650" lvl="1" indent="-171450">
              <a:buFont typeface="Arial" panose="020B0604020202020204" pitchFamily="34" charset="0"/>
              <a:buChar char="•"/>
            </a:pPr>
            <a:r>
              <a:rPr lang="en-US" dirty="0"/>
              <a:t>No torn or ragged insulation left behind.</a:t>
            </a:r>
          </a:p>
          <a:p>
            <a:pPr marL="171450" indent="-171450">
              <a:buFont typeface="Arial" panose="020B0604020202020204" pitchFamily="34" charset="0"/>
              <a:buChar char="•"/>
            </a:pPr>
            <a:r>
              <a:rPr lang="en-US" b="1" dirty="0"/>
              <a:t>All strands should be intact.</a:t>
            </a:r>
            <a:endParaRPr lang="en-US" dirty="0"/>
          </a:p>
          <a:p>
            <a:pPr marL="628650" lvl="1" indent="-171450">
              <a:buFont typeface="Arial" panose="020B0604020202020204" pitchFamily="34" charset="0"/>
              <a:buChar char="•"/>
            </a:pPr>
            <a:r>
              <a:rPr lang="en-US" dirty="0"/>
              <a:t>Every strand carries current. Missing strands reduce capacity and weaken the connection.</a:t>
            </a:r>
          </a:p>
          <a:p>
            <a:pPr marL="171450" indent="-171450">
              <a:buFont typeface="Arial" panose="020B0604020202020204" pitchFamily="34" charset="0"/>
              <a:buChar char="•"/>
            </a:pPr>
            <a:r>
              <a:rPr lang="en-US" b="1" dirty="0"/>
              <a:t>There should be no nicks or cuts.</a:t>
            </a:r>
            <a:endParaRPr lang="en-US" dirty="0"/>
          </a:p>
          <a:p>
            <a:pPr marL="628650" lvl="1" indent="-171450">
              <a:buFont typeface="Arial" panose="020B0604020202020204" pitchFamily="34" charset="0"/>
              <a:buChar char="•"/>
            </a:pPr>
            <a:r>
              <a:rPr lang="en-US" dirty="0"/>
              <a:t>Even small nicks increase resistance. Damaged strands are failure points over time.</a:t>
            </a:r>
          </a:p>
          <a:p>
            <a:pPr marL="171450" indent="-171450">
              <a:buFont typeface="Arial" panose="020B0604020202020204" pitchFamily="34" charset="0"/>
              <a:buChar char="•"/>
            </a:pPr>
            <a:r>
              <a:rPr lang="en-US" b="1" dirty="0"/>
              <a:t>Correct strip length</a:t>
            </a:r>
            <a:endParaRPr lang="en-US" dirty="0"/>
          </a:p>
          <a:p>
            <a:pPr marL="628650" lvl="1" indent="-171450">
              <a:buFont typeface="Arial" panose="020B0604020202020204" pitchFamily="34" charset="0"/>
              <a:buChar char="•"/>
            </a:pPr>
            <a:r>
              <a:rPr lang="en-US" dirty="0"/>
              <a:t>Have enough bare copper to fully seat in the connector.</a:t>
            </a:r>
          </a:p>
          <a:p>
            <a:pPr marL="628650" lvl="1" indent="-171450">
              <a:buFont typeface="Arial" panose="020B0604020202020204" pitchFamily="34" charset="0"/>
              <a:buChar char="•"/>
            </a:pPr>
            <a:r>
              <a:rPr lang="en-US" dirty="0"/>
              <a:t>Be sure there is no exposed copper outside the terminal once crimped.</a:t>
            </a:r>
          </a:p>
          <a:p>
            <a:pPr marL="628650" lvl="1" indent="-171450">
              <a:buFont typeface="Arial" panose="020B0604020202020204" pitchFamily="34" charset="0"/>
              <a:buChar char="•"/>
            </a:pPr>
            <a:r>
              <a:rPr lang="en-US" b="0" dirty="0"/>
              <a:t>Inspect before you crimp because fixing it later takes longer.</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22</a:t>
            </a:fld>
            <a:endParaRPr lang="en-US"/>
          </a:p>
        </p:txBody>
      </p:sp>
    </p:spTree>
    <p:extLst>
      <p:ext uri="{BB962C8B-B14F-4D97-AF65-F5344CB8AC3E}">
        <p14:creationId xmlns:p14="http://schemas.microsoft.com/office/powerpoint/2010/main" val="1881678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FBF5A-3F1E-C03F-C279-1440A6A01A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40295-14AC-64AB-601B-45B4AFF877C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27B1E0C-F038-0D69-4D51-8244BE99A2A2}"/>
              </a:ext>
            </a:extLst>
          </p:cNvPr>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2 min.</a:t>
            </a:r>
          </a:p>
          <a:p>
            <a:r>
              <a:rPr lang="en-US" sz="1200" b="1" dirty="0"/>
              <a:t>Talking Points</a:t>
            </a:r>
          </a:p>
          <a:p>
            <a:pPr marL="171450" indent="-171450">
              <a:buFont typeface="Arial" panose="020B0604020202020204" pitchFamily="34" charset="0"/>
              <a:buChar char="•"/>
            </a:pPr>
            <a:r>
              <a:rPr lang="en-US" dirty="0"/>
              <a:t>These are some common reasons electrical connections fail </a:t>
            </a:r>
            <a:r>
              <a:rPr lang="en-US" b="0" dirty="0"/>
              <a:t>after installation</a:t>
            </a:r>
          </a:p>
          <a:p>
            <a:pPr marL="171450" indent="-171450">
              <a:buFont typeface="Arial" panose="020B0604020202020204" pitchFamily="34" charset="0"/>
              <a:buChar char="•"/>
            </a:pPr>
            <a:r>
              <a:rPr lang="en-US" b="0" dirty="0"/>
              <a:t>Many of these issues are hard to see once the connector is installed</a:t>
            </a:r>
          </a:p>
          <a:p>
            <a:pPr marL="171450" indent="-171450">
              <a:buFont typeface="Arial" panose="020B0604020202020204" pitchFamily="34" charset="0"/>
              <a:buChar char="•"/>
            </a:pPr>
            <a:r>
              <a:rPr lang="en-US" b="1" dirty="0"/>
              <a:t>Nicked or cut conductor</a:t>
            </a:r>
          </a:p>
          <a:p>
            <a:pPr marL="628650" lvl="1" indent="-171450">
              <a:buFont typeface="Arial" panose="020B0604020202020204" pitchFamily="34" charset="0"/>
              <a:buChar char="•"/>
            </a:pPr>
            <a:r>
              <a:rPr lang="en-US" dirty="0"/>
              <a:t>Even small nicks weaken the wire.</a:t>
            </a:r>
          </a:p>
          <a:p>
            <a:pPr marL="628650" lvl="1" indent="-171450">
              <a:buFont typeface="Arial" panose="020B0604020202020204" pitchFamily="34" charset="0"/>
              <a:buChar char="•"/>
            </a:pPr>
            <a:r>
              <a:rPr lang="en-US" dirty="0"/>
              <a:t>Reduced conductor size increases resistance which can </a:t>
            </a:r>
            <a:r>
              <a:rPr lang="en-US" b="0" dirty="0"/>
              <a:t>lead to heat buildup and eventual failure.</a:t>
            </a:r>
          </a:p>
          <a:p>
            <a:pPr marL="171450" indent="-171450">
              <a:buFont typeface="Arial" panose="020B0604020202020204" pitchFamily="34" charset="0"/>
              <a:buChar char="•"/>
            </a:pPr>
            <a:r>
              <a:rPr lang="en-US" b="1" dirty="0"/>
              <a:t>Too much or too little insulation removed</a:t>
            </a:r>
          </a:p>
          <a:p>
            <a:pPr marL="628650" lvl="1" indent="-171450">
              <a:buFont typeface="Arial" panose="020B0604020202020204" pitchFamily="34" charset="0"/>
              <a:buChar char="•"/>
            </a:pPr>
            <a:r>
              <a:rPr lang="en-US" b="1" dirty="0"/>
              <a:t>Too much </a:t>
            </a:r>
            <a:r>
              <a:rPr lang="en-US" dirty="0"/>
              <a:t>insulation removed leaves excess copper exposed.</a:t>
            </a:r>
          </a:p>
          <a:p>
            <a:pPr marL="1085850" lvl="2" indent="-171450">
              <a:buFont typeface="Arial" panose="020B0604020202020204" pitchFamily="34" charset="0"/>
              <a:buChar char="•"/>
            </a:pPr>
            <a:r>
              <a:rPr lang="en-US" dirty="0"/>
              <a:t>This can increase the list of shorts and create a shock hazard. </a:t>
            </a:r>
          </a:p>
          <a:p>
            <a:pPr marL="1085850" lvl="2" indent="-171450">
              <a:buFont typeface="Arial" panose="020B0604020202020204" pitchFamily="34" charset="0"/>
              <a:buChar char="•"/>
            </a:pPr>
            <a:r>
              <a:rPr lang="en-US" dirty="0"/>
              <a:t>This is especially dangerous in tight or vibrating spaces.</a:t>
            </a:r>
          </a:p>
          <a:p>
            <a:pPr marL="628650" lvl="1" indent="-171450">
              <a:buFont typeface="Arial" panose="020B0604020202020204" pitchFamily="34" charset="0"/>
              <a:buChar char="•"/>
            </a:pPr>
            <a:r>
              <a:rPr lang="en-US" b="0" dirty="0"/>
              <a:t>If </a:t>
            </a:r>
            <a:r>
              <a:rPr lang="en-US" b="1" dirty="0"/>
              <a:t>too little </a:t>
            </a:r>
            <a:r>
              <a:rPr lang="en-US" b="0" dirty="0"/>
              <a:t>insulation removed, it can prevent the terminal from making full contact. </a:t>
            </a:r>
          </a:p>
          <a:p>
            <a:pPr marL="1085850" lvl="2" indent="-171450">
              <a:buFont typeface="Arial" panose="020B0604020202020204" pitchFamily="34" charset="0"/>
              <a:buChar char="•"/>
            </a:pPr>
            <a:r>
              <a:rPr lang="en-US" dirty="0"/>
              <a:t>This can result in a </a:t>
            </a:r>
            <a:r>
              <a:rPr lang="en-US" b="0" dirty="0"/>
              <a:t>loose or high-resistance connection and causes </a:t>
            </a:r>
            <a:r>
              <a:rPr lang="en-US" dirty="0"/>
              <a:t>intermittent problems.</a:t>
            </a:r>
          </a:p>
          <a:p>
            <a:pPr marL="171450" indent="-171450">
              <a:buFont typeface="Arial" panose="020B0604020202020204" pitchFamily="34" charset="0"/>
              <a:buChar char="•"/>
            </a:pPr>
            <a:r>
              <a:rPr lang="en-US" b="1" dirty="0"/>
              <a:t>Wrong tool or gauge setting</a:t>
            </a:r>
          </a:p>
          <a:p>
            <a:pPr marL="628650" lvl="1" indent="-171450">
              <a:buFont typeface="Arial" panose="020B0604020202020204" pitchFamily="34" charset="0"/>
              <a:buChar char="•"/>
            </a:pPr>
            <a:r>
              <a:rPr lang="en-US" dirty="0"/>
              <a:t>Using the wrong notch crushes or cuts strands.</a:t>
            </a:r>
          </a:p>
          <a:p>
            <a:pPr marL="628650" lvl="1" indent="-171450">
              <a:buFont typeface="Arial" panose="020B0604020202020204" pitchFamily="34" charset="0"/>
              <a:buChar char="•"/>
            </a:pPr>
            <a:r>
              <a:rPr lang="en-US" dirty="0"/>
              <a:t>Sometime the damage may not be obvious until the wire is under load.</a:t>
            </a:r>
          </a:p>
          <a:p>
            <a:pPr marL="628650" lvl="1" indent="-171450">
              <a:buFont typeface="Arial" panose="020B0604020202020204" pitchFamily="34" charset="0"/>
              <a:buChar char="•"/>
            </a:pPr>
            <a:r>
              <a:rPr lang="en-US" dirty="0"/>
              <a:t>This reinforces the need to </a:t>
            </a:r>
            <a:r>
              <a:rPr lang="en-US" b="0" dirty="0"/>
              <a:t>verify the gauge before stripping.</a:t>
            </a:r>
          </a:p>
          <a:p>
            <a:pPr marL="171450" indent="-171450">
              <a:buFont typeface="Arial" panose="020B0604020202020204" pitchFamily="34" charset="0"/>
              <a:buChar char="•"/>
            </a:pPr>
            <a:r>
              <a:rPr lang="en-US" b="1" dirty="0"/>
              <a:t>Damaged stranded wire</a:t>
            </a:r>
          </a:p>
          <a:p>
            <a:pPr marL="628650" lvl="1" indent="-171450">
              <a:buFont typeface="Arial" panose="020B0604020202020204" pitchFamily="34" charset="0"/>
              <a:buChar char="•"/>
            </a:pPr>
            <a:r>
              <a:rPr lang="en-US" dirty="0"/>
              <a:t>Missing strands reduce current-carrying capacity.</a:t>
            </a:r>
          </a:p>
          <a:p>
            <a:pPr marL="628650" lvl="1" indent="-171450">
              <a:buFont typeface="Arial" panose="020B0604020202020204" pitchFamily="34" charset="0"/>
              <a:buChar char="•"/>
            </a:pPr>
            <a:r>
              <a:rPr lang="en-US" dirty="0"/>
              <a:t>This makes the connection more sensitive to vibration.</a:t>
            </a:r>
          </a:p>
          <a:p>
            <a:pPr marL="171450" indent="-171450">
              <a:buFont typeface="Arial" panose="020B0604020202020204" pitchFamily="34" charset="0"/>
              <a:buChar char="•"/>
            </a:pPr>
            <a:r>
              <a:rPr lang="en-US" b="0" dirty="0"/>
              <a:t>If the wire isn’t right after stripping, the connection won’t be right later.</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7B944F7-C040-47B3-4744-710C553A4BB2}"/>
              </a:ext>
            </a:extLst>
          </p:cNvPr>
          <p:cNvSpPr>
            <a:spLocks noGrp="1"/>
          </p:cNvSpPr>
          <p:nvPr>
            <p:ph type="sldNum" sz="quarter" idx="5"/>
          </p:nvPr>
        </p:nvSpPr>
        <p:spPr/>
        <p:txBody>
          <a:bodyPr/>
          <a:lstStyle/>
          <a:p>
            <a:fld id="{117354DC-5B43-4357-B3A2-FC61F366D8DF}" type="slidenum">
              <a:rPr lang="en-US" smtClean="0"/>
              <a:t>23</a:t>
            </a:fld>
            <a:endParaRPr lang="en-US"/>
          </a:p>
        </p:txBody>
      </p:sp>
    </p:spTree>
    <p:extLst>
      <p:ext uri="{BB962C8B-B14F-4D97-AF65-F5344CB8AC3E}">
        <p14:creationId xmlns:p14="http://schemas.microsoft.com/office/powerpoint/2010/main" val="2249552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INSTRUCTIONAL ACTIVITY: </a:t>
            </a:r>
            <a:r>
              <a:rPr lang="en-US" sz="1200" kern="1200" dirty="0">
                <a:solidFill>
                  <a:schemeClr val="tx1"/>
                </a:solidFill>
                <a:effectLst/>
                <a:latin typeface="+mn-lt"/>
                <a:ea typeface="+mn-ea"/>
                <a:cs typeface="+mn-cs"/>
              </a:rPr>
              <a:t>Provide Guided Learning </a:t>
            </a: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10 min.</a:t>
            </a: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Wire cutters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Insulated copper wire for cutting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Examples of poorly cut wires - frayed edge, angled cut, etc.</a:t>
            </a:r>
          </a:p>
          <a:p>
            <a:r>
              <a:rPr lang="en-US" sz="1200" b="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Demonstrate how to cut a wire.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Start by briefly </a:t>
            </a:r>
            <a:r>
              <a:rPr lang="en-US" sz="1200" b="1" kern="1200" dirty="0">
                <a:solidFill>
                  <a:schemeClr val="tx1"/>
                </a:solidFill>
                <a:effectLst/>
                <a:latin typeface="+mn-lt"/>
                <a:ea typeface="+mn-ea"/>
                <a:cs typeface="+mn-cs"/>
              </a:rPr>
              <a:t>inspecting the wire cutters</a:t>
            </a:r>
            <a:r>
              <a:rPr lang="en-US" sz="1200" kern="1200" dirty="0">
                <a:solidFill>
                  <a:schemeClr val="tx1"/>
                </a:solidFill>
                <a:effectLst/>
                <a:latin typeface="+mn-lt"/>
                <a:ea typeface="+mn-ea"/>
                <a:cs typeface="+mn-cs"/>
              </a:rPr>
              <a:t> for dull edges or other defects. </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Step 1</a:t>
            </a:r>
            <a:r>
              <a:rPr lang="en-US" sz="1200" kern="1200" dirty="0">
                <a:solidFill>
                  <a:schemeClr val="tx1"/>
                </a:solidFill>
                <a:effectLst/>
                <a:latin typeface="+mn-lt"/>
                <a:ea typeface="+mn-ea"/>
                <a:cs typeface="+mn-cs"/>
              </a:rPr>
              <a:t> - Simulate what you would do to verify a wire is de-energized. </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Step 2</a:t>
            </a:r>
            <a:r>
              <a:rPr lang="en-US" sz="1200" kern="1200" dirty="0">
                <a:solidFill>
                  <a:schemeClr val="tx1"/>
                </a:solidFill>
                <a:effectLst/>
                <a:latin typeface="+mn-lt"/>
                <a:ea typeface="+mn-ea"/>
                <a:cs typeface="+mn-cs"/>
              </a:rPr>
              <a:t> - Position the wire correctly inside the cutter jaws near the pivot point for maximum leverage. Hold the tool perpendicular to the wire to ensure a clean, straight cut.</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Step 3</a:t>
            </a:r>
            <a:r>
              <a:rPr lang="en-US" sz="1200" kern="1200" dirty="0">
                <a:solidFill>
                  <a:schemeClr val="tx1"/>
                </a:solidFill>
                <a:effectLst/>
                <a:latin typeface="+mn-lt"/>
                <a:ea typeface="+mn-ea"/>
                <a:cs typeface="+mn-cs"/>
              </a:rPr>
              <a:t> – Apply controlled pressure and squeeze the handles in one smooth motion until the wire is fully cut. Avoid twisting or partial cuts. Inspect the cut end to ensure strands are even and not frayed.</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Show the class a properly cut wire</a:t>
            </a:r>
            <a:r>
              <a:rPr lang="en-US" sz="1200" kern="1200" dirty="0">
                <a:solidFill>
                  <a:schemeClr val="tx1"/>
                </a:solidFill>
                <a:effectLst/>
                <a:latin typeface="+mn-lt"/>
                <a:ea typeface="+mn-ea"/>
                <a:cs typeface="+mn-cs"/>
              </a:rPr>
              <a:t> with a clean, flat, and even edge.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Show the class a few examples of improperly cut wires include wires with a frayed or angled edge. Hold the good and bad example wires up and pause so learners can clearly see the difference.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mn-lt"/>
              </a:rPr>
              <a:t>Image Source</a:t>
            </a:r>
            <a:r>
              <a:rPr lang="en-US" dirty="0">
                <a:latin typeface="+mn-lt"/>
              </a:rPr>
              <a:t>: </a:t>
            </a:r>
            <a:r>
              <a:rPr lang="en-US" dirty="0"/>
              <a:t>VCELINK. (2022, May 31). </a:t>
            </a:r>
            <a:r>
              <a:rPr lang="en-US" i="1" dirty="0"/>
              <a:t>Small wire cutters</a:t>
            </a:r>
            <a:r>
              <a:rPr lang="en-US" dirty="0"/>
              <a:t> [Video]. YouTube. </a:t>
            </a:r>
            <a:r>
              <a:rPr lang="en-US" dirty="0">
                <a:hlinkClick r:id="rId3"/>
              </a:rPr>
              <a:t>https://www.youtube.com/watch?v=f6ANJ6FBFLs</a:t>
            </a: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24</a:t>
            </a:fld>
            <a:endParaRPr lang="en-US"/>
          </a:p>
        </p:txBody>
      </p:sp>
    </p:spTree>
    <p:extLst>
      <p:ext uri="{BB962C8B-B14F-4D97-AF65-F5344CB8AC3E}">
        <p14:creationId xmlns:p14="http://schemas.microsoft.com/office/powerpoint/2010/main" val="913106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A920E-AF94-7BCB-67F8-C9734412AD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B25A3-7147-DEAF-D303-B2BD6287B28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4446C2C-05EB-A798-3ED2-71C58F2E5FA7}"/>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INSTRUCTIONAL ACTIVITY: </a:t>
            </a:r>
            <a:r>
              <a:rPr lang="en-US" sz="1200" kern="1200" dirty="0">
                <a:solidFill>
                  <a:schemeClr val="tx1"/>
                </a:solidFill>
                <a:effectLst/>
                <a:latin typeface="+mn-lt"/>
                <a:ea typeface="+mn-ea"/>
                <a:cs typeface="+mn-cs"/>
              </a:rPr>
              <a:t>Provide Guided Learning </a:t>
            </a: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10 min.</a:t>
            </a: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Wire strippers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Insulated copper wire for stripping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Examples of poorly stripped wires - with nicked or cut strands, insulation cut at an angle, exposed shielding or fillers, damaged conductor under the insulation, etc.</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Demonstrate how to strip a wire.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Again, start by briefly </a:t>
            </a:r>
            <a:r>
              <a:rPr lang="en-US" sz="1200" b="1" kern="1200" dirty="0">
                <a:solidFill>
                  <a:schemeClr val="tx1"/>
                </a:solidFill>
                <a:effectLst/>
                <a:latin typeface="+mn-lt"/>
                <a:ea typeface="+mn-ea"/>
                <a:cs typeface="+mn-cs"/>
              </a:rPr>
              <a:t>inspecting the wire strippers</a:t>
            </a:r>
            <a:r>
              <a:rPr lang="en-US" sz="1200" kern="1200" dirty="0">
                <a:solidFill>
                  <a:schemeClr val="tx1"/>
                </a:solidFill>
                <a:effectLst/>
                <a:latin typeface="+mn-lt"/>
                <a:ea typeface="+mn-ea"/>
                <a:cs typeface="+mn-cs"/>
              </a:rPr>
              <a:t> for dull edges or other defects.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Reinforce the importance of this step: Stripping is a pass/fail step. If it’s not right here, it won’t get better later.</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Crimping and shrink tubing can hide problems, not fix them. Inspection </a:t>
            </a:r>
            <a:r>
              <a:rPr lang="en-US" sz="1200" i="1" kern="1200" dirty="0">
                <a:solidFill>
                  <a:schemeClr val="tx1"/>
                </a:solidFill>
                <a:effectLst/>
                <a:latin typeface="+mn-lt"/>
                <a:ea typeface="+mn-ea"/>
                <a:cs typeface="+mn-cs"/>
              </a:rPr>
              <a:t>must</a:t>
            </a:r>
            <a:r>
              <a:rPr lang="en-US" sz="1200" kern="1200" dirty="0">
                <a:solidFill>
                  <a:schemeClr val="tx1"/>
                </a:solidFill>
                <a:effectLst/>
                <a:latin typeface="+mn-lt"/>
                <a:ea typeface="+mn-ea"/>
                <a:cs typeface="+mn-cs"/>
              </a:rPr>
              <a:t> happen before moving on</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Step 1</a:t>
            </a:r>
            <a:r>
              <a:rPr lang="en-US" sz="1200" kern="1200" dirty="0">
                <a:solidFill>
                  <a:schemeClr val="tx1"/>
                </a:solidFill>
                <a:effectLst/>
                <a:latin typeface="+mn-lt"/>
                <a:ea typeface="+mn-ea"/>
                <a:cs typeface="+mn-cs"/>
              </a:rPr>
              <a:t> - Simulate what you would do to </a:t>
            </a:r>
            <a:r>
              <a:rPr lang="en-US" sz="1200" b="1" kern="1200" dirty="0">
                <a:solidFill>
                  <a:schemeClr val="tx1"/>
                </a:solidFill>
                <a:effectLst/>
                <a:latin typeface="+mn-lt"/>
                <a:ea typeface="+mn-ea"/>
                <a:cs typeface="+mn-cs"/>
              </a:rPr>
              <a:t>verify a wire is de-energized</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Step 2</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Determine the wire gauge</a:t>
            </a:r>
            <a:r>
              <a:rPr lang="en-US" sz="1200" kern="1200" dirty="0">
                <a:solidFill>
                  <a:schemeClr val="tx1"/>
                </a:solidFill>
                <a:effectLst/>
                <a:latin typeface="+mn-lt"/>
                <a:ea typeface="+mn-ea"/>
                <a:cs typeface="+mn-cs"/>
              </a:rPr>
              <a:t>. Most wires have the gauge printed directly on the insulation.</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Step 3: Select the correct notch </a:t>
            </a:r>
            <a:r>
              <a:rPr lang="en-US" sz="1200" kern="1200" dirty="0">
                <a:solidFill>
                  <a:schemeClr val="tx1"/>
                </a:solidFill>
                <a:effectLst/>
                <a:latin typeface="+mn-lt"/>
                <a:ea typeface="+mn-ea"/>
                <a:cs typeface="+mn-cs"/>
              </a:rPr>
              <a:t>by matching the gauge number to the notch number stamped on the tool. Remind learners that the notch should cut insulation only, not the copper conductor.</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Step 4: Remove the insulation </a:t>
            </a:r>
            <a:r>
              <a:rPr lang="en-US" sz="1200" kern="1200" dirty="0">
                <a:solidFill>
                  <a:schemeClr val="tx1"/>
                </a:solidFill>
                <a:effectLst/>
                <a:latin typeface="+mn-lt"/>
                <a:ea typeface="+mn-ea"/>
                <a:cs typeface="+mn-cs"/>
              </a:rPr>
              <a:t>by applying steady, controlled pressure and pull the insulation straight off. Do not twist or jerk the tool, as this can nick or stretch the copper. If the insulation does not release easily, stop and recheck the notch size before trying again.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what makes this a well-stripped wire. Highlight the clean insulation edge, intact strands, and correct strip length of the conductor.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Show learners a poorly stripped wire with some of the following issues: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Nicked or cut strands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Insulation cut at an angle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Exposed shielding or fillers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Damaged conductor under the insulation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Reinforce that these are </a:t>
            </a:r>
            <a:r>
              <a:rPr lang="en-US" sz="1200" u="sng" kern="1200" dirty="0">
                <a:solidFill>
                  <a:schemeClr val="tx1"/>
                </a:solidFill>
                <a:effectLst/>
                <a:latin typeface="+mn-lt"/>
                <a:ea typeface="+mn-ea"/>
                <a:cs typeface="+mn-cs"/>
              </a:rPr>
              <a:t>all reasons to stop and redo the strip</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Hold the good and bad example wires up and pause so learners can clearly see the difference.</a:t>
            </a:r>
          </a:p>
          <a:p>
            <a:endParaRPr lang="en-US" dirty="0"/>
          </a:p>
        </p:txBody>
      </p:sp>
      <p:sp>
        <p:nvSpPr>
          <p:cNvPr id="4" name="Slide Number Placeholder 3">
            <a:extLst>
              <a:ext uri="{FF2B5EF4-FFF2-40B4-BE49-F238E27FC236}">
                <a16:creationId xmlns:a16="http://schemas.microsoft.com/office/drawing/2014/main" id="{8EF82C58-5368-F6D2-866B-AF42CEFFC86E}"/>
              </a:ext>
            </a:extLst>
          </p:cNvPr>
          <p:cNvSpPr>
            <a:spLocks noGrp="1"/>
          </p:cNvSpPr>
          <p:nvPr>
            <p:ph type="sldNum" sz="quarter" idx="5"/>
          </p:nvPr>
        </p:nvSpPr>
        <p:spPr/>
        <p:txBody>
          <a:bodyPr/>
          <a:lstStyle/>
          <a:p>
            <a:fld id="{C68FB58B-AACD-44F1-9CE2-B850C946C86F}" type="slidenum">
              <a:rPr lang="en-US" smtClean="0"/>
              <a:t>25</a:t>
            </a:fld>
            <a:endParaRPr lang="en-US"/>
          </a:p>
        </p:txBody>
      </p:sp>
    </p:spTree>
    <p:extLst>
      <p:ext uri="{BB962C8B-B14F-4D97-AF65-F5344CB8AC3E}">
        <p14:creationId xmlns:p14="http://schemas.microsoft.com/office/powerpoint/2010/main" val="17387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598E8-43DE-B998-926E-8CE349DC76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9BDC2-BB13-4EF3-8032-A76D9004E68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35A33BC-FC7D-FEFE-C2A3-639AF933955D}"/>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INSTRUCTIONAL ACTIVITY: </a:t>
            </a:r>
            <a:r>
              <a:rPr lang="en-US" sz="1200" b="0" kern="1200" dirty="0">
                <a:solidFill>
                  <a:schemeClr val="tx1"/>
                </a:solidFill>
                <a:effectLst/>
                <a:latin typeface="+mn-lt"/>
                <a:ea typeface="+mn-ea"/>
                <a:cs typeface="+mn-cs"/>
              </a:rPr>
              <a:t>Recall, </a:t>
            </a:r>
            <a:r>
              <a:rPr lang="en-US" sz="1200" kern="1200" dirty="0">
                <a:solidFill>
                  <a:schemeClr val="tx1"/>
                </a:solidFill>
                <a:effectLst/>
                <a:latin typeface="+mn-lt"/>
                <a:ea typeface="+mn-ea"/>
                <a:cs typeface="+mn-cs"/>
              </a:rPr>
              <a:t>Give Feedback</a:t>
            </a: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10 min.</a:t>
            </a:r>
          </a:p>
          <a:p>
            <a:r>
              <a:rPr lang="en-US" sz="1200" b="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Facilitate a </a:t>
            </a:r>
            <a:r>
              <a:rPr lang="en-US" sz="1200" b="1" kern="1200" dirty="0">
                <a:solidFill>
                  <a:schemeClr val="tx1"/>
                </a:solidFill>
                <a:effectLst/>
                <a:latin typeface="+mn-lt"/>
                <a:ea typeface="+mn-ea"/>
                <a:cs typeface="+mn-cs"/>
              </a:rPr>
              <a:t>demo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debrief discussion</a:t>
            </a:r>
            <a:r>
              <a:rPr lang="en-US" sz="1200" kern="1200" dirty="0">
                <a:solidFill>
                  <a:schemeClr val="tx1"/>
                </a:solidFill>
                <a:effectLst/>
                <a:latin typeface="+mn-lt"/>
                <a:ea typeface="+mn-ea"/>
                <a:cs typeface="+mn-cs"/>
              </a:rPr>
              <a:t> using these questions. Give feedback and correct understand errors as needed: </a:t>
            </a:r>
          </a:p>
          <a:p>
            <a:pPr marL="685800" lvl="1" indent="-228600">
              <a:buFont typeface="+mj-lt"/>
              <a:buAutoNum type="arabicPeriod"/>
            </a:pPr>
            <a:r>
              <a:rPr lang="en-US" sz="1200" i="0" kern="1200" dirty="0">
                <a:solidFill>
                  <a:schemeClr val="tx1"/>
                </a:solidFill>
                <a:effectLst/>
                <a:latin typeface="+mn-lt"/>
                <a:ea typeface="+mn-ea"/>
                <a:cs typeface="+mn-cs"/>
              </a:rPr>
              <a:t>What problems could show up later if this wire were cut on an angle or frayed edge? </a:t>
            </a:r>
          </a:p>
          <a:p>
            <a:pPr marL="1143000" lvl="2" indent="-228600">
              <a:buFont typeface="Arial" panose="020B0604020202020204" pitchFamily="34" charset="0"/>
              <a:buChar char="•"/>
            </a:pPr>
            <a:r>
              <a:rPr lang="en-US" sz="1200" i="1" kern="1200" dirty="0">
                <a:solidFill>
                  <a:schemeClr val="tx1"/>
                </a:solidFill>
                <a:effectLst/>
                <a:latin typeface="+mn-lt"/>
                <a:ea typeface="+mn-ea"/>
                <a:cs typeface="+mn-cs"/>
              </a:rPr>
              <a:t>Answer: An angled cut may prevent full seating inside a terminal or connector barrel. Frayed strands reduce effective conductor size and make proper crimping difficult.</a:t>
            </a:r>
          </a:p>
          <a:p>
            <a:pPr marL="685800" lvl="1" indent="-228600">
              <a:buFont typeface="+mj-lt"/>
              <a:buAutoNum type="arabicPeriod"/>
            </a:pPr>
            <a:r>
              <a:rPr lang="en-US" sz="1200" kern="1200" dirty="0">
                <a:solidFill>
                  <a:schemeClr val="tx1"/>
                </a:solidFill>
                <a:effectLst/>
                <a:latin typeface="+mn-lt"/>
                <a:ea typeface="+mn-ea"/>
                <a:cs typeface="+mn-cs"/>
              </a:rPr>
              <a:t>If the wire gauge is between sizes, what should you do?</a:t>
            </a:r>
          </a:p>
          <a:p>
            <a:pPr marL="1143000" lvl="2" indent="-228600">
              <a:buFont typeface="Arial" panose="020B0604020202020204" pitchFamily="34" charset="0"/>
              <a:buChar char="•"/>
            </a:pPr>
            <a:r>
              <a:rPr lang="en-US" sz="1200" i="1" kern="1200" dirty="0">
                <a:solidFill>
                  <a:schemeClr val="tx1"/>
                </a:solidFill>
                <a:effectLst/>
                <a:latin typeface="+mn-lt"/>
                <a:ea typeface="+mn-ea"/>
                <a:cs typeface="+mn-cs"/>
              </a:rPr>
              <a:t>Answer: Start with the larger notch, inspect the result, and adjust if necessary to avoid damaging strands.</a:t>
            </a:r>
          </a:p>
          <a:p>
            <a:pPr marL="685800" lvl="1" indent="-228600">
              <a:buFont typeface="+mj-lt"/>
              <a:buAutoNum type="arabicPeriod"/>
            </a:pPr>
            <a:r>
              <a:rPr lang="en-US" sz="1200" kern="1200" dirty="0">
                <a:solidFill>
                  <a:schemeClr val="tx1"/>
                </a:solidFill>
                <a:effectLst/>
                <a:latin typeface="+mn-lt"/>
                <a:ea typeface="+mn-ea"/>
                <a:cs typeface="+mn-cs"/>
              </a:rPr>
              <a:t>What problems could show up later if a poorly stripped wire were crimped anyway?</a:t>
            </a:r>
          </a:p>
          <a:p>
            <a:pPr marL="1143000" lvl="2" indent="-228600">
              <a:buFont typeface="Arial" panose="020B0604020202020204" pitchFamily="34" charset="0"/>
              <a:buChar char="•"/>
            </a:pPr>
            <a:r>
              <a:rPr lang="en-US" sz="1200" i="1" kern="1200" dirty="0">
                <a:solidFill>
                  <a:schemeClr val="tx1"/>
                </a:solidFill>
                <a:effectLst/>
                <a:latin typeface="+mn-lt"/>
                <a:ea typeface="+mn-ea"/>
                <a:cs typeface="+mn-cs"/>
              </a:rPr>
              <a:t>Answer: A poorly stripped wire can lead to weak mechanical connections, increased resistance, overheating, and eventual connection failure.</a:t>
            </a:r>
          </a:p>
          <a:p>
            <a:pPr marL="685800" lvl="1" indent="-228600">
              <a:buFont typeface="+mj-lt"/>
              <a:buAutoNum type="arabicPeriod"/>
            </a:pPr>
            <a:r>
              <a:rPr lang="en-US" sz="1200" kern="1200" dirty="0">
                <a:solidFill>
                  <a:schemeClr val="tx1"/>
                </a:solidFill>
                <a:effectLst/>
                <a:latin typeface="+mn-lt"/>
                <a:ea typeface="+mn-ea"/>
                <a:cs typeface="+mn-cs"/>
              </a:rPr>
              <a:t>Which of the mistakes on the poorly stripped wires would be hardest to see once the connector is installed?</a:t>
            </a:r>
          </a:p>
          <a:p>
            <a:pPr marL="1143000" lvl="2" indent="-228600">
              <a:buFont typeface="Arial" panose="020B0604020202020204" pitchFamily="34" charset="0"/>
              <a:buChar char="•"/>
            </a:pPr>
            <a:r>
              <a:rPr lang="en-US" sz="1200" i="1" kern="1200" dirty="0">
                <a:solidFill>
                  <a:schemeClr val="tx1"/>
                </a:solidFill>
                <a:effectLst/>
                <a:latin typeface="+mn-lt"/>
                <a:ea typeface="+mn-ea"/>
                <a:cs typeface="+mn-cs"/>
              </a:rPr>
              <a:t>Answer: Nicked or cut strands would be the hardest to see once the connector is installed because the damage is hidden inside the crimp.</a:t>
            </a:r>
          </a:p>
          <a:p>
            <a:pPr marL="1085850" lvl="2" indent="-171450">
              <a:buFont typeface="Arial" panose="020B0604020202020204" pitchFamily="34" charset="0"/>
              <a:buChar char="•"/>
            </a:pPr>
            <a:endParaRPr lang="en-US" sz="1200" i="1" kern="1200" dirty="0">
              <a:solidFill>
                <a:schemeClr val="tx1"/>
              </a:solidFill>
              <a:effectLst/>
              <a:latin typeface="+mn-lt"/>
              <a:ea typeface="+mn-ea"/>
              <a:cs typeface="+mn-cs"/>
            </a:endParaRPr>
          </a:p>
          <a:p>
            <a:pPr marL="0" lvl="0" indent="0">
              <a:buFont typeface="Arial" panose="020B0604020202020204" pitchFamily="34" charset="0"/>
              <a:buNone/>
            </a:pPr>
            <a:r>
              <a:rPr lang="en-US" i="1" dirty="0"/>
              <a:t>Image Source: </a:t>
            </a:r>
            <a:r>
              <a:rPr lang="en-US" dirty="0"/>
              <a:t>The Van Conversion. (n.d.). </a:t>
            </a:r>
            <a:r>
              <a:rPr lang="en-US" i="1" dirty="0"/>
              <a:t>The mega guide to wires for campervans</a:t>
            </a:r>
            <a:r>
              <a:rPr lang="en-US" dirty="0"/>
              <a:t>. </a:t>
            </a:r>
            <a:r>
              <a:rPr lang="en-US" dirty="0">
                <a:hlinkClick r:id="rId3"/>
              </a:rPr>
              <a:t>https://www.thevanconversion.com/post/the-mega-guide-to-wires-for-campervans</a:t>
            </a:r>
            <a:endParaRPr lang="en-US" dirty="0"/>
          </a:p>
        </p:txBody>
      </p:sp>
      <p:sp>
        <p:nvSpPr>
          <p:cNvPr id="4" name="Slide Number Placeholder 3">
            <a:extLst>
              <a:ext uri="{FF2B5EF4-FFF2-40B4-BE49-F238E27FC236}">
                <a16:creationId xmlns:a16="http://schemas.microsoft.com/office/drawing/2014/main" id="{686DA87D-8DC9-1870-C3C3-485D9A420C10}"/>
              </a:ext>
            </a:extLst>
          </p:cNvPr>
          <p:cNvSpPr>
            <a:spLocks noGrp="1"/>
          </p:cNvSpPr>
          <p:nvPr>
            <p:ph type="sldNum" sz="quarter" idx="5"/>
          </p:nvPr>
        </p:nvSpPr>
        <p:spPr/>
        <p:txBody>
          <a:bodyPr/>
          <a:lstStyle/>
          <a:p>
            <a:fld id="{C68FB58B-AACD-44F1-9CE2-B850C946C86F}" type="slidenum">
              <a:rPr lang="en-US" smtClean="0"/>
              <a:t>26</a:t>
            </a:fld>
            <a:endParaRPr lang="en-US"/>
          </a:p>
        </p:txBody>
      </p:sp>
    </p:spTree>
    <p:extLst>
      <p:ext uri="{BB962C8B-B14F-4D97-AF65-F5344CB8AC3E}">
        <p14:creationId xmlns:p14="http://schemas.microsoft.com/office/powerpoint/2010/main" val="1953104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53B56-F343-1703-E584-9730866CC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53977-B4CB-B3ED-8212-67EABF34A5A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53EC0E2-F767-4D80-CE63-27D1875252EB}"/>
              </a:ext>
            </a:extLst>
          </p:cNvPr>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2 min.</a:t>
            </a:r>
          </a:p>
          <a:p>
            <a:r>
              <a:rPr lang="en-US" sz="1200" b="1" dirty="0"/>
              <a:t>Talking Points</a:t>
            </a:r>
          </a:p>
          <a:p>
            <a:pPr marL="171450" indent="-171450" defTabSz="966612">
              <a:buFont typeface="Arial" panose="020B0604020202020204" pitchFamily="34" charset="0"/>
              <a:buChar char="•"/>
              <a:defRPr/>
            </a:pPr>
            <a:r>
              <a:rPr lang="en-US" sz="1200" dirty="0"/>
              <a:t>Crimpers are one of the most common and important tools in electrical work.</a:t>
            </a:r>
          </a:p>
          <a:p>
            <a:pPr marL="171450" indent="-171450" defTabSz="966612">
              <a:buFont typeface="Arial" panose="020B0604020202020204" pitchFamily="34" charset="0"/>
              <a:buChar char="•"/>
              <a:defRPr/>
            </a:pPr>
            <a:r>
              <a:rPr lang="en-US" sz="1200" dirty="0"/>
              <a:t>Their purpose is simple: they attach connectors or terminals to prepared wires. </a:t>
            </a:r>
          </a:p>
          <a:p>
            <a:pPr marL="171450" indent="-171450" defTabSz="966612">
              <a:buFont typeface="Arial" panose="020B0604020202020204" pitchFamily="34" charset="0"/>
              <a:buChar char="•"/>
              <a:defRPr/>
            </a:pPr>
            <a:r>
              <a:rPr lang="en-US" sz="1200" dirty="0"/>
              <a:t>This step turns a stripped wire into a usable electrical connection. A solid crimp is what makes these connections reliable.</a:t>
            </a:r>
          </a:p>
          <a:p>
            <a:pPr marL="171450" indent="-171450" defTabSz="966612">
              <a:buFont typeface="Arial" panose="020B0604020202020204" pitchFamily="34" charset="0"/>
              <a:buChar char="•"/>
              <a:defRPr/>
            </a:pPr>
            <a:r>
              <a:rPr lang="en-US" sz="1200" dirty="0"/>
              <a:t>Crimping squeezes the copper conductor and the terminal barrel together. The goal is two things: a strong mechanical hold and a solid electrical path for current. A crimp isn’t just holding the wire in place, it’s carrying current.</a:t>
            </a:r>
          </a:p>
          <a:p>
            <a:pPr marL="171450" indent="-171450" defTabSz="966612">
              <a:buFont typeface="Arial" panose="020B0604020202020204" pitchFamily="34" charset="0"/>
              <a:buChar char="•"/>
              <a:defRPr/>
            </a:pPr>
            <a:r>
              <a:rPr lang="en-US" sz="1200" dirty="0"/>
              <a:t>A proper crimp won’t pull off under normal force, maintains low resistance, and survives vibration and movement. A poor crimp, on the other hand, is one of the most common causes of electrical failures.</a:t>
            </a:r>
          </a:p>
          <a:p>
            <a:pPr marL="171450" indent="-171450" defTabSz="966612">
              <a:buFont typeface="Arial" panose="020B0604020202020204" pitchFamily="34" charset="0"/>
              <a:buChar char="•"/>
              <a:defRPr/>
            </a:pPr>
            <a:r>
              <a:rPr lang="en-US" sz="1200" dirty="0"/>
              <a:t>You’ll commonly see connectors like ring terminals, spade connectors, and butt connectors. Each has a different job, but they all depend on one thing — a solid crimp.</a:t>
            </a:r>
          </a:p>
          <a:p>
            <a:pPr marL="171450" indent="-171450" defTabSz="966612">
              <a:buFont typeface="Arial" panose="020B0604020202020204" pitchFamily="34" charset="0"/>
              <a:buChar char="•"/>
              <a:defRPr/>
            </a:pPr>
            <a:endParaRPr lang="en-US" sz="1200" dirty="0"/>
          </a:p>
        </p:txBody>
      </p:sp>
      <p:sp>
        <p:nvSpPr>
          <p:cNvPr id="4" name="Slide Number Placeholder 3">
            <a:extLst>
              <a:ext uri="{FF2B5EF4-FFF2-40B4-BE49-F238E27FC236}">
                <a16:creationId xmlns:a16="http://schemas.microsoft.com/office/drawing/2014/main" id="{D9FBE818-3A9B-B020-9263-60A9BAB4A1CE}"/>
              </a:ext>
            </a:extLst>
          </p:cNvPr>
          <p:cNvSpPr>
            <a:spLocks noGrp="1"/>
          </p:cNvSpPr>
          <p:nvPr>
            <p:ph type="sldNum" sz="quarter" idx="5"/>
          </p:nvPr>
        </p:nvSpPr>
        <p:spPr/>
        <p:txBody>
          <a:bodyPr/>
          <a:lstStyle/>
          <a:p>
            <a:fld id="{117354DC-5B43-4357-B3A2-FC61F366D8DF}" type="slidenum">
              <a:rPr lang="en-US" smtClean="0"/>
              <a:t>27</a:t>
            </a:fld>
            <a:endParaRPr lang="en-US"/>
          </a:p>
        </p:txBody>
      </p:sp>
    </p:spTree>
    <p:extLst>
      <p:ext uri="{BB962C8B-B14F-4D97-AF65-F5344CB8AC3E}">
        <p14:creationId xmlns:p14="http://schemas.microsoft.com/office/powerpoint/2010/main" val="4054553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E6B98-F9D8-A08B-0E3E-451F96FF3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EF165-836A-5E3A-64A0-ABC6C9434AB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A69648C-CDB4-7905-306A-C794F9D64E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endParaRPr lang="en-US" sz="1200" b="0" dirty="0">
              <a:effectLst/>
              <a:latin typeface="+mn-lt"/>
              <a:ea typeface="Calibri" panose="020F0502020204030204" pitchFamily="34" charset="0"/>
              <a:cs typeface="Times New Roman" panose="02020603050405020304" pitchFamily="18" charset="0"/>
            </a:endParaRPr>
          </a:p>
          <a:p>
            <a:endParaRPr lang="en-US" altLang="en-US" sz="1200" b="1" dirty="0">
              <a:latin typeface="+mn-lt"/>
            </a:endParaRPr>
          </a:p>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2 min.</a:t>
            </a:r>
          </a:p>
          <a:p>
            <a:r>
              <a:rPr lang="en-US" sz="1200" b="1" dirty="0"/>
              <a:t>Talking Points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Let’s walk though how to use a wire crimper.</a:t>
            </a:r>
          </a:p>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CLICK</a:t>
            </a:r>
            <a:r>
              <a:rPr lang="en-US" sz="1200" b="1" kern="1200" dirty="0">
                <a:solidFill>
                  <a:schemeClr val="tx1"/>
                </a:solidFill>
                <a:effectLst/>
                <a:latin typeface="+mn-lt"/>
                <a:ea typeface="+mn-ea"/>
                <a:cs typeface="+mn-cs"/>
              </a:rPr>
              <a:t> - Step 1</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Inspect the prepared wire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Before crimping, inspect the strands, strip length, and insulation edge. The quality of the crimp depends on earlier steps — a clean cut, proper stripping, and correct tool selection. If the crimp isn’t mechanically secure, it won’t be electrically reliable.</a:t>
            </a:r>
          </a:p>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CLICK</a:t>
            </a:r>
            <a:r>
              <a:rPr lang="en-US" sz="1200" b="1" kern="1200" dirty="0">
                <a:solidFill>
                  <a:schemeClr val="tx1"/>
                </a:solidFill>
                <a:effectLst/>
                <a:latin typeface="+mn-lt"/>
                <a:ea typeface="+mn-ea"/>
                <a:cs typeface="+mn-cs"/>
              </a:rPr>
              <a:t> - Step 2</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Select the correct terminal and die.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Select a connector or terminal that matches the wire size. Then choose the correct crimping die.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Confirm whether the terminal is insulated or non-insulated.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Always use the correct die (slot) size - Crimper dies are designed for specific wire gauges. If the die is too small, strands can be crushed or cut. If it’s too large, the wire won’t be held securely. Either mistake leads to loose connections, high resistance, and intermittent failures.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Remember the sequence: wire gauge determines terminal type, and terminal type determines crimper selection.</a:t>
            </a:r>
          </a:p>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CLICK</a:t>
            </a:r>
            <a:r>
              <a:rPr lang="en-US" sz="1200" b="1" kern="1200" dirty="0">
                <a:solidFill>
                  <a:schemeClr val="tx1"/>
                </a:solidFill>
                <a:effectLst/>
                <a:latin typeface="+mn-lt"/>
                <a:ea typeface="+mn-ea"/>
                <a:cs typeface="+mn-cs"/>
              </a:rPr>
              <a:t> - Step 3</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Insert the wire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fully.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Insert the wire completely into the connector so all exposed strands are inside the barrel. The conductor should be fully seated before crimping.</a:t>
            </a:r>
          </a:p>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CLICK</a:t>
            </a:r>
            <a:r>
              <a:rPr lang="en-US" sz="1200" b="1" kern="1200" dirty="0">
                <a:solidFill>
                  <a:schemeClr val="tx1"/>
                </a:solidFill>
                <a:effectLst/>
                <a:latin typeface="+mn-lt"/>
                <a:ea typeface="+mn-ea"/>
                <a:cs typeface="+mn-cs"/>
              </a:rPr>
              <a:t> - Step 4</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Complete the crimp.</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Squeeze the tool firmly until the crimp is complete. Use steady pressure and ensure the barrel is fully compressed.</a:t>
            </a:r>
          </a:p>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CLICK</a:t>
            </a:r>
            <a:r>
              <a:rPr lang="en-US" sz="1200" b="1" kern="1200" dirty="0">
                <a:solidFill>
                  <a:schemeClr val="tx1"/>
                </a:solidFill>
                <a:effectLst/>
                <a:latin typeface="+mn-lt"/>
                <a:ea typeface="+mn-ea"/>
                <a:cs typeface="+mn-cs"/>
              </a:rPr>
              <a:t> - Step 5</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Inspect and test.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Every crimp should be followed by a visual inspection and a gentle tug test. If it pulls out, it fails. A proper crimp should hold under normal force</a:t>
            </a:r>
          </a:p>
          <a:p>
            <a:pPr marL="171450" indent="-171450" defTabSz="966612">
              <a:buFont typeface="Arial" panose="020B0604020202020204" pitchFamily="34" charset="0"/>
              <a:buChar char="•"/>
              <a:defRPr/>
            </a:pPr>
            <a:r>
              <a:rPr lang="en-US" sz="1200" b="0" dirty="0"/>
              <a:t>Let’s check in to see if we’re understanding how to use a crimper.</a:t>
            </a:r>
          </a:p>
          <a:p>
            <a:pPr marL="628650" lvl="1" indent="-171450" defTabSz="966612">
              <a:buFont typeface="Arial" panose="020B0604020202020204" pitchFamily="34" charset="0"/>
              <a:buChar char="•"/>
              <a:defRPr/>
            </a:pPr>
            <a:r>
              <a:rPr lang="en-US" sz="1200" b="1" dirty="0"/>
              <a:t>ASK</a:t>
            </a:r>
            <a:r>
              <a:rPr lang="en-US" sz="1200" dirty="0"/>
              <a:t>: What happens electrically when a connection is loose?</a:t>
            </a:r>
          </a:p>
          <a:p>
            <a:pPr marL="1085850" lvl="2" indent="-171450" defTabSz="966612">
              <a:buFont typeface="Arial" panose="020B0604020202020204" pitchFamily="34" charset="0"/>
              <a:buChar char="•"/>
              <a:defRPr/>
            </a:pPr>
            <a:r>
              <a:rPr lang="en-US" sz="1200" i="1" dirty="0"/>
              <a:t>Call on learners to respond. </a:t>
            </a:r>
            <a:r>
              <a:rPr lang="en-US" sz="1200" b="1" i="1" dirty="0"/>
              <a:t>Answer</a:t>
            </a:r>
            <a:r>
              <a:rPr lang="en-US" sz="1200" i="1" dirty="0"/>
              <a:t>: A loose connection increases resistance, which can cause overheating, voltage drop, intermittent operation, and eventual electrical failure.</a:t>
            </a:r>
          </a:p>
          <a:p>
            <a:pPr marL="628650" lvl="1" indent="-171450" defTabSz="966612">
              <a:buFont typeface="Arial" panose="020B0604020202020204" pitchFamily="34" charset="0"/>
              <a:buChar char="•"/>
              <a:defRPr/>
            </a:pPr>
            <a:r>
              <a:rPr lang="en-US" sz="1200" b="1" dirty="0"/>
              <a:t>ASK</a:t>
            </a:r>
            <a:r>
              <a:rPr lang="en-US" sz="1200" dirty="0"/>
              <a:t>: If a crimp looks tight but used the wrong die, would you trust it? Why or why not?</a:t>
            </a:r>
          </a:p>
          <a:p>
            <a:pPr marL="1085850" marR="0" lvl="2"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t>Call on learners to respond. </a:t>
            </a:r>
            <a:r>
              <a:rPr lang="en-US" sz="1200" b="1" i="1" dirty="0"/>
              <a:t>Answer</a:t>
            </a:r>
            <a:r>
              <a:rPr lang="en-US" sz="1200" i="1" dirty="0"/>
              <a:t>: No, because using the wrong die can damage strands or fail to fully compress the terminal, creating hidden weaknesses that may lead to high resistance, vibration failure, or connection loss over time.</a:t>
            </a:r>
          </a:p>
          <a:p>
            <a:pPr marL="1085850" marR="0" lvl="2"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1" dirty="0"/>
          </a:p>
          <a:p>
            <a:pPr marL="628650" lvl="1" indent="-171450" defTabSz="966612">
              <a:buFont typeface="Arial" panose="020B0604020202020204" pitchFamily="34" charset="0"/>
              <a:buChar char="•"/>
              <a:defRPr/>
            </a:pPr>
            <a:endParaRPr lang="en-US" sz="1200" dirty="0"/>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defTabSz="966612">
              <a:buFont typeface="Arial" panose="020B0604020202020204" pitchFamily="34" charset="0"/>
              <a:buChar char="•"/>
              <a:defRPr/>
            </a:pPr>
            <a:endParaRPr lang="en-US" sz="1200" dirty="0"/>
          </a:p>
        </p:txBody>
      </p:sp>
      <p:sp>
        <p:nvSpPr>
          <p:cNvPr id="4" name="Slide Number Placeholder 3">
            <a:extLst>
              <a:ext uri="{FF2B5EF4-FFF2-40B4-BE49-F238E27FC236}">
                <a16:creationId xmlns:a16="http://schemas.microsoft.com/office/drawing/2014/main" id="{0C1E6728-5DCD-3B6A-CD38-0B6DC66D8FAD}"/>
              </a:ext>
            </a:extLst>
          </p:cNvPr>
          <p:cNvSpPr>
            <a:spLocks noGrp="1"/>
          </p:cNvSpPr>
          <p:nvPr>
            <p:ph type="sldNum" sz="quarter" idx="5"/>
          </p:nvPr>
        </p:nvSpPr>
        <p:spPr/>
        <p:txBody>
          <a:bodyPr/>
          <a:lstStyle/>
          <a:p>
            <a:fld id="{117354DC-5B43-4357-B3A2-FC61F366D8DF}" type="slidenum">
              <a:rPr lang="en-US" smtClean="0"/>
              <a:t>28</a:t>
            </a:fld>
            <a:endParaRPr lang="en-US"/>
          </a:p>
        </p:txBody>
      </p:sp>
    </p:spTree>
    <p:extLst>
      <p:ext uri="{BB962C8B-B14F-4D97-AF65-F5344CB8AC3E}">
        <p14:creationId xmlns:p14="http://schemas.microsoft.com/office/powerpoint/2010/main" val="3977581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D3FF3-FA2C-00C2-C3A5-F7CEDB5B7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4850D9-B98D-579F-1430-31627172D42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90583B0-DDD4-4C85-C45E-F4F798F14429}"/>
              </a:ext>
            </a:extLst>
          </p:cNvPr>
          <p:cNvSpPr>
            <a:spLocks noGrp="1"/>
          </p:cNvSpPr>
          <p:nvPr>
            <p:ph type="body" idx="1"/>
          </p:nvPr>
        </p:nvSpPr>
        <p:spPr/>
        <p:txBody>
          <a:bodyPr/>
          <a:lstStyle/>
          <a:p>
            <a:r>
              <a:rPr lang="en-US" altLang="en-US" sz="1400" b="1" dirty="0">
                <a:latin typeface="+mn-lt"/>
              </a:rPr>
              <a:t>INSTRUCTIONAL ACTIVITY: </a:t>
            </a:r>
            <a:r>
              <a:rPr lang="en-US" altLang="en-US" sz="1400" b="0" dirty="0">
                <a:latin typeface="+mn-lt"/>
              </a:rPr>
              <a:t>Present Content</a:t>
            </a:r>
            <a:endParaRPr lang="en-US" altLang="en-US" sz="1400" dirty="0">
              <a:latin typeface="+mn-lt"/>
            </a:endParaRPr>
          </a:p>
          <a:p>
            <a:r>
              <a:rPr lang="en-US" altLang="en-US" sz="1400" b="1" dirty="0">
                <a:latin typeface="+mn-lt"/>
              </a:rPr>
              <a:t>TIME</a:t>
            </a:r>
            <a:r>
              <a:rPr lang="en-US" altLang="en-US" sz="1400" dirty="0">
                <a:latin typeface="+mn-lt"/>
              </a:rPr>
              <a:t>: 2 min.</a:t>
            </a:r>
          </a:p>
          <a:p>
            <a:r>
              <a:rPr lang="en-US" sz="1400" b="1" dirty="0"/>
              <a:t>Talking Points</a:t>
            </a:r>
          </a:p>
          <a:p>
            <a:pPr marL="171450" indent="-171450">
              <a:buFont typeface="Arial" panose="020B0604020202020204" pitchFamily="34" charset="0"/>
              <a:buChar char="•"/>
            </a:pPr>
            <a:r>
              <a:rPr lang="en-US" dirty="0"/>
              <a:t>These are the minimum standards a crimp must meet. If it doesn’t meet these criteria, it should be redone.</a:t>
            </a:r>
          </a:p>
          <a:p>
            <a:pPr marL="171450" indent="-171450">
              <a:buFont typeface="Arial" panose="020B0604020202020204" pitchFamily="34" charset="0"/>
              <a:buChar char="•"/>
            </a:pPr>
            <a:r>
              <a:rPr lang="en-US" b="1" dirty="0"/>
              <a:t>Connector tightly secured - </a:t>
            </a:r>
            <a:r>
              <a:rPr lang="en-US" dirty="0"/>
              <a:t>The connector should feel solid on the wire with no movement between the wire and the terminal. Any looseness means poor mechanical hold and poor electrical contact.</a:t>
            </a:r>
          </a:p>
          <a:p>
            <a:pPr marL="171450" indent="-171450">
              <a:buFont typeface="Arial" panose="020B0604020202020204" pitchFamily="34" charset="0"/>
              <a:buChar char="•"/>
            </a:pPr>
            <a:r>
              <a:rPr lang="en-US" b="1" dirty="0"/>
              <a:t>No wire pull-out - </a:t>
            </a:r>
            <a:r>
              <a:rPr lang="en-US" dirty="0"/>
              <a:t>Perform a gentle tug test. The wire should not slide or pull out of the connector. If it moves, the crimp has failed — even if it looks acceptable.</a:t>
            </a:r>
          </a:p>
          <a:p>
            <a:pPr marL="171450" indent="-171450">
              <a:buFont typeface="Arial" panose="020B0604020202020204" pitchFamily="34" charset="0"/>
              <a:buChar char="•"/>
            </a:pPr>
            <a:r>
              <a:rPr lang="en-US" b="1" dirty="0"/>
              <a:t>Correct crimp location used - </a:t>
            </a:r>
            <a:r>
              <a:rPr lang="en-US" dirty="0"/>
              <a:t>The crimp must be made on the metal barrel, not on the insulation alone. Using the wrong section of the tool can crush the barrel or leave the wire loose. This reinforces matching the wire gauge, terminal type, and crimper selection.</a:t>
            </a:r>
          </a:p>
          <a:p>
            <a:pPr marL="171450" indent="-171450">
              <a:buFont typeface="Arial" panose="020B0604020202020204" pitchFamily="34" charset="0"/>
              <a:buChar char="•"/>
            </a:pPr>
            <a:r>
              <a:rPr lang="en-US" b="1" dirty="0"/>
              <a:t>Insulation and conductor properly compressed - </a:t>
            </a:r>
            <a:r>
              <a:rPr lang="en-US" dirty="0"/>
              <a:t>The copper strands should be compressed inside the barrel without being cut. There should be no exposed copper outside the connector.</a:t>
            </a:r>
          </a:p>
          <a:p>
            <a:pPr marL="181240" indent="-18124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1D5FD940-8537-3577-538D-D775820B3659}"/>
              </a:ext>
            </a:extLst>
          </p:cNvPr>
          <p:cNvSpPr>
            <a:spLocks noGrp="1"/>
          </p:cNvSpPr>
          <p:nvPr>
            <p:ph type="sldNum" sz="quarter" idx="5"/>
          </p:nvPr>
        </p:nvSpPr>
        <p:spPr/>
        <p:txBody>
          <a:bodyPr/>
          <a:lstStyle/>
          <a:p>
            <a:fld id="{C68FB58B-AACD-44F1-9CE2-B850C946C86F}" type="slidenum">
              <a:rPr lang="en-US" smtClean="0"/>
              <a:t>29</a:t>
            </a:fld>
            <a:endParaRPr lang="en-US"/>
          </a:p>
        </p:txBody>
      </p:sp>
    </p:spTree>
    <p:extLst>
      <p:ext uri="{BB962C8B-B14F-4D97-AF65-F5344CB8AC3E}">
        <p14:creationId xmlns:p14="http://schemas.microsoft.com/office/powerpoint/2010/main" val="3453464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r>
              <a:rPr lang="en-US" dirty="0"/>
              <a:t>Welcome learners to class. Introduce the course and module.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3</a:t>
            </a:fld>
            <a:endParaRPr lang="en-US"/>
          </a:p>
        </p:txBody>
      </p:sp>
    </p:spTree>
    <p:extLst>
      <p:ext uri="{BB962C8B-B14F-4D97-AF65-F5344CB8AC3E}">
        <p14:creationId xmlns:p14="http://schemas.microsoft.com/office/powerpoint/2010/main" val="436841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53351-4239-A945-4DCF-3FADA1144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7F0EBA-8C41-0863-AEBA-04B6E328EA8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4E02FE1-39BE-52A6-C086-6956C18AEAF9}"/>
              </a:ext>
            </a:extLst>
          </p:cNvPr>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2 min.</a:t>
            </a:r>
          </a:p>
          <a:p>
            <a:r>
              <a:rPr lang="en-US" sz="1200" b="1" dirty="0"/>
              <a:t>Talking Points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Crimping may seem low-risk, but there are both immediate and long-term safety considerations.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First, always verify the circuit is de-energized. Even though you’re not cutting insulation at this step, you’re still working on a conductor.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Inspect the crimper before use. Check that the die is appropriate for the wire gauge and terminal type. Using the wrong die doesn’t just affect quality — it can crush strands, create high resistance, and lead to overheating later.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Keep your fingers clear of the crimping jaws. Ratcheting crimpers apply significant force, and pinched fingers are a common shop injury.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Apply steady pressure and let the tool complete the crimp cycle. Don’t try to stop midway.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every crimp, perform a visual inspection and a gentle pull test. A crimp that isn’t mechanically secure isn’t electrically reliable.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Remember — poor crimps are one of the most common causes of electrical failures. In transit environments, vibration amplifies small mistakes. A bad crimp today can become an equipment failure tomorrow.</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1" kern="1200" dirty="0">
                <a:solidFill>
                  <a:schemeClr val="tx1"/>
                </a:solidFill>
                <a:effectLst/>
                <a:latin typeface="+mn-lt"/>
                <a:ea typeface="+mn-ea"/>
                <a:cs typeface="+mn-cs"/>
              </a:rPr>
              <a:t>Image Source: </a:t>
            </a:r>
            <a:r>
              <a:rPr lang="en-US" dirty="0" err="1"/>
              <a:t>SolderStick</a:t>
            </a:r>
            <a:r>
              <a:rPr lang="en-US" dirty="0"/>
              <a:t>. (n.d.). </a:t>
            </a:r>
            <a:r>
              <a:rPr lang="en-US" i="1" dirty="0"/>
              <a:t>Wire crimping tool</a:t>
            </a:r>
            <a:r>
              <a:rPr lang="en-US" dirty="0"/>
              <a:t>. </a:t>
            </a:r>
            <a:r>
              <a:rPr lang="en-US" dirty="0">
                <a:hlinkClick r:id="rId3"/>
              </a:rPr>
              <a:t>https://solderstick.com/products/wire-crimping-tool</a:t>
            </a:r>
            <a:endParaRPr lang="en-US" sz="1200" dirty="0"/>
          </a:p>
        </p:txBody>
      </p:sp>
      <p:sp>
        <p:nvSpPr>
          <p:cNvPr id="4" name="Slide Number Placeholder 3">
            <a:extLst>
              <a:ext uri="{FF2B5EF4-FFF2-40B4-BE49-F238E27FC236}">
                <a16:creationId xmlns:a16="http://schemas.microsoft.com/office/drawing/2014/main" id="{C2375461-5C92-94CD-F367-880C7AD1B389}"/>
              </a:ext>
            </a:extLst>
          </p:cNvPr>
          <p:cNvSpPr>
            <a:spLocks noGrp="1"/>
          </p:cNvSpPr>
          <p:nvPr>
            <p:ph type="sldNum" sz="quarter" idx="5"/>
          </p:nvPr>
        </p:nvSpPr>
        <p:spPr/>
        <p:txBody>
          <a:bodyPr/>
          <a:lstStyle/>
          <a:p>
            <a:fld id="{117354DC-5B43-4357-B3A2-FC61F366D8DF}" type="slidenum">
              <a:rPr lang="en-US" smtClean="0"/>
              <a:t>30</a:t>
            </a:fld>
            <a:endParaRPr lang="en-US"/>
          </a:p>
        </p:txBody>
      </p:sp>
    </p:spTree>
    <p:extLst>
      <p:ext uri="{BB962C8B-B14F-4D97-AF65-F5344CB8AC3E}">
        <p14:creationId xmlns:p14="http://schemas.microsoft.com/office/powerpoint/2010/main" val="367076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A1219-A560-6FBF-8629-D2F19C52FA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84890-5C76-0EBE-0898-A17F5E52777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4AADA82-DC0D-6087-3AE2-6668BB759AE5}"/>
              </a:ext>
            </a:extLst>
          </p:cNvPr>
          <p:cNvSpPr>
            <a:spLocks noGrp="1"/>
          </p:cNvSpPr>
          <p:nvPr>
            <p:ph type="body" idx="1"/>
          </p:nvPr>
        </p:nvSpPr>
        <p:spPr/>
        <p:txBody>
          <a:bodyPr/>
          <a:lstStyle/>
          <a:p>
            <a:r>
              <a:rPr lang="en-US" altLang="en-US" sz="1100" b="1" dirty="0">
                <a:latin typeface="+mn-lt"/>
              </a:rPr>
              <a:t>INSTRUCTIONAL ACTIVITY: </a:t>
            </a:r>
            <a:r>
              <a:rPr lang="en-US" altLang="en-US" sz="1100" b="0" dirty="0">
                <a:latin typeface="+mn-lt"/>
              </a:rPr>
              <a:t>Present Content</a:t>
            </a:r>
            <a:endParaRPr lang="en-US" altLang="en-US" sz="1100" dirty="0">
              <a:latin typeface="+mn-lt"/>
            </a:endParaRPr>
          </a:p>
          <a:p>
            <a:r>
              <a:rPr lang="en-US" altLang="en-US" sz="1100" b="1" dirty="0">
                <a:latin typeface="+mn-lt"/>
              </a:rPr>
              <a:t>TIME</a:t>
            </a:r>
            <a:r>
              <a:rPr lang="en-US" altLang="en-US" sz="1100" dirty="0">
                <a:latin typeface="+mn-lt"/>
              </a:rPr>
              <a:t>: 2 min.</a:t>
            </a:r>
          </a:p>
          <a:p>
            <a:r>
              <a:rPr lang="en-US" sz="1100" b="1" dirty="0"/>
              <a:t>Talking Points</a:t>
            </a:r>
          </a:p>
          <a:p>
            <a:pPr marL="171450" indent="-171450">
              <a:buFont typeface="Arial" panose="020B0604020202020204" pitchFamily="34" charset="0"/>
              <a:buChar char="•"/>
            </a:pPr>
            <a:r>
              <a:rPr lang="en-US" sz="1100" dirty="0"/>
              <a:t>These examples look almost correct — and that’s what makes them dangerous. These are common causes of intermittent electrical failures.</a:t>
            </a:r>
          </a:p>
          <a:p>
            <a:pPr marL="171450" indent="-171450">
              <a:buFont typeface="Arial" panose="020B0604020202020204" pitchFamily="34" charset="0"/>
              <a:buChar char="•"/>
            </a:pPr>
            <a:r>
              <a:rPr lang="en-US" sz="1100" b="1" dirty="0"/>
              <a:t>Connector too small</a:t>
            </a:r>
          </a:p>
          <a:p>
            <a:pPr marL="628650" lvl="1" indent="-171450">
              <a:buFont typeface="Arial" panose="020B0604020202020204" pitchFamily="34" charset="0"/>
              <a:buChar char="•"/>
            </a:pPr>
            <a:r>
              <a:rPr lang="en-US" sz="1100" dirty="0"/>
              <a:t>If the connector is undersized, the wire won’t seat fully in the barrel and strands may flare or bunch up. </a:t>
            </a:r>
          </a:p>
          <a:p>
            <a:pPr marL="628650" lvl="1" indent="-171450">
              <a:buFont typeface="Arial" panose="020B0604020202020204" pitchFamily="34" charset="0"/>
              <a:buChar char="•"/>
            </a:pPr>
            <a:r>
              <a:rPr lang="en-US" sz="1100" dirty="0"/>
              <a:t>An undersized connector creates high resistance and weak mechanical hold, which can lead to overheating, arcing, and potential fire hazards under vibration.</a:t>
            </a:r>
          </a:p>
          <a:p>
            <a:pPr marL="171450" lvl="0" indent="-171450">
              <a:buFont typeface="Arial" panose="020B0604020202020204" pitchFamily="34" charset="0"/>
              <a:buChar char="•"/>
            </a:pPr>
            <a:r>
              <a:rPr lang="en-US" sz="1100" b="1" dirty="0"/>
              <a:t>Too much insulation stripped</a:t>
            </a:r>
          </a:p>
          <a:p>
            <a:pPr marL="628650" lvl="1" indent="-171450">
              <a:buFont typeface="Arial" panose="020B0604020202020204" pitchFamily="34" charset="0"/>
              <a:buChar char="•"/>
            </a:pPr>
            <a:r>
              <a:rPr lang="en-US" sz="1100" dirty="0"/>
              <a:t>Excess bare copper increases the risk of shorts and shock hazards. It also reduces insulation support inside the terminal, weakening the connection.</a:t>
            </a:r>
          </a:p>
          <a:p>
            <a:pPr marL="171450" indent="-171450">
              <a:buFont typeface="Arial" panose="020B0604020202020204" pitchFamily="34" charset="0"/>
              <a:buChar char="•"/>
            </a:pPr>
            <a:r>
              <a:rPr lang="en-US" sz="1100" b="1" dirty="0"/>
              <a:t>Excess wire not trimmed</a:t>
            </a:r>
          </a:p>
          <a:p>
            <a:pPr marL="628650" lvl="1" indent="-171450">
              <a:buFont typeface="Arial" panose="020B0604020202020204" pitchFamily="34" charset="0"/>
              <a:buChar char="•"/>
            </a:pPr>
            <a:r>
              <a:rPr lang="en-US" sz="1100" dirty="0"/>
              <a:t>If copper extends past the terminal barrel, this usually means the strip length was incorrect. Copper extending past the terminal can contact nearby metal parts, creating hidden short circuits that may only appear after movement or installation.</a:t>
            </a:r>
          </a:p>
          <a:p>
            <a:pPr marL="171450" indent="-171450">
              <a:buFont typeface="Arial" panose="020B0604020202020204" pitchFamily="34" charset="0"/>
              <a:buChar char="•"/>
            </a:pPr>
            <a:r>
              <a:rPr lang="en-US" sz="1100" b="1" dirty="0"/>
              <a:t>Crushed crimp</a:t>
            </a:r>
          </a:p>
          <a:p>
            <a:pPr marL="628650" lvl="1" indent="-171450">
              <a:buFont typeface="Arial" panose="020B0604020202020204" pitchFamily="34" charset="0"/>
              <a:buChar char="•"/>
            </a:pPr>
            <a:r>
              <a:rPr lang="en-US" sz="1100" dirty="0"/>
              <a:t>A crushed crimp happens when the wrong die size is used (usually too small) or when excessive force is applied, causing the terminal barrel to over-compress. This can flatten or deform the barrel and cut or severely compress the copper strands inside.</a:t>
            </a:r>
          </a:p>
          <a:p>
            <a:pPr marL="628650" lvl="1" indent="-171450">
              <a:buFont typeface="Arial" panose="020B0604020202020204" pitchFamily="34" charset="0"/>
              <a:buChar char="•"/>
            </a:pPr>
            <a:r>
              <a:rPr lang="en-US" sz="1100" dirty="0"/>
              <a:t>A crushed crimp reduces current-carrying capacity and can overheat or fail under load, creating dangerous intermittent or high-resistance faults.</a:t>
            </a:r>
          </a:p>
          <a:p>
            <a:pPr marL="171450" indent="-171450">
              <a:buFont typeface="Arial" panose="020B0604020202020204" pitchFamily="34" charset="0"/>
              <a:buChar char="•"/>
            </a:pPr>
            <a:r>
              <a:rPr lang="en-US" sz="1100" dirty="0"/>
              <a:t>If you see exposed copper or any looseness, reject the crimp and redo it.</a:t>
            </a:r>
          </a:p>
          <a:p>
            <a:pPr marL="171450" indent="-171450">
              <a:buFont typeface="Arial" panose="020B0604020202020204" pitchFamily="34" charset="0"/>
              <a:buChar char="•"/>
            </a:pPr>
            <a:r>
              <a:rPr lang="en-US" sz="1100" b="1" dirty="0"/>
              <a:t>ASK</a:t>
            </a:r>
            <a:r>
              <a:rPr lang="en-US" sz="1100" dirty="0"/>
              <a:t>:</a:t>
            </a:r>
          </a:p>
          <a:p>
            <a:pPr marL="628650" lvl="1" indent="-171450">
              <a:buFont typeface="Arial" panose="020B0604020202020204" pitchFamily="34" charset="0"/>
              <a:buChar char="•"/>
            </a:pPr>
            <a:r>
              <a:rPr lang="en-US" sz="1100" dirty="0"/>
              <a:t>Which of these would be hardest to catch without close inspection?</a:t>
            </a:r>
          </a:p>
          <a:p>
            <a:pPr marL="1085850" lvl="2" indent="-171450">
              <a:buFont typeface="Arial" panose="020B0604020202020204" pitchFamily="34" charset="0"/>
              <a:buChar char="•"/>
            </a:pPr>
            <a:r>
              <a:rPr lang="en-US" sz="1100" i="1" dirty="0"/>
              <a:t>Call on learners to respond. </a:t>
            </a:r>
          </a:p>
          <a:p>
            <a:pPr marL="628650" lvl="1" indent="-171450">
              <a:buFont typeface="Arial" panose="020B0604020202020204" pitchFamily="34" charset="0"/>
              <a:buChar char="•"/>
            </a:pPr>
            <a:r>
              <a:rPr lang="en-US" sz="1100" dirty="0"/>
              <a:t>Which mistake is most likely to cause problems under vibration?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1" dirty="0"/>
              <a:t>Call on learners to respond.  	</a:t>
            </a:r>
          </a:p>
          <a:p>
            <a:pPr marL="1085850" lvl="2" indent="-171450">
              <a:buFont typeface="Arial" panose="020B0604020202020204" pitchFamily="34" charset="0"/>
              <a:buChar char="•"/>
            </a:pPr>
            <a:endParaRPr lang="en-US" sz="1100" dirty="0"/>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endParaRPr lang="en-US" sz="1100" dirty="0"/>
          </a:p>
          <a:p>
            <a:r>
              <a:rPr lang="en-US" sz="1100" dirty="0"/>
              <a:t>Source:</a:t>
            </a:r>
          </a:p>
          <a:p>
            <a:pPr marL="171450" indent="-171450">
              <a:buFont typeface="Arial" panose="020B0604020202020204" pitchFamily="34" charset="0"/>
              <a:buChar char="•"/>
            </a:pPr>
            <a:r>
              <a:rPr lang="en-US" sz="1100" i="1" kern="1200" dirty="0">
                <a:solidFill>
                  <a:schemeClr val="tx1"/>
                </a:solidFill>
                <a:effectLst/>
                <a:latin typeface="+mn-lt"/>
                <a:ea typeface="+mn-ea"/>
                <a:cs typeface="+mn-cs"/>
              </a:rPr>
              <a:t>The wrong crimp tool</a:t>
            </a:r>
            <a:r>
              <a:rPr lang="en-US" sz="1100" kern="1200" dirty="0">
                <a:solidFill>
                  <a:schemeClr val="tx1"/>
                </a:solidFill>
                <a:effectLst/>
                <a:latin typeface="+mn-lt"/>
                <a:ea typeface="+mn-ea"/>
                <a:cs typeface="+mn-cs"/>
              </a:rPr>
              <a:t>. (2017, October 17). </a:t>
            </a:r>
            <a:r>
              <a:rPr lang="en-US" sz="1100" kern="1200" dirty="0" err="1">
                <a:solidFill>
                  <a:schemeClr val="tx1"/>
                </a:solidFill>
                <a:effectLst/>
                <a:latin typeface="+mn-lt"/>
                <a:ea typeface="+mn-ea"/>
                <a:cs typeface="+mn-cs"/>
              </a:rPr>
              <a:t>DIYnot</a:t>
            </a:r>
            <a:r>
              <a:rPr lang="en-US" sz="1100" kern="1200" dirty="0">
                <a:solidFill>
                  <a:schemeClr val="tx1"/>
                </a:solidFill>
                <a:effectLst/>
                <a:latin typeface="+mn-lt"/>
                <a:ea typeface="+mn-ea"/>
                <a:cs typeface="+mn-cs"/>
              </a:rPr>
              <a:t> Forums. https://www.diynot.com/diy/threads/the-wrong-crimp-tool.490671/</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Cc. (2025, August 11). How to use crimp Connectors: Full Wire Terminal guide. </a:t>
            </a:r>
            <a:r>
              <a:rPr lang="en-US" sz="1100" i="1" kern="1200" dirty="0">
                <a:solidFill>
                  <a:schemeClr val="tx1"/>
                </a:solidFill>
                <a:effectLst/>
                <a:latin typeface="+mn-lt"/>
                <a:ea typeface="+mn-ea"/>
                <a:cs typeface="+mn-cs"/>
              </a:rPr>
              <a:t>TEJTERF | Components &amp; Communication Solutions</a:t>
            </a:r>
            <a:r>
              <a:rPr lang="en-US" sz="1100" kern="1200" dirty="0">
                <a:solidFill>
                  <a:schemeClr val="tx1"/>
                </a:solidFill>
                <a:effectLst/>
                <a:latin typeface="+mn-lt"/>
                <a:ea typeface="+mn-ea"/>
                <a:cs typeface="+mn-cs"/>
              </a:rPr>
              <a:t>. https://tejte.com/blog/how-to-use-crimp-connectors-guide/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1" kern="1200" dirty="0">
                <a:solidFill>
                  <a:schemeClr val="tx1"/>
                </a:solidFill>
                <a:effectLst/>
                <a:latin typeface="+mn-lt"/>
                <a:ea typeface="+mn-ea"/>
                <a:cs typeface="+mn-cs"/>
              </a:rPr>
              <a:t>Engineering Guide | Crimping Diagram | ETCO</a:t>
            </a:r>
            <a:r>
              <a:rPr lang="en-US" sz="1100" kern="1200" dirty="0">
                <a:solidFill>
                  <a:schemeClr val="tx1"/>
                </a:solidFill>
                <a:effectLst/>
                <a:latin typeface="+mn-lt"/>
                <a:ea typeface="+mn-ea"/>
                <a:cs typeface="+mn-cs"/>
              </a:rPr>
              <a:t>. (2020, December 3). ETCO. https://www.etco.com/engineering-guides/</a:t>
            </a:r>
          </a:p>
          <a:p>
            <a:pPr marL="171450" indent="-171450">
              <a:buFont typeface="Arial" panose="020B0604020202020204" pitchFamily="34" charset="0"/>
              <a:buChar char="•"/>
            </a:pPr>
            <a:endParaRPr lang="en-US" sz="1100" dirty="0"/>
          </a:p>
        </p:txBody>
      </p:sp>
      <p:sp>
        <p:nvSpPr>
          <p:cNvPr id="4" name="Slide Number Placeholder 3">
            <a:extLst>
              <a:ext uri="{FF2B5EF4-FFF2-40B4-BE49-F238E27FC236}">
                <a16:creationId xmlns:a16="http://schemas.microsoft.com/office/drawing/2014/main" id="{4CEFDA99-810E-7C06-0058-8E8481C97709}"/>
              </a:ext>
            </a:extLst>
          </p:cNvPr>
          <p:cNvSpPr>
            <a:spLocks noGrp="1"/>
          </p:cNvSpPr>
          <p:nvPr>
            <p:ph type="sldNum" sz="quarter" idx="5"/>
          </p:nvPr>
        </p:nvSpPr>
        <p:spPr/>
        <p:txBody>
          <a:bodyPr/>
          <a:lstStyle/>
          <a:p>
            <a:fld id="{117354DC-5B43-4357-B3A2-FC61F366D8DF}" type="slidenum">
              <a:rPr lang="en-US" smtClean="0"/>
              <a:t>31</a:t>
            </a:fld>
            <a:endParaRPr lang="en-US"/>
          </a:p>
        </p:txBody>
      </p:sp>
    </p:spTree>
    <p:extLst>
      <p:ext uri="{BB962C8B-B14F-4D97-AF65-F5344CB8AC3E}">
        <p14:creationId xmlns:p14="http://schemas.microsoft.com/office/powerpoint/2010/main" val="4255329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9803F-AC8F-1D18-9628-7DDBC5A56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554A9-8F8B-B4CD-7CC5-F1951FEEA75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340CF0C-FE94-97EA-518B-B86D1BA076AC}"/>
              </a:ext>
            </a:extLst>
          </p:cNvPr>
          <p:cNvSpPr>
            <a:spLocks noGrp="1"/>
          </p:cNvSpPr>
          <p:nvPr>
            <p:ph type="body" idx="1"/>
          </p:nvPr>
        </p:nvSpPr>
        <p:spPr/>
        <p:txBody>
          <a:bodyPr/>
          <a:lstStyle/>
          <a:p>
            <a:r>
              <a:rPr lang="en-US" altLang="en-US" sz="1400" b="1" dirty="0">
                <a:latin typeface="+mn-lt"/>
              </a:rPr>
              <a:t>INSTRUCTIONAL ACTIVITY: </a:t>
            </a:r>
            <a:r>
              <a:rPr lang="en-US" altLang="en-US" sz="1400" b="0" dirty="0">
                <a:latin typeface="+mn-lt"/>
              </a:rPr>
              <a:t>Present Content</a:t>
            </a:r>
            <a:endParaRPr lang="en-US" altLang="en-US" sz="1400" dirty="0">
              <a:latin typeface="+mn-lt"/>
            </a:endParaRPr>
          </a:p>
          <a:p>
            <a:r>
              <a:rPr lang="en-US" altLang="en-US" sz="1400" b="1" dirty="0">
                <a:latin typeface="+mn-lt"/>
              </a:rPr>
              <a:t>TIME</a:t>
            </a:r>
            <a:r>
              <a:rPr lang="en-US" altLang="en-US" sz="1400" dirty="0">
                <a:latin typeface="+mn-lt"/>
              </a:rPr>
              <a:t>: 2 min.</a:t>
            </a:r>
          </a:p>
          <a:p>
            <a:r>
              <a:rPr lang="en-US" sz="1400" b="1" dirty="0"/>
              <a:t>Talking Points</a:t>
            </a:r>
          </a:p>
          <a:p>
            <a:pPr marL="171450" indent="-171450">
              <a:buFont typeface="Arial" panose="020B0604020202020204" pitchFamily="34" charset="0"/>
              <a:buChar char="•"/>
            </a:pPr>
            <a:r>
              <a:rPr lang="en-US" dirty="0"/>
              <a:t>There are three common types of crimpers you’ll encounter, and selecting the correct one determines connection quality.</a:t>
            </a:r>
          </a:p>
          <a:p>
            <a:pPr marL="171450" indent="-171450">
              <a:buFont typeface="Arial" panose="020B0604020202020204" pitchFamily="34" charset="0"/>
              <a:buChar char="•"/>
            </a:pPr>
            <a:r>
              <a:rPr lang="en-US" dirty="0"/>
              <a:t>An </a:t>
            </a:r>
            <a:r>
              <a:rPr lang="en-US" b="1" dirty="0"/>
              <a:t>insulated crimper </a:t>
            </a:r>
            <a:r>
              <a:rPr lang="en-US" dirty="0"/>
              <a:t>is used only with insulated terminals. The crimping areas are color-coded — red, blue, and yellow — to match common wire sizes. These tools are designed to crimp the metal barrel while also supporting the insulation for strain relief.</a:t>
            </a:r>
          </a:p>
        </p:txBody>
      </p:sp>
      <p:sp>
        <p:nvSpPr>
          <p:cNvPr id="4" name="Slide Number Placeholder 3">
            <a:extLst>
              <a:ext uri="{FF2B5EF4-FFF2-40B4-BE49-F238E27FC236}">
                <a16:creationId xmlns:a16="http://schemas.microsoft.com/office/drawing/2014/main" id="{D345FEF7-5C20-2370-CA73-88629BC058A1}"/>
              </a:ext>
            </a:extLst>
          </p:cNvPr>
          <p:cNvSpPr>
            <a:spLocks noGrp="1"/>
          </p:cNvSpPr>
          <p:nvPr>
            <p:ph type="sldNum" sz="quarter" idx="5"/>
          </p:nvPr>
        </p:nvSpPr>
        <p:spPr/>
        <p:txBody>
          <a:bodyPr/>
          <a:lstStyle/>
          <a:p>
            <a:fld id="{C68FB58B-AACD-44F1-9CE2-B850C946C86F}" type="slidenum">
              <a:rPr lang="en-US" smtClean="0"/>
              <a:t>32</a:t>
            </a:fld>
            <a:endParaRPr lang="en-US"/>
          </a:p>
        </p:txBody>
      </p:sp>
    </p:spTree>
    <p:extLst>
      <p:ext uri="{BB962C8B-B14F-4D97-AF65-F5344CB8AC3E}">
        <p14:creationId xmlns:p14="http://schemas.microsoft.com/office/powerpoint/2010/main" val="2623821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ED2CE-9F8F-6A9B-0CCF-A6DD56CBB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4AB81-B4EB-DF52-72ED-D4DCA9F9B3A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2BF58FA-9FA0-FC82-C47A-5A542B18EE4D}"/>
              </a:ext>
            </a:extLst>
          </p:cNvPr>
          <p:cNvSpPr>
            <a:spLocks noGrp="1"/>
          </p:cNvSpPr>
          <p:nvPr>
            <p:ph type="body" idx="1"/>
          </p:nvPr>
        </p:nvSpPr>
        <p:spPr/>
        <p:txBody>
          <a:bodyPr/>
          <a:lstStyle/>
          <a:p>
            <a:r>
              <a:rPr lang="en-US" altLang="en-US" sz="1400" b="1" dirty="0">
                <a:latin typeface="+mn-lt"/>
              </a:rPr>
              <a:t>INSTRUCTIONAL ACTIVITY: </a:t>
            </a:r>
            <a:r>
              <a:rPr lang="en-US" altLang="en-US" sz="1400" b="0" dirty="0">
                <a:latin typeface="+mn-lt"/>
              </a:rPr>
              <a:t>Present Content</a:t>
            </a:r>
            <a:endParaRPr lang="en-US" altLang="en-US" sz="1400" dirty="0">
              <a:latin typeface="+mn-lt"/>
            </a:endParaRPr>
          </a:p>
          <a:p>
            <a:r>
              <a:rPr lang="en-US" altLang="en-US" sz="1400" b="1" dirty="0">
                <a:latin typeface="+mn-lt"/>
              </a:rPr>
              <a:t>TIME</a:t>
            </a:r>
            <a:r>
              <a:rPr lang="en-US" altLang="en-US" sz="1400" dirty="0">
                <a:latin typeface="+mn-lt"/>
              </a:rPr>
              <a:t>: 2 min.</a:t>
            </a:r>
          </a:p>
          <a:p>
            <a:r>
              <a:rPr lang="en-US" sz="1400" b="1" dirty="0"/>
              <a:t>Talking Points</a:t>
            </a:r>
          </a:p>
          <a:p>
            <a:pPr marL="171450" indent="-171450">
              <a:buFont typeface="Arial" panose="020B0604020202020204" pitchFamily="34" charset="0"/>
              <a:buChar char="•"/>
            </a:pPr>
            <a:r>
              <a:rPr lang="en-US" dirty="0"/>
              <a:t>A </a:t>
            </a:r>
            <a:r>
              <a:rPr lang="en-US" b="1" dirty="0"/>
              <a:t>non-insulated crimper </a:t>
            </a:r>
            <a:r>
              <a:rPr lang="en-US" dirty="0"/>
              <a:t>is used with bare terminals. It creates a tight metal-to-metal crimp, but insulation or heat shrink must be added afterward. Because there’s no built-in insulation support, technique and inspection are critical.</a:t>
            </a:r>
          </a:p>
        </p:txBody>
      </p:sp>
      <p:sp>
        <p:nvSpPr>
          <p:cNvPr id="4" name="Slide Number Placeholder 3">
            <a:extLst>
              <a:ext uri="{FF2B5EF4-FFF2-40B4-BE49-F238E27FC236}">
                <a16:creationId xmlns:a16="http://schemas.microsoft.com/office/drawing/2014/main" id="{77A52E22-4469-D308-3EF6-4E1622FE47AC}"/>
              </a:ext>
            </a:extLst>
          </p:cNvPr>
          <p:cNvSpPr>
            <a:spLocks noGrp="1"/>
          </p:cNvSpPr>
          <p:nvPr>
            <p:ph type="sldNum" sz="quarter" idx="5"/>
          </p:nvPr>
        </p:nvSpPr>
        <p:spPr/>
        <p:txBody>
          <a:bodyPr/>
          <a:lstStyle/>
          <a:p>
            <a:fld id="{C68FB58B-AACD-44F1-9CE2-B850C946C86F}" type="slidenum">
              <a:rPr lang="en-US" smtClean="0"/>
              <a:t>33</a:t>
            </a:fld>
            <a:endParaRPr lang="en-US"/>
          </a:p>
        </p:txBody>
      </p:sp>
    </p:spTree>
    <p:extLst>
      <p:ext uri="{BB962C8B-B14F-4D97-AF65-F5344CB8AC3E}">
        <p14:creationId xmlns:p14="http://schemas.microsoft.com/office/powerpoint/2010/main" val="4088630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2078D-0ABC-B615-8201-D2E2F7D03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044A81-A929-BE67-B527-51889AEDD12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389A2A4-B4BE-B237-AF87-B750208DBE91}"/>
              </a:ext>
            </a:extLst>
          </p:cNvPr>
          <p:cNvSpPr>
            <a:spLocks noGrp="1"/>
          </p:cNvSpPr>
          <p:nvPr>
            <p:ph type="body" idx="1"/>
          </p:nvPr>
        </p:nvSpPr>
        <p:spPr/>
        <p:txBody>
          <a:bodyPr/>
          <a:lstStyle/>
          <a:p>
            <a:r>
              <a:rPr lang="en-US" altLang="en-US" sz="1400" b="1" dirty="0">
                <a:latin typeface="+mn-lt"/>
              </a:rPr>
              <a:t>INSTRUCTIONAL ACTIVITY: </a:t>
            </a:r>
            <a:r>
              <a:rPr lang="en-US" altLang="en-US" sz="1400" b="0" dirty="0">
                <a:latin typeface="+mn-lt"/>
              </a:rPr>
              <a:t>Present Content</a:t>
            </a:r>
            <a:endParaRPr lang="en-US" altLang="en-US" sz="1400" dirty="0">
              <a:latin typeface="+mn-lt"/>
            </a:endParaRPr>
          </a:p>
          <a:p>
            <a:r>
              <a:rPr lang="en-US" altLang="en-US" sz="1400" b="1" dirty="0">
                <a:latin typeface="+mn-lt"/>
              </a:rPr>
              <a:t>TIME</a:t>
            </a:r>
            <a:r>
              <a:rPr lang="en-US" altLang="en-US" sz="1400" dirty="0">
                <a:latin typeface="+mn-lt"/>
              </a:rPr>
              <a:t>: 2 min.</a:t>
            </a:r>
          </a:p>
          <a:p>
            <a:r>
              <a:rPr lang="en-US" sz="1400" b="1" dirty="0"/>
              <a:t>Talking Points</a:t>
            </a:r>
          </a:p>
          <a:p>
            <a:pPr marL="171450" indent="-171450">
              <a:buFont typeface="Arial" panose="020B0604020202020204" pitchFamily="34" charset="0"/>
              <a:buChar char="•"/>
            </a:pPr>
            <a:r>
              <a:rPr lang="en-US" b="1" dirty="0"/>
              <a:t>Combination tools</a:t>
            </a:r>
            <a:r>
              <a:rPr lang="en-US" dirty="0"/>
              <a:t> are common in the field because they combine cutting, stripping, and crimping in one tool. However, each section has a specific purpose. Convenience does not replace correct selection.</a:t>
            </a:r>
          </a:p>
          <a:p>
            <a:pPr marL="171450" indent="-171450">
              <a:buFont typeface="Arial" panose="020B0604020202020204" pitchFamily="34" charset="0"/>
              <a:buChar char="•"/>
            </a:pPr>
            <a:r>
              <a:rPr lang="en-US" i="1" dirty="0"/>
              <a:t>One mistake shows up repeatedly </a:t>
            </a:r>
            <a:r>
              <a:rPr lang="en-US" dirty="0"/>
              <a:t>— mixing insulated and non-insulated crimpers. That leads to loose crimps, crushed barrels, and poor electrical contact.</a:t>
            </a:r>
          </a:p>
          <a:p>
            <a:pPr marL="171450" indent="-171450">
              <a:buFont typeface="Arial" panose="020B0604020202020204" pitchFamily="34" charset="0"/>
              <a:buChar char="•"/>
            </a:pPr>
            <a:r>
              <a:rPr lang="en-US" dirty="0"/>
              <a:t>The decision rule is simple: wire gauge determines terminal size; terminal type determines the correct crimper.</a:t>
            </a:r>
          </a:p>
        </p:txBody>
      </p:sp>
      <p:sp>
        <p:nvSpPr>
          <p:cNvPr id="4" name="Slide Number Placeholder 3">
            <a:extLst>
              <a:ext uri="{FF2B5EF4-FFF2-40B4-BE49-F238E27FC236}">
                <a16:creationId xmlns:a16="http://schemas.microsoft.com/office/drawing/2014/main" id="{3AFFBBB9-F246-8205-810D-63983FC49008}"/>
              </a:ext>
            </a:extLst>
          </p:cNvPr>
          <p:cNvSpPr>
            <a:spLocks noGrp="1"/>
          </p:cNvSpPr>
          <p:nvPr>
            <p:ph type="sldNum" sz="quarter" idx="5"/>
          </p:nvPr>
        </p:nvSpPr>
        <p:spPr/>
        <p:txBody>
          <a:bodyPr/>
          <a:lstStyle/>
          <a:p>
            <a:fld id="{C68FB58B-AACD-44F1-9CE2-B850C946C86F}" type="slidenum">
              <a:rPr lang="en-US" smtClean="0"/>
              <a:t>34</a:t>
            </a:fld>
            <a:endParaRPr lang="en-US"/>
          </a:p>
        </p:txBody>
      </p:sp>
    </p:spTree>
    <p:extLst>
      <p:ext uri="{BB962C8B-B14F-4D97-AF65-F5344CB8AC3E}">
        <p14:creationId xmlns:p14="http://schemas.microsoft.com/office/powerpoint/2010/main" val="2280705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A5BF7-5254-16BD-11D1-17941D6EE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22E557-B5E6-32EC-ECED-44CB06B3366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CB2617E-788D-D1B1-B0D0-4975B7C5A4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INSTRUCTIONAL ACTIVITY: </a:t>
            </a:r>
            <a:r>
              <a:rPr lang="en-US" sz="1200" kern="1200" dirty="0">
                <a:solidFill>
                  <a:schemeClr val="tx1"/>
                </a:solidFill>
                <a:effectLst/>
                <a:latin typeface="+mn-lt"/>
                <a:ea typeface="+mn-ea"/>
                <a:cs typeface="+mn-cs"/>
              </a:rPr>
              <a:t>Provide Guided Learning </a:t>
            </a: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10 min.</a:t>
            </a: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Wire crimper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Prepared stripped wire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Matching terminals (proper and incorrect examples)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Examples of properly and improperly crimped terminals</a:t>
            </a:r>
          </a:p>
          <a:p>
            <a:pPr marL="0" lvl="0" indent="0">
              <a:buFont typeface="Arial" panose="020B0604020202020204" pitchFamily="34" charset="0"/>
              <a:buNone/>
            </a:pPr>
            <a:r>
              <a:rPr lang="en-US" sz="1200" b="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Demonstrate how to </a:t>
            </a:r>
            <a:r>
              <a:rPr lang="en-US" sz="1200" b="1" u="sng" kern="1200" dirty="0">
                <a:solidFill>
                  <a:schemeClr val="tx1"/>
                </a:solidFill>
                <a:effectLst/>
                <a:latin typeface="+mn-lt"/>
                <a:ea typeface="+mn-ea"/>
                <a:cs typeface="+mn-cs"/>
              </a:rPr>
              <a:t>properly</a:t>
            </a:r>
            <a:r>
              <a:rPr lang="en-US" sz="1200" b="1" kern="1200" dirty="0">
                <a:solidFill>
                  <a:schemeClr val="tx1"/>
                </a:solidFill>
                <a:effectLst/>
                <a:latin typeface="+mn-lt"/>
                <a:ea typeface="+mn-ea"/>
                <a:cs typeface="+mn-cs"/>
              </a:rPr>
              <a:t> crimp a terminal. </a:t>
            </a:r>
            <a:r>
              <a:rPr lang="en-US" sz="1200" kern="1200" dirty="0">
                <a:solidFill>
                  <a:schemeClr val="tx1"/>
                </a:solidFill>
                <a:effectLst/>
                <a:latin typeface="+mn-lt"/>
                <a:ea typeface="+mn-ea"/>
                <a:cs typeface="+mn-cs"/>
              </a:rPr>
              <a:t>If possible, demonstrate using a live wire and terminal.</a:t>
            </a:r>
          </a:p>
          <a:p>
            <a:pPr marL="171450" lvl="0" indent="-171450">
              <a:buFont typeface="Arial" panose="020B0604020202020204" pitchFamily="34" charset="0"/>
              <a:buChar char="•"/>
            </a:pPr>
            <a:r>
              <a:rPr lang="en-US" dirty="0"/>
              <a:t>Step 1 – Briefly inspect the prepared wire. Confirm proper strip length, intact strands, and no damaged insulation. Reinforce that poor crimps often start with poor preparation.</a:t>
            </a:r>
          </a:p>
          <a:p>
            <a:pPr marL="171450" lvl="0" indent="-171450">
              <a:buFont typeface="Arial" panose="020B0604020202020204" pitchFamily="34" charset="0"/>
              <a:buChar char="•"/>
            </a:pPr>
            <a:r>
              <a:rPr lang="en-US" dirty="0"/>
              <a:t>Step 2 – Select the correct terminal and crimper. Verbally reinforce the decision rule: Wire gauge → Terminal type → Correct crimper.</a:t>
            </a:r>
          </a:p>
          <a:p>
            <a:pPr marL="171450" lvl="0" indent="-171450">
              <a:buFont typeface="Arial" panose="020B0604020202020204" pitchFamily="34" charset="0"/>
              <a:buChar char="•"/>
            </a:pPr>
            <a:r>
              <a:rPr lang="en-US" dirty="0"/>
              <a:t>Step 3 – Insert the wire fully into the terminal barrel so all strands are seated inside.</a:t>
            </a:r>
          </a:p>
          <a:p>
            <a:pPr marL="171450" lvl="0" indent="-171450">
              <a:buFont typeface="Arial" panose="020B0604020202020204" pitchFamily="34" charset="0"/>
              <a:buChar char="•"/>
            </a:pPr>
            <a:r>
              <a:rPr lang="en-US" dirty="0"/>
              <a:t>Step 4 – Position the terminal in the correct crimping die and complete the crimp with firm, steady pressure.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Step 5 – Inspect the properly crimped example and perform a gentle tug test to demonstrate mechanical security. Point out the following:</a:t>
            </a:r>
          </a:p>
          <a:p>
            <a:pPr marL="628650" lvl="1" indent="-171450">
              <a:buFont typeface="Arial" panose="020B0604020202020204" pitchFamily="34" charset="0"/>
              <a:buChar char="•"/>
            </a:pPr>
            <a:r>
              <a:rPr lang="en-US" dirty="0"/>
              <a:t>Connector is tight on the wire</a:t>
            </a:r>
          </a:p>
          <a:p>
            <a:pPr marL="628650" lvl="1" indent="-171450">
              <a:buFont typeface="Arial" panose="020B0604020202020204" pitchFamily="34" charset="0"/>
              <a:buChar char="•"/>
            </a:pPr>
            <a:r>
              <a:rPr lang="en-US" dirty="0"/>
              <a:t>No exposed copper</a:t>
            </a:r>
          </a:p>
          <a:p>
            <a:pPr marL="628650" lvl="1" indent="-171450">
              <a:buFont typeface="Arial" panose="020B0604020202020204" pitchFamily="34" charset="0"/>
              <a:buChar char="•"/>
            </a:pPr>
            <a:r>
              <a:rPr lang="en-US" dirty="0"/>
              <a:t>Crimp centered on the metal barrel</a:t>
            </a:r>
          </a:p>
          <a:p>
            <a:pPr marL="628650" lvl="1" indent="-171450">
              <a:buFont typeface="Arial" panose="020B0604020202020204" pitchFamily="34" charset="0"/>
              <a:buChar char="•"/>
            </a:pPr>
            <a:r>
              <a:rPr lang="en-US" dirty="0"/>
              <a:t>Insulation properly supported (if insulated terminal)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AD064CC0-8B68-DB55-232E-5241FEB5B8C3}"/>
              </a:ext>
            </a:extLst>
          </p:cNvPr>
          <p:cNvSpPr>
            <a:spLocks noGrp="1"/>
          </p:cNvSpPr>
          <p:nvPr>
            <p:ph type="sldNum" sz="quarter" idx="5"/>
          </p:nvPr>
        </p:nvSpPr>
        <p:spPr/>
        <p:txBody>
          <a:bodyPr/>
          <a:lstStyle/>
          <a:p>
            <a:fld id="{C68FB58B-AACD-44F1-9CE2-B850C946C86F}" type="slidenum">
              <a:rPr lang="en-US" smtClean="0"/>
              <a:t>35</a:t>
            </a:fld>
            <a:endParaRPr lang="en-US"/>
          </a:p>
        </p:txBody>
      </p:sp>
    </p:spTree>
    <p:extLst>
      <p:ext uri="{BB962C8B-B14F-4D97-AF65-F5344CB8AC3E}">
        <p14:creationId xmlns:p14="http://schemas.microsoft.com/office/powerpoint/2010/main" val="2451257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0EFE7-AFA4-BF8F-2505-20343FD4D1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2D4C7F-6B31-B41D-18DA-B67C8403D93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9EC7E3C-9B8D-B113-0982-3A24C7377E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INSTRUCTIONAL ACTIVITY: </a:t>
            </a:r>
            <a:r>
              <a:rPr lang="en-US" sz="1200" b="0" kern="1200" dirty="0">
                <a:solidFill>
                  <a:schemeClr val="tx1"/>
                </a:solidFill>
                <a:effectLst/>
                <a:latin typeface="+mn-lt"/>
                <a:ea typeface="+mn-ea"/>
                <a:cs typeface="+mn-cs"/>
              </a:rPr>
              <a:t>Recall, </a:t>
            </a:r>
            <a:r>
              <a:rPr lang="en-US" sz="1200" kern="1200" dirty="0">
                <a:solidFill>
                  <a:schemeClr val="tx1"/>
                </a:solidFill>
                <a:effectLst/>
                <a:latin typeface="+mn-lt"/>
                <a:ea typeface="+mn-ea"/>
                <a:cs typeface="+mn-cs"/>
              </a:rPr>
              <a:t>Provide Guided Learning, Provide Feedback</a:t>
            </a: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10 min.</a:t>
            </a: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Wire crimper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Prepared stripped wire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Matching terminals (proper and incorrect examples)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Examples of properly and improperly crimped terminals</a:t>
            </a:r>
          </a:p>
          <a:p>
            <a:pPr marL="0" lvl="0" indent="0">
              <a:buFont typeface="Arial" panose="020B0604020202020204" pitchFamily="34" charset="0"/>
              <a:buNone/>
            </a:pPr>
            <a:r>
              <a:rPr lang="en-US" sz="1200" b="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Demonstrate how to </a:t>
            </a:r>
            <a:r>
              <a:rPr lang="en-US" sz="1200" b="1" u="sng" kern="1200" dirty="0">
                <a:solidFill>
                  <a:schemeClr val="tx1"/>
                </a:solidFill>
                <a:effectLst/>
                <a:latin typeface="+mn-lt"/>
                <a:ea typeface="+mn-ea"/>
                <a:cs typeface="+mn-cs"/>
              </a:rPr>
              <a:t>poorly</a:t>
            </a:r>
            <a:r>
              <a:rPr lang="en-US" sz="1200" b="1" kern="1200" dirty="0">
                <a:solidFill>
                  <a:schemeClr val="tx1"/>
                </a:solidFill>
                <a:effectLst/>
                <a:latin typeface="+mn-lt"/>
                <a:ea typeface="+mn-ea"/>
                <a:cs typeface="+mn-cs"/>
              </a:rPr>
              <a:t> crimp a terminal. </a:t>
            </a:r>
            <a:r>
              <a:rPr lang="en-US" sz="1200" b="0" kern="1200" dirty="0">
                <a:solidFill>
                  <a:schemeClr val="tx1"/>
                </a:solidFill>
                <a:effectLst/>
                <a:latin typeface="+mn-lt"/>
                <a:ea typeface="+mn-ea"/>
                <a:cs typeface="+mn-cs"/>
              </a:rPr>
              <a:t>If possible, demonstrate using a live wire and terminal.</a:t>
            </a:r>
          </a:p>
          <a:p>
            <a:pPr marL="628650" lvl="1" indent="-171450">
              <a:buFont typeface="Arial" panose="020B0604020202020204" pitchFamily="34" charset="0"/>
              <a:buChar char="•"/>
            </a:pPr>
            <a:r>
              <a:rPr lang="en-US" dirty="0"/>
              <a:t>Point out issues such as: </a:t>
            </a:r>
          </a:p>
          <a:p>
            <a:pPr marL="1085850" lvl="2" indent="-171450">
              <a:buFont typeface="Arial" panose="020B0604020202020204" pitchFamily="34" charset="0"/>
              <a:buChar char="•"/>
            </a:pPr>
            <a:r>
              <a:rPr lang="en-US" dirty="0"/>
              <a:t>Wire movement or pull-out</a:t>
            </a:r>
          </a:p>
          <a:p>
            <a:pPr marL="1085850" lvl="2" indent="-171450">
              <a:buFont typeface="Arial" panose="020B0604020202020204" pitchFamily="34" charset="0"/>
              <a:buChar char="•"/>
            </a:pPr>
            <a:r>
              <a:rPr lang="en-US" dirty="0"/>
              <a:t>Crushed or uneven barrel</a:t>
            </a:r>
          </a:p>
          <a:p>
            <a:pPr marL="1085850" lvl="2" indent="-171450">
              <a:buFont typeface="Arial" panose="020B0604020202020204" pitchFamily="34" charset="0"/>
              <a:buChar char="•"/>
            </a:pPr>
            <a:r>
              <a:rPr lang="en-US" dirty="0"/>
              <a:t>Crimp made in the wrong location</a:t>
            </a:r>
          </a:p>
          <a:p>
            <a:pPr marL="1085850" lvl="2" indent="-171450">
              <a:buFont typeface="Arial" panose="020B0604020202020204" pitchFamily="34" charset="0"/>
              <a:buChar char="•"/>
            </a:pPr>
            <a:r>
              <a:rPr lang="en-US" dirty="0"/>
              <a:t>Exposed copper</a:t>
            </a:r>
          </a:p>
          <a:p>
            <a:pPr marL="628650" lvl="1" indent="-171450">
              <a:buFont typeface="Arial" panose="020B0604020202020204" pitchFamily="34" charset="0"/>
              <a:buChar char="•"/>
            </a:pPr>
            <a:r>
              <a:rPr lang="en-US" dirty="0"/>
              <a:t>Pause again so learners can visually compare the proper and improper crimped wire.</a:t>
            </a:r>
          </a:p>
          <a:p>
            <a:pPr marL="628650" lvl="1" indent="-171450">
              <a:buFont typeface="Arial" panose="020B0604020202020204" pitchFamily="34" charset="0"/>
              <a:buChar char="•"/>
            </a:pPr>
            <a:r>
              <a:rPr lang="en-US" dirty="0"/>
              <a:t>If live demonstration is not available, direct learners to the side-by-side photos on the slide and walk through the same comparison process.</a:t>
            </a:r>
          </a:p>
          <a:p>
            <a:pPr marL="171450" lvl="0" indent="-171450">
              <a:buFont typeface="Arial" panose="020B0604020202020204" pitchFamily="34" charset="0"/>
              <a:buChar char="•"/>
            </a:pPr>
            <a:r>
              <a:rPr lang="en-US" b="1" dirty="0"/>
              <a:t>Facilitate a brief discussion (provide feedback as needed): </a:t>
            </a:r>
          </a:p>
          <a:p>
            <a:pPr marL="628650" lvl="1" indent="-171450">
              <a:buFont typeface="Arial" panose="020B0604020202020204" pitchFamily="34" charset="0"/>
              <a:buChar char="•"/>
            </a:pPr>
            <a:r>
              <a:rPr lang="en-US" i="1" dirty="0"/>
              <a:t>What would happen if we covered the bad crimp with shrink tubing?</a:t>
            </a:r>
          </a:p>
          <a:p>
            <a:pPr marL="628650" lvl="1" indent="-171450">
              <a:buFont typeface="Arial" panose="020B0604020202020204" pitchFamily="34" charset="0"/>
              <a:buChar char="•"/>
            </a:pPr>
            <a:r>
              <a:rPr lang="en-US" i="1" dirty="0"/>
              <a:t>Which problem would be hardest to detect later?</a:t>
            </a:r>
          </a:p>
          <a:p>
            <a:pPr marL="171450" lvl="0" indent="-171450">
              <a:buFont typeface="Arial" panose="020B0604020202020204" pitchFamily="34" charset="0"/>
              <a:buChar char="•"/>
            </a:pPr>
            <a:r>
              <a:rPr lang="en-US" b="1" dirty="0"/>
              <a:t>Reinforce inspection habits and tie back to earlier steps:</a:t>
            </a:r>
          </a:p>
          <a:p>
            <a:pPr marL="628650" lvl="1" indent="-171450">
              <a:buFont typeface="Arial" panose="020B0604020202020204" pitchFamily="34" charset="0"/>
              <a:buChar char="•"/>
            </a:pPr>
            <a:r>
              <a:rPr lang="en-US" dirty="0"/>
              <a:t>A crimp must pass two tests — how it looks and how it holds. Always perform a visual inspection and a gentle tug test</a:t>
            </a:r>
          </a:p>
          <a:p>
            <a:pPr marL="628650" lvl="1" indent="-171450">
              <a:buFont typeface="Arial" panose="020B0604020202020204" pitchFamily="34" charset="0"/>
              <a:buChar char="•"/>
            </a:pPr>
            <a:r>
              <a:rPr lang="en-US" dirty="0"/>
              <a:t>Many bad crimps begin with poor stripping, wrong wire size, or incorrect crimper selection</a:t>
            </a:r>
          </a:p>
          <a:p>
            <a:pPr marL="628650" lvl="1" indent="-171450">
              <a:buFont typeface="Arial" panose="020B0604020202020204" pitchFamily="34" charset="0"/>
              <a:buChar char="•"/>
            </a:pPr>
            <a:r>
              <a:rPr lang="en-US" dirty="0"/>
              <a:t>Always follow the correct sequence: Cut → Strip → Crimp.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r>
              <a:rPr lang="en-US" i="1" dirty="0"/>
              <a:t>Source: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Yacht, D. (2021, April 22). </a:t>
            </a:r>
            <a:r>
              <a:rPr lang="en-US" sz="1200" i="1" kern="1200" dirty="0">
                <a:solidFill>
                  <a:schemeClr val="tx1"/>
                </a:solidFill>
                <a:effectLst/>
                <a:latin typeface="+mn-lt"/>
                <a:ea typeface="+mn-ea"/>
                <a:cs typeface="+mn-cs"/>
              </a:rPr>
              <a:t>Crimping small wires</a:t>
            </a:r>
            <a:r>
              <a:rPr lang="en-US" sz="1200" kern="1200" dirty="0">
                <a:solidFill>
                  <a:schemeClr val="tx1"/>
                </a:solidFill>
                <a:effectLst/>
                <a:latin typeface="+mn-lt"/>
                <a:ea typeface="+mn-ea"/>
                <a:cs typeface="+mn-cs"/>
              </a:rPr>
              <a:t>. Digital Yacht News. https://digitalyacht.net/2015/03/26/crimping-small-wires/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HAISST, R. (2025a, September 24). 7 common crimping mistakes (and how to avoid them). </a:t>
            </a:r>
            <a:r>
              <a:rPr lang="en-US" sz="1200" i="1" kern="1200" dirty="0" err="1">
                <a:solidFill>
                  <a:schemeClr val="tx1"/>
                </a:solidFill>
                <a:effectLst/>
                <a:latin typeface="+mn-lt"/>
                <a:ea typeface="+mn-ea"/>
                <a:cs typeface="+mn-cs"/>
              </a:rPr>
              <a:t>Haisstronica</a:t>
            </a:r>
            <a:r>
              <a:rPr lang="en-US" sz="1200" kern="1200" dirty="0">
                <a:solidFill>
                  <a:schemeClr val="tx1"/>
                </a:solidFill>
                <a:effectLst/>
                <a:latin typeface="+mn-lt"/>
                <a:ea typeface="+mn-ea"/>
                <a:cs typeface="+mn-cs"/>
              </a:rPr>
              <a:t>. https://haisstronica.com/it/blogs/wire-connectors/7-common-crimping-mistakes-and-how-to-avoid-them?srsltid=AfmBOorXxTbtqYhvXS_H1qmDPBEii-e2J-YpMEeF2rjJPf1ZHlTHEWcJ</a:t>
            </a:r>
          </a:p>
        </p:txBody>
      </p:sp>
      <p:sp>
        <p:nvSpPr>
          <p:cNvPr id="4" name="Slide Number Placeholder 3">
            <a:extLst>
              <a:ext uri="{FF2B5EF4-FFF2-40B4-BE49-F238E27FC236}">
                <a16:creationId xmlns:a16="http://schemas.microsoft.com/office/drawing/2014/main" id="{74EA3364-6654-21D7-8BD6-2B82F9340D48}"/>
              </a:ext>
            </a:extLst>
          </p:cNvPr>
          <p:cNvSpPr>
            <a:spLocks noGrp="1"/>
          </p:cNvSpPr>
          <p:nvPr>
            <p:ph type="sldNum" sz="quarter" idx="5"/>
          </p:nvPr>
        </p:nvSpPr>
        <p:spPr/>
        <p:txBody>
          <a:bodyPr/>
          <a:lstStyle/>
          <a:p>
            <a:fld id="{C68FB58B-AACD-44F1-9CE2-B850C946C86F}" type="slidenum">
              <a:rPr lang="en-US" smtClean="0"/>
              <a:t>36</a:t>
            </a:fld>
            <a:endParaRPr lang="en-US"/>
          </a:p>
        </p:txBody>
      </p:sp>
    </p:spTree>
    <p:extLst>
      <p:ext uri="{BB962C8B-B14F-4D97-AF65-F5344CB8AC3E}">
        <p14:creationId xmlns:p14="http://schemas.microsoft.com/office/powerpoint/2010/main" val="659384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4E9A8-C6D5-86CE-304E-ED57058E2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00D704-4B99-99AE-6C0C-14855FBB7F2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C89AC2A-6AB3-617A-0711-6071D32BEBF9}"/>
              </a:ext>
            </a:extLst>
          </p:cNvPr>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2 min.</a:t>
            </a:r>
          </a:p>
          <a:p>
            <a:r>
              <a:rPr lang="en-US" sz="1200" b="1" dirty="0"/>
              <a:t>Talking Points</a:t>
            </a:r>
          </a:p>
          <a:p>
            <a:pPr marL="171450" indent="-171450" defTabSz="966612">
              <a:buFont typeface="Arial" panose="020B0604020202020204" pitchFamily="34" charset="0"/>
              <a:buChar char="•"/>
              <a:defRPr/>
            </a:pPr>
            <a:r>
              <a:rPr lang="en-US" sz="1200" dirty="0"/>
              <a:t>Shrink tubing is used after the electrical connection is complete. </a:t>
            </a:r>
          </a:p>
          <a:p>
            <a:pPr marL="171450" indent="-171450" defTabSz="966612">
              <a:buFont typeface="Arial" panose="020B0604020202020204" pitchFamily="34" charset="0"/>
              <a:buChar char="•"/>
              <a:defRPr/>
            </a:pPr>
            <a:r>
              <a:rPr lang="en-US" sz="1200" dirty="0"/>
              <a:t>When heat is applied, shrink tubing contracts tightly around the wire or connection to form a snug barrier to protect crimps, splices, and exposed conductors.</a:t>
            </a:r>
          </a:p>
          <a:p>
            <a:pPr marL="171450" indent="-171450" defTabSz="966612">
              <a:buFont typeface="Arial" panose="020B0604020202020204" pitchFamily="34" charset="0"/>
              <a:buChar char="•"/>
              <a:defRPr/>
            </a:pPr>
            <a:r>
              <a:rPr lang="en-US" sz="1200" dirty="0"/>
              <a:t>It does not carry current, and it does not improve a bad crimp. Its job is to protect good work.</a:t>
            </a:r>
          </a:p>
          <a:p>
            <a:pPr marL="171450" indent="-171450" defTabSz="966612">
              <a:buFont typeface="Arial" panose="020B0604020202020204" pitchFamily="34" charset="0"/>
              <a:buChar char="•"/>
              <a:defRPr/>
            </a:pPr>
            <a:r>
              <a:rPr lang="en-US" sz="1200" dirty="0"/>
              <a:t>Electrically, this matters because shrink tubing provides insulation protection. It helps prevent shorts to ground, moisture intrusion, and corrosion at the connection. This is especially important in environments with vibration, moisture, and temperature changes.</a:t>
            </a:r>
          </a:p>
          <a:p>
            <a:pPr marL="171450" indent="-171450" defTabSz="966612">
              <a:buFont typeface="Arial" panose="020B0604020202020204" pitchFamily="34" charset="0"/>
              <a:buChar char="•"/>
              <a:defRPr/>
            </a:pPr>
            <a:r>
              <a:rPr lang="en-US" sz="1200" dirty="0"/>
              <a:t>It’s critical to reinforce the sequence: shrink tubing protects a good connection — it does not fix a bad one.</a:t>
            </a:r>
          </a:p>
          <a:p>
            <a:pPr marL="171450" indent="-171450" defTabSz="966612">
              <a:buFont typeface="Arial" panose="020B0604020202020204" pitchFamily="34" charset="0"/>
              <a:buChar char="•"/>
              <a:defRPr/>
            </a:pPr>
            <a:r>
              <a:rPr lang="en-US" sz="1200" dirty="0"/>
              <a:t>Always inspect the crimp </a:t>
            </a:r>
            <a:r>
              <a:rPr lang="en-US" sz="1200" i="1" dirty="0"/>
              <a:t>before</a:t>
            </a:r>
            <a:r>
              <a:rPr lang="en-US" sz="1200" dirty="0"/>
              <a:t> applying shrink tubing. Once the tubing is applied, problems underneath are much harder to see.</a:t>
            </a:r>
          </a:p>
          <a:p>
            <a:pPr marL="171450" indent="-171450" defTabSz="966612">
              <a:buFont typeface="Arial" panose="020B0604020202020204" pitchFamily="34" charset="0"/>
              <a:buChar char="•"/>
              <a:defRPr/>
            </a:pPr>
            <a:r>
              <a:rPr lang="en-US" sz="1200" b="1" dirty="0"/>
              <a:t>Facilitate discussion by asking:</a:t>
            </a:r>
          </a:p>
          <a:p>
            <a:pPr marL="628650" lvl="1" indent="-171450" defTabSz="966612">
              <a:buFont typeface="Arial" panose="020B0604020202020204" pitchFamily="34" charset="0"/>
              <a:buChar char="•"/>
              <a:defRPr/>
            </a:pPr>
            <a:r>
              <a:rPr lang="en-US" sz="1200" dirty="0"/>
              <a:t>What problems could show up if we skip shrink tubing?</a:t>
            </a:r>
          </a:p>
          <a:p>
            <a:pPr marL="1085850" lvl="2" indent="-171450" defTabSz="966612">
              <a:buFont typeface="Arial" panose="020B0604020202020204" pitchFamily="34" charset="0"/>
              <a:buChar char="•"/>
              <a:defRPr/>
            </a:pPr>
            <a:r>
              <a:rPr lang="en-US" sz="1200" b="0" i="1" dirty="0"/>
              <a:t>Call on learners to respond. Answer: Without shrink tubing, the connection is more vulnerable to moisture intrusion, corrosion, vibration damage, and accidental contact that can lead to shorts or premature electrical failure.</a:t>
            </a:r>
          </a:p>
          <a:p>
            <a:pPr marL="628650" lvl="1" indent="-171450" defTabSz="966612">
              <a:buFont typeface="Arial" panose="020B0604020202020204" pitchFamily="34" charset="0"/>
              <a:buChar char="•"/>
              <a:defRPr/>
            </a:pPr>
            <a:r>
              <a:rPr lang="en-US" sz="1200" dirty="0"/>
              <a:t>What happens if we cover a loose crimp with shrink tubing?</a:t>
            </a:r>
          </a:p>
          <a:p>
            <a:pPr marL="1085850" marR="0" lvl="2"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t>Call on learners to respond. Answer: Shrink tubing may hide the defect, but the loose crimp will still have high resistance and poor mechanical hold, increasing the risk of overheating, intermittent faults, and eventual failure.</a:t>
            </a:r>
          </a:p>
          <a:p>
            <a:pPr marL="1085850" lvl="2" indent="-171450" defTabSz="966612">
              <a:buFont typeface="Arial" panose="020B0604020202020204" pitchFamily="34" charset="0"/>
              <a:buChar char="•"/>
              <a:defRPr/>
            </a:pPr>
            <a:endParaRPr lang="en-US" sz="1200" dirty="0"/>
          </a:p>
          <a:p>
            <a:pPr marL="171450" indent="-171450" defTabSz="966612">
              <a:buFont typeface="Arial" panose="020B0604020202020204" pitchFamily="34" charset="0"/>
              <a:buChar char="•"/>
              <a:defRPr/>
            </a:pPr>
            <a:endParaRPr lang="en-US" sz="1200" dirty="0"/>
          </a:p>
        </p:txBody>
      </p:sp>
      <p:sp>
        <p:nvSpPr>
          <p:cNvPr id="4" name="Slide Number Placeholder 3">
            <a:extLst>
              <a:ext uri="{FF2B5EF4-FFF2-40B4-BE49-F238E27FC236}">
                <a16:creationId xmlns:a16="http://schemas.microsoft.com/office/drawing/2014/main" id="{31187E3C-D97F-A252-F3CA-BDD72BC39ACD}"/>
              </a:ext>
            </a:extLst>
          </p:cNvPr>
          <p:cNvSpPr>
            <a:spLocks noGrp="1"/>
          </p:cNvSpPr>
          <p:nvPr>
            <p:ph type="sldNum" sz="quarter" idx="5"/>
          </p:nvPr>
        </p:nvSpPr>
        <p:spPr/>
        <p:txBody>
          <a:bodyPr/>
          <a:lstStyle/>
          <a:p>
            <a:fld id="{117354DC-5B43-4357-B3A2-FC61F366D8DF}" type="slidenum">
              <a:rPr lang="en-US" smtClean="0"/>
              <a:t>37</a:t>
            </a:fld>
            <a:endParaRPr lang="en-US"/>
          </a:p>
        </p:txBody>
      </p:sp>
    </p:spTree>
    <p:extLst>
      <p:ext uri="{BB962C8B-B14F-4D97-AF65-F5344CB8AC3E}">
        <p14:creationId xmlns:p14="http://schemas.microsoft.com/office/powerpoint/2010/main" val="25526104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F0549-6148-8F72-E57E-6CD19638AE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881C78-99DD-6FA5-558D-23CF80A6DFB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EE7DEF2-D4D0-F57D-4128-8BC9A8AA1614}"/>
              </a:ext>
            </a:extLst>
          </p:cNvPr>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2 min.</a:t>
            </a:r>
          </a:p>
          <a:p>
            <a:r>
              <a:rPr lang="en-US" sz="1200" b="1" dirty="0"/>
              <a:t>Talking Points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Let’s walk though how to use shrinking tube.</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Step 1: </a:t>
            </a:r>
            <a:r>
              <a:rPr lang="en-US" sz="1200" b="0" kern="1200" dirty="0">
                <a:solidFill>
                  <a:schemeClr val="tx1"/>
                </a:solidFill>
                <a:effectLst/>
                <a:latin typeface="+mn-lt"/>
                <a:ea typeface="+mn-ea"/>
                <a:cs typeface="+mn-cs"/>
              </a:rPr>
              <a:t>Slide Tubing Onto the Wire - </a:t>
            </a:r>
            <a:r>
              <a:rPr lang="en-US" sz="1200" kern="1200" dirty="0">
                <a:solidFill>
                  <a:schemeClr val="tx1"/>
                </a:solidFill>
                <a:effectLst/>
                <a:latin typeface="+mn-lt"/>
                <a:ea typeface="+mn-ea"/>
                <a:cs typeface="+mn-cs"/>
              </a:rPr>
              <a:t>Place shrink tubing on the wire before installing the connector.</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Step 2: </a:t>
            </a:r>
            <a:r>
              <a:rPr lang="en-US" sz="1200" b="0" kern="1200" dirty="0">
                <a:solidFill>
                  <a:schemeClr val="tx1"/>
                </a:solidFill>
                <a:effectLst/>
                <a:latin typeface="+mn-lt"/>
                <a:ea typeface="+mn-ea"/>
                <a:cs typeface="+mn-cs"/>
              </a:rPr>
              <a:t>Complete the Connection - </a:t>
            </a:r>
            <a:r>
              <a:rPr lang="en-US" sz="1200" kern="1200" dirty="0">
                <a:solidFill>
                  <a:schemeClr val="tx1"/>
                </a:solidFill>
                <a:effectLst/>
                <a:latin typeface="+mn-lt"/>
                <a:ea typeface="+mn-ea"/>
                <a:cs typeface="+mn-cs"/>
              </a:rPr>
              <a:t>Crimp the connector onto the wire.</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Step 3: </a:t>
            </a:r>
            <a:r>
              <a:rPr lang="en-US" sz="1200" b="0" kern="1200" dirty="0">
                <a:solidFill>
                  <a:schemeClr val="tx1"/>
                </a:solidFill>
                <a:effectLst/>
                <a:latin typeface="+mn-lt"/>
                <a:ea typeface="+mn-ea"/>
                <a:cs typeface="+mn-cs"/>
              </a:rPr>
              <a:t>Position the Tubing - </a:t>
            </a:r>
            <a:r>
              <a:rPr lang="en-US" sz="1200" kern="1200" dirty="0">
                <a:solidFill>
                  <a:schemeClr val="tx1"/>
                </a:solidFill>
                <a:effectLst/>
                <a:latin typeface="+mn-lt"/>
                <a:ea typeface="+mn-ea"/>
                <a:cs typeface="+mn-cs"/>
              </a:rPr>
              <a:t>Slide tubing over the completed connection.</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Step 4: </a:t>
            </a:r>
            <a:r>
              <a:rPr lang="en-US" sz="1200" b="0" kern="1200" dirty="0">
                <a:solidFill>
                  <a:schemeClr val="tx1"/>
                </a:solidFill>
                <a:effectLst/>
                <a:latin typeface="+mn-lt"/>
                <a:ea typeface="+mn-ea"/>
                <a:cs typeface="+mn-cs"/>
              </a:rPr>
              <a:t>Apply Heat Evenly - </a:t>
            </a:r>
            <a:r>
              <a:rPr lang="en-US" sz="1200" kern="1200" dirty="0">
                <a:solidFill>
                  <a:schemeClr val="tx1"/>
                </a:solidFill>
                <a:effectLst/>
                <a:latin typeface="+mn-lt"/>
                <a:ea typeface="+mn-ea"/>
                <a:cs typeface="+mn-cs"/>
              </a:rPr>
              <a:t>Using a heat gun, evenly heat the wire until the tubing fully contracts.</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Step 5: </a:t>
            </a:r>
            <a:r>
              <a:rPr lang="en-US" sz="1200" b="0" kern="1200" dirty="0">
                <a:solidFill>
                  <a:schemeClr val="tx1"/>
                </a:solidFill>
                <a:effectLst/>
                <a:latin typeface="+mn-lt"/>
                <a:ea typeface="+mn-ea"/>
                <a:cs typeface="+mn-cs"/>
              </a:rPr>
              <a:t>Inspect the Seal - </a:t>
            </a:r>
            <a:r>
              <a:rPr lang="en-US" sz="1200" kern="1200" dirty="0">
                <a:solidFill>
                  <a:schemeClr val="tx1"/>
                </a:solidFill>
                <a:effectLst/>
                <a:latin typeface="+mn-lt"/>
                <a:ea typeface="+mn-ea"/>
                <a:cs typeface="+mn-cs"/>
              </a:rPr>
              <a:t>Confirm tubing has fully shrunk and verify adhesive has begun to flow at the ends.</a:t>
            </a:r>
            <a:endParaRPr lang="en-US" sz="1200" b="0" i="0" kern="1200" dirty="0">
              <a:solidFill>
                <a:schemeClr val="tx1"/>
              </a:solidFill>
              <a:effectLst/>
              <a:latin typeface="+mn-lt"/>
              <a:ea typeface="+mn-ea"/>
              <a:cs typeface="+mn-cs"/>
            </a:endParaRPr>
          </a:p>
          <a:p>
            <a:pPr marL="0" indent="0" defTabSz="966612">
              <a:buFont typeface="Arial" panose="020B0604020202020204" pitchFamily="34" charset="0"/>
              <a:buNone/>
              <a:defRPr/>
            </a:pPr>
            <a:endParaRPr lang="en-US" sz="1200" dirty="0"/>
          </a:p>
          <a:p>
            <a:pPr marL="0" indent="0" defTabSz="966612">
              <a:buFont typeface="Arial" panose="020B0604020202020204" pitchFamily="34" charset="0"/>
              <a:buNone/>
              <a:defRPr/>
            </a:pPr>
            <a:r>
              <a:rPr lang="en-US" sz="1200" i="1" u="none" dirty="0"/>
              <a:t>Image Source</a:t>
            </a:r>
            <a:r>
              <a:rPr lang="en-US" sz="1200" dirty="0"/>
              <a:t>: </a:t>
            </a:r>
            <a:r>
              <a:rPr lang="en-US" dirty="0"/>
              <a:t>Meter. (n.d.). </a:t>
            </a:r>
            <a:r>
              <a:rPr lang="en-US" i="1" dirty="0"/>
              <a:t>K-Sun heat shrink tubing</a:t>
            </a:r>
            <a:r>
              <a:rPr lang="en-US" dirty="0"/>
              <a:t>. </a:t>
            </a:r>
            <a:r>
              <a:rPr lang="en-US" dirty="0">
                <a:hlinkClick r:id="rId3"/>
              </a:rPr>
              <a:t>https://www.meter.com.au/labellingproducts/ksunheatshrinktubing/</a:t>
            </a:r>
            <a:endParaRPr lang="en-US" sz="1200" dirty="0"/>
          </a:p>
        </p:txBody>
      </p:sp>
      <p:sp>
        <p:nvSpPr>
          <p:cNvPr id="4" name="Slide Number Placeholder 3">
            <a:extLst>
              <a:ext uri="{FF2B5EF4-FFF2-40B4-BE49-F238E27FC236}">
                <a16:creationId xmlns:a16="http://schemas.microsoft.com/office/drawing/2014/main" id="{EE76A4DC-A643-5941-4C4F-5CCA871FB280}"/>
              </a:ext>
            </a:extLst>
          </p:cNvPr>
          <p:cNvSpPr>
            <a:spLocks noGrp="1"/>
          </p:cNvSpPr>
          <p:nvPr>
            <p:ph type="sldNum" sz="quarter" idx="5"/>
          </p:nvPr>
        </p:nvSpPr>
        <p:spPr/>
        <p:txBody>
          <a:bodyPr/>
          <a:lstStyle/>
          <a:p>
            <a:fld id="{117354DC-5B43-4357-B3A2-FC61F366D8DF}" type="slidenum">
              <a:rPr lang="en-US" smtClean="0"/>
              <a:t>38</a:t>
            </a:fld>
            <a:endParaRPr lang="en-US"/>
          </a:p>
        </p:txBody>
      </p:sp>
    </p:spTree>
    <p:extLst>
      <p:ext uri="{BB962C8B-B14F-4D97-AF65-F5344CB8AC3E}">
        <p14:creationId xmlns:p14="http://schemas.microsoft.com/office/powerpoint/2010/main" val="940205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9C593-0BEC-87BF-2F77-C88D65D375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26DAF-3CFA-3956-76B2-A8A38A6C993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39C18E6-2E94-20A1-7139-58C34AD18A10}"/>
              </a:ext>
            </a:extLst>
          </p:cNvPr>
          <p:cNvSpPr>
            <a:spLocks noGrp="1"/>
          </p:cNvSpPr>
          <p:nvPr>
            <p:ph type="body" idx="1"/>
          </p:nvPr>
        </p:nvSpPr>
        <p:spPr/>
        <p:txBody>
          <a:bodyPr/>
          <a:lstStyle/>
          <a:p>
            <a:r>
              <a:rPr lang="en-US" altLang="en-US" sz="1400" b="1" dirty="0">
                <a:latin typeface="+mn-lt"/>
              </a:rPr>
              <a:t>INSTRUCTIONAL ACTIVITY: </a:t>
            </a:r>
            <a:r>
              <a:rPr lang="en-US" altLang="en-US" sz="1400" b="0" dirty="0">
                <a:latin typeface="+mn-lt"/>
              </a:rPr>
              <a:t>Present Content</a:t>
            </a:r>
            <a:endParaRPr lang="en-US" altLang="en-US" sz="1400" dirty="0">
              <a:latin typeface="+mn-lt"/>
            </a:endParaRPr>
          </a:p>
          <a:p>
            <a:r>
              <a:rPr lang="en-US" altLang="en-US" sz="1400" b="1" dirty="0">
                <a:latin typeface="+mn-lt"/>
              </a:rPr>
              <a:t>TIME</a:t>
            </a:r>
            <a:r>
              <a:rPr lang="en-US" altLang="en-US" sz="1400" dirty="0">
                <a:latin typeface="+mn-lt"/>
              </a:rPr>
              <a:t>: 2 min.</a:t>
            </a:r>
          </a:p>
          <a:p>
            <a:r>
              <a:rPr lang="en-US" sz="1400" b="1" dirty="0"/>
              <a:t>Talking Points</a:t>
            </a:r>
          </a:p>
          <a:p>
            <a:pPr marL="171450" indent="-171450">
              <a:buFont typeface="Arial" panose="020B0604020202020204" pitchFamily="34" charset="0"/>
              <a:buChar char="•"/>
            </a:pPr>
            <a:r>
              <a:rPr lang="en-US" dirty="0"/>
              <a:t>This slide shows what an acceptable, finished connection should look like. </a:t>
            </a:r>
          </a:p>
          <a:p>
            <a:pPr marL="171450" indent="-171450">
              <a:buFont typeface="Arial" panose="020B0604020202020204" pitchFamily="34" charset="0"/>
              <a:buChar char="•"/>
            </a:pPr>
            <a:r>
              <a:rPr lang="en-US" dirty="0"/>
              <a:t>Shrink tubing is the final protection step.</a:t>
            </a:r>
          </a:p>
          <a:p>
            <a:pPr marL="171450" indent="-171450">
              <a:buFont typeface="Arial" panose="020B0604020202020204" pitchFamily="34" charset="0"/>
              <a:buChar char="•"/>
            </a:pPr>
            <a:r>
              <a:rPr lang="en-US" dirty="0"/>
              <a:t>First, the </a:t>
            </a:r>
            <a:r>
              <a:rPr lang="en-US" b="1" dirty="0"/>
              <a:t>tubing should be fully shrunk </a:t>
            </a:r>
            <a:r>
              <a:rPr lang="en-US" dirty="0"/>
              <a:t>around the wire or connector. It should fit snug and uniform with no loose sections or soft spots. An even shrink pattern tells you heat was applied in a controlled way, not overheated in one spot.</a:t>
            </a:r>
          </a:p>
          <a:p>
            <a:pPr marL="171450" indent="-171450">
              <a:buFont typeface="Arial" panose="020B0604020202020204" pitchFamily="34" charset="0"/>
              <a:buChar char="•"/>
            </a:pPr>
            <a:r>
              <a:rPr lang="en-US" dirty="0"/>
              <a:t>Second, there should be </a:t>
            </a:r>
            <a:r>
              <a:rPr lang="en-US" b="1" dirty="0"/>
              <a:t>no exposed conductor</a:t>
            </a:r>
            <a:r>
              <a:rPr lang="en-US" dirty="0"/>
              <a:t>. All copper and metal should be completely covered. Any exposed copper creates both a shock risk and a short-to-ground risk. If copper is visible, the tubing should be redone.</a:t>
            </a:r>
          </a:p>
          <a:p>
            <a:pPr marL="171450" indent="-171450">
              <a:buFont typeface="Arial" panose="020B0604020202020204" pitchFamily="34" charset="0"/>
              <a:buChar char="•"/>
            </a:pPr>
            <a:r>
              <a:rPr lang="en-US" dirty="0"/>
              <a:t>Third, the </a:t>
            </a:r>
            <a:r>
              <a:rPr lang="en-US" b="1" dirty="0"/>
              <a:t>tubing should extend slightly past the connection </a:t>
            </a:r>
            <a:r>
              <a:rPr lang="en-US" dirty="0"/>
              <a:t>on both sides. This provides insulation, strain relief, and helps keep moisture and contaminants out. It also shows that the tubing was sized and positioned correctly before heating.</a:t>
            </a:r>
          </a:p>
          <a:p>
            <a:pPr marL="171450" indent="-171450">
              <a:buFont typeface="Arial" panose="020B0604020202020204" pitchFamily="34" charset="0"/>
              <a:buChar char="•"/>
            </a:pPr>
            <a:r>
              <a:rPr lang="en-US" dirty="0"/>
              <a:t>Shrink tubing protects the connection after the electrical work is complete — but only if it’s installed correctly.</a:t>
            </a:r>
          </a:p>
          <a:p>
            <a:pPr marL="171450" indent="-171450">
              <a:buFont typeface="Arial" panose="020B0604020202020204" pitchFamily="34" charset="0"/>
              <a:buChar char="•"/>
            </a:pPr>
            <a:r>
              <a:rPr lang="en-US" b="1" dirty="0"/>
              <a:t>ASK</a:t>
            </a:r>
            <a:r>
              <a:rPr lang="en-US" dirty="0"/>
              <a:t>:</a:t>
            </a:r>
          </a:p>
          <a:p>
            <a:pPr marL="628650" lvl="1" indent="-171450">
              <a:buFont typeface="Arial" panose="020B0604020202020204" pitchFamily="34" charset="0"/>
              <a:buChar char="•"/>
            </a:pPr>
            <a:r>
              <a:rPr lang="en-US" dirty="0"/>
              <a:t>What could happen if shrink tubing stops right at the connector?</a:t>
            </a:r>
          </a:p>
          <a:p>
            <a:pPr marL="1085850" lvl="2" indent="-171450">
              <a:buFont typeface="Arial" panose="020B0604020202020204" pitchFamily="34" charset="0"/>
              <a:buChar char="•"/>
            </a:pPr>
            <a:r>
              <a:rPr lang="en-US" i="1" dirty="0"/>
              <a:t>Call on learners to respond. Answer: If the tubing stops at the connector, it provides little to no strain relief and leaves the edge vulnerable to moisture intrusion, vibration damage, and eventual insulation failure.</a:t>
            </a:r>
          </a:p>
          <a:p>
            <a:pPr marL="628650" lvl="1" indent="-171450">
              <a:buFont typeface="Arial" panose="020B0604020202020204" pitchFamily="34" charset="0"/>
              <a:buChar char="•"/>
            </a:pPr>
            <a:r>
              <a:rPr lang="en-US" dirty="0"/>
              <a:t>Why is it important that we don’t see any copper here?</a:t>
            </a:r>
          </a:p>
          <a:p>
            <a:pPr marL="1085850" lvl="2" indent="-171450">
              <a:buFont typeface="Arial" panose="020B0604020202020204" pitchFamily="34" charset="0"/>
              <a:buChar char="•"/>
            </a:pPr>
            <a:r>
              <a:rPr lang="en-US" i="1" dirty="0"/>
              <a:t>Call on learners to respond. Answer: Visible copper creates a shock hazard and increases the risk of short-to-ground or contact with other metal parts, which can lead to electrical failure.</a:t>
            </a:r>
            <a:endParaRPr lang="en-US" dirty="0"/>
          </a:p>
        </p:txBody>
      </p:sp>
      <p:sp>
        <p:nvSpPr>
          <p:cNvPr id="4" name="Slide Number Placeholder 3">
            <a:extLst>
              <a:ext uri="{FF2B5EF4-FFF2-40B4-BE49-F238E27FC236}">
                <a16:creationId xmlns:a16="http://schemas.microsoft.com/office/drawing/2014/main" id="{1B053F02-147A-294D-EA2C-316A6F5174BD}"/>
              </a:ext>
            </a:extLst>
          </p:cNvPr>
          <p:cNvSpPr>
            <a:spLocks noGrp="1"/>
          </p:cNvSpPr>
          <p:nvPr>
            <p:ph type="sldNum" sz="quarter" idx="5"/>
          </p:nvPr>
        </p:nvSpPr>
        <p:spPr/>
        <p:txBody>
          <a:bodyPr/>
          <a:lstStyle/>
          <a:p>
            <a:fld id="{C68FB58B-AACD-44F1-9CE2-B850C946C86F}" type="slidenum">
              <a:rPr lang="en-US" smtClean="0"/>
              <a:t>39</a:t>
            </a:fld>
            <a:endParaRPr lang="en-US"/>
          </a:p>
        </p:txBody>
      </p:sp>
    </p:spTree>
    <p:extLst>
      <p:ext uri="{BB962C8B-B14F-4D97-AF65-F5344CB8AC3E}">
        <p14:creationId xmlns:p14="http://schemas.microsoft.com/office/powerpoint/2010/main" val="3767532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r>
              <a:rPr lang="en-US" dirty="0"/>
              <a:t>Review the module objectives. </a:t>
            </a:r>
          </a:p>
          <a:p>
            <a:r>
              <a:rPr lang="en-US" b="1" dirty="0"/>
              <a:t>Talking Points: </a:t>
            </a:r>
          </a:p>
          <a:p>
            <a:pPr marL="171450" indent="-171450">
              <a:buFont typeface="Arial" panose="020B0604020202020204" pitchFamily="34" charset="0"/>
              <a:buChar char="•"/>
            </a:pPr>
            <a:r>
              <a:rPr lang="en-US" dirty="0"/>
              <a:t>This module focuses on tools that create, protect, and verify electrical connections because most electrical problems start at the connection.</a:t>
            </a:r>
          </a:p>
          <a:p>
            <a:pPr marL="171450" indent="-171450">
              <a:buFont typeface="Arial" panose="020B0604020202020204" pitchFamily="34" charset="0"/>
              <a:buChar char="•"/>
            </a:pPr>
            <a:r>
              <a:rPr lang="en-US" dirty="0"/>
              <a:t>You will not diagnose complex electrical problems yet. The goal here is to become familiar with electrical tools that you will use on the job and how to safely check and verify basic conditions.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4</a:t>
            </a:fld>
            <a:endParaRPr lang="en-US" dirty="0"/>
          </a:p>
        </p:txBody>
      </p:sp>
    </p:spTree>
    <p:extLst>
      <p:ext uri="{BB962C8B-B14F-4D97-AF65-F5344CB8AC3E}">
        <p14:creationId xmlns:p14="http://schemas.microsoft.com/office/powerpoint/2010/main" val="39349069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DA75C-F990-A6C0-13EC-4073092D2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A78EAE-C2E1-2938-25EE-61009810B27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36AD196-2DC6-ACB2-FA34-44B9BF090F79}"/>
              </a:ext>
            </a:extLst>
          </p:cNvPr>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2 min.</a:t>
            </a:r>
          </a:p>
          <a:p>
            <a:r>
              <a:rPr lang="en-US" sz="1200" b="1" dirty="0"/>
              <a:t>Talking Points</a:t>
            </a:r>
          </a:p>
          <a:p>
            <a:pPr marL="171450" indent="-171450">
              <a:buFont typeface="Arial" panose="020B0604020202020204" pitchFamily="34" charset="0"/>
              <a:buChar char="•"/>
            </a:pPr>
            <a:r>
              <a:rPr lang="en-US" dirty="0"/>
              <a:t>When it comes to safety, we start as we always do, by verifying the circuit is de-energized before applying shrink tubing. Even though you’re in the protection phase, you’re still working on a conductor.</a:t>
            </a:r>
          </a:p>
          <a:p>
            <a:pPr marL="171450" indent="-171450">
              <a:buFont typeface="Arial" panose="020B0604020202020204" pitchFamily="34" charset="0"/>
              <a:buChar char="•"/>
            </a:pPr>
            <a:r>
              <a:rPr lang="en-US" dirty="0"/>
              <a:t>Use controlled heat such as a heat gun, never an open flame. Open flames can damage insulation, overheat connectors, and create fire hazards.</a:t>
            </a:r>
          </a:p>
          <a:p>
            <a:pPr marL="171450" indent="-171450">
              <a:buFont typeface="Arial" panose="020B0604020202020204" pitchFamily="34" charset="0"/>
              <a:buChar char="•"/>
            </a:pPr>
            <a:r>
              <a:rPr lang="en-US" dirty="0"/>
              <a:t>Apply heat evenly and keep the heat source moving. Concentrating heat in one area can scorch the tubing, melt insulation, or damage the connection underneath.</a:t>
            </a:r>
          </a:p>
          <a:p>
            <a:pPr marL="171450" indent="-171450">
              <a:buFont typeface="Arial" panose="020B0604020202020204" pitchFamily="34" charset="0"/>
              <a:buChar char="•"/>
            </a:pPr>
            <a:r>
              <a:rPr lang="en-US" dirty="0"/>
              <a:t>Avoid overheating. If tubing bubbles, burns, or splits, it has been overheated and should be replaced.</a:t>
            </a:r>
          </a:p>
          <a:p>
            <a:pPr marL="171450" indent="-171450">
              <a:buFont typeface="Arial" panose="020B0604020202020204" pitchFamily="34" charset="0"/>
              <a:buChar char="•"/>
            </a:pPr>
            <a:r>
              <a:rPr lang="en-US" dirty="0"/>
              <a:t>After shrinking, allow the connection to cool before touching it. Recently heated connectors and conductors can cause burns.</a:t>
            </a:r>
          </a:p>
          <a:p>
            <a:pPr marL="0" indent="0" defTabSz="966612">
              <a:buFont typeface="Arial" panose="020B0604020202020204" pitchFamily="34" charset="0"/>
              <a:buNone/>
              <a:defRPr/>
            </a:pPr>
            <a:endParaRPr lang="en-US" sz="1200" dirty="0"/>
          </a:p>
          <a:p>
            <a:pPr marL="0" indent="0" defTabSz="966612">
              <a:buFont typeface="Arial" panose="020B0604020202020204" pitchFamily="34" charset="0"/>
              <a:buNone/>
              <a:defRPr/>
            </a:pPr>
            <a:r>
              <a:rPr lang="en-US" sz="1200" i="1" dirty="0"/>
              <a:t>Sources:</a:t>
            </a:r>
          </a:p>
          <a:p>
            <a:pPr marL="171450" indent="-171450">
              <a:buFont typeface="Arial" panose="020B0604020202020204" pitchFamily="34" charset="0"/>
              <a:buChar char="•"/>
            </a:pPr>
            <a:r>
              <a:rPr lang="en-US" dirty="0"/>
              <a:t>Occupational Safety and Health Administration. (n.d.). </a:t>
            </a:r>
            <a:r>
              <a:rPr lang="en-US" i="1" dirty="0"/>
              <a:t>Hand and portable powered tools and equipment</a:t>
            </a:r>
            <a:r>
              <a:rPr lang="en-US" dirty="0"/>
              <a:t>. </a:t>
            </a:r>
            <a:r>
              <a:rPr lang="en-US" dirty="0">
                <a:hlinkClick r:id="rId3"/>
              </a:rPr>
              <a:t>https://www.osha.gov/laws-regs/regulations/standardnumber/1910/1910.242</a:t>
            </a:r>
            <a:endParaRPr lang="en-US" dirty="0"/>
          </a:p>
          <a:p>
            <a:pPr marL="171450" indent="-171450">
              <a:buFont typeface="Arial" panose="020B0604020202020204" pitchFamily="34" charset="0"/>
              <a:buChar char="•"/>
            </a:pPr>
            <a:r>
              <a:rPr lang="en-US" dirty="0"/>
              <a:t>3M. (n.d.). </a:t>
            </a:r>
            <a:r>
              <a:rPr lang="en-US" i="1" dirty="0"/>
              <a:t>Heat shrink tubing installation guidelines</a:t>
            </a:r>
            <a:r>
              <a:rPr lang="en-US" dirty="0"/>
              <a:t>. </a:t>
            </a:r>
            <a:r>
              <a:rPr lang="en-US" dirty="0">
                <a:hlinkClick r:id="rId4"/>
              </a:rPr>
              <a:t>https://www.3m.com</a:t>
            </a:r>
            <a:endParaRPr lang="en-US" dirty="0"/>
          </a:p>
          <a:p>
            <a:pPr marL="0" indent="0" defTabSz="966612">
              <a:buFont typeface="Arial" panose="020B0604020202020204" pitchFamily="34" charset="0"/>
              <a:buNone/>
              <a:defRPr/>
            </a:pPr>
            <a:endParaRPr lang="en-US" sz="1200" dirty="0"/>
          </a:p>
        </p:txBody>
      </p:sp>
      <p:sp>
        <p:nvSpPr>
          <p:cNvPr id="4" name="Slide Number Placeholder 3">
            <a:extLst>
              <a:ext uri="{FF2B5EF4-FFF2-40B4-BE49-F238E27FC236}">
                <a16:creationId xmlns:a16="http://schemas.microsoft.com/office/drawing/2014/main" id="{8BA9C733-B10E-862F-CE12-3687FECDA127}"/>
              </a:ext>
            </a:extLst>
          </p:cNvPr>
          <p:cNvSpPr>
            <a:spLocks noGrp="1"/>
          </p:cNvSpPr>
          <p:nvPr>
            <p:ph type="sldNum" sz="quarter" idx="5"/>
          </p:nvPr>
        </p:nvSpPr>
        <p:spPr/>
        <p:txBody>
          <a:bodyPr/>
          <a:lstStyle/>
          <a:p>
            <a:fld id="{117354DC-5B43-4357-B3A2-FC61F366D8DF}" type="slidenum">
              <a:rPr lang="en-US" smtClean="0"/>
              <a:t>40</a:t>
            </a:fld>
            <a:endParaRPr lang="en-US"/>
          </a:p>
        </p:txBody>
      </p:sp>
    </p:spTree>
    <p:extLst>
      <p:ext uri="{BB962C8B-B14F-4D97-AF65-F5344CB8AC3E}">
        <p14:creationId xmlns:p14="http://schemas.microsoft.com/office/powerpoint/2010/main" val="30917347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A5AE7-0569-A150-FFC6-781F15539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1657E-9396-FE8F-2097-3AECFC0C78E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B760F2F-E92B-4B4E-7B5B-4A0C653EAC85}"/>
              </a:ext>
            </a:extLst>
          </p:cNvPr>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2 min.</a:t>
            </a:r>
          </a:p>
          <a:p>
            <a:r>
              <a:rPr lang="en-US" sz="1200" b="1" dirty="0"/>
              <a:t>Talking Points</a:t>
            </a:r>
          </a:p>
          <a:p>
            <a:pPr marL="171450" indent="-171450">
              <a:buFont typeface="Arial" panose="020B0604020202020204" pitchFamily="34" charset="0"/>
              <a:buChar char="•"/>
            </a:pPr>
            <a:r>
              <a:rPr lang="en-US" dirty="0"/>
              <a:t>One of the most common mistakes is forgetting to slide the tubing onto the wire </a:t>
            </a:r>
            <a:r>
              <a:rPr lang="en-US" b="1" i="1" dirty="0"/>
              <a:t>before</a:t>
            </a:r>
            <a:r>
              <a:rPr lang="en-US" dirty="0"/>
              <a:t> crimping. Once the connector is installed, you must cut it off to fix it.</a:t>
            </a:r>
          </a:p>
          <a:p>
            <a:pPr marL="171450" indent="-171450">
              <a:buFont typeface="Arial" panose="020B0604020202020204" pitchFamily="34" charset="0"/>
              <a:buChar char="•"/>
            </a:pPr>
            <a:r>
              <a:rPr lang="en-US" dirty="0"/>
              <a:t>Using the wrong tubing size causes problems. If it’s too large, it won’t seal properly. If it’s too small, it may split during heating.</a:t>
            </a:r>
          </a:p>
          <a:p>
            <a:pPr marL="171450" indent="-171450">
              <a:buFont typeface="Arial" panose="020B0604020202020204" pitchFamily="34" charset="0"/>
              <a:buChar char="•"/>
            </a:pPr>
            <a:r>
              <a:rPr lang="en-US" dirty="0"/>
              <a:t>Overheating is another common issue. Burned or brittle tubing reduces insulation protection and may damage the wire underneath.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Uneven shrink or soft spots indicate inconsistent heat application and may leave weak areas. Shrink from the </a:t>
            </a:r>
            <a:r>
              <a:rPr lang="en-US" b="0" dirty="0"/>
              <a:t>center outward </a:t>
            </a:r>
            <a:r>
              <a:rPr lang="en-US" dirty="0"/>
              <a:t>for even coverage.</a:t>
            </a:r>
          </a:p>
          <a:p>
            <a:pPr marL="171450" indent="-171450">
              <a:buFont typeface="Arial" panose="020B0604020202020204" pitchFamily="34" charset="0"/>
              <a:buChar char="•"/>
            </a:pPr>
            <a:r>
              <a:rPr lang="en-US" dirty="0"/>
              <a:t>Tubing that stops right at the connector instead of extending past it reduces strain relief and moisture protection.</a:t>
            </a:r>
          </a:p>
          <a:p>
            <a:pPr marL="171450" indent="-171450">
              <a:buFont typeface="Arial" panose="020B0604020202020204" pitchFamily="34" charset="0"/>
              <a:buChar char="•"/>
            </a:pPr>
            <a:r>
              <a:rPr lang="en-US" dirty="0"/>
              <a:t>Most importantly, shrink tubing does not fix a bad crimp. It protects good work — it does not repair poor workmanship.</a:t>
            </a:r>
          </a:p>
          <a:p>
            <a:pPr marL="0" indent="0" defTabSz="966612">
              <a:buFont typeface="Arial" panose="020B0604020202020204" pitchFamily="34" charset="0"/>
              <a:buNone/>
              <a:defRPr/>
            </a:pPr>
            <a:endParaRPr lang="en-US" sz="1200" dirty="0"/>
          </a:p>
          <a:p>
            <a:pPr marL="0" indent="0" defTabSz="966612">
              <a:buFont typeface="Arial" panose="020B0604020202020204" pitchFamily="34" charset="0"/>
              <a:buNone/>
              <a:defRPr/>
            </a:pPr>
            <a:r>
              <a:rPr lang="en-US" sz="1200" i="1" dirty="0"/>
              <a:t>Sources:</a:t>
            </a:r>
          </a:p>
          <a:p>
            <a:pPr marL="171450" indent="-171450">
              <a:buFont typeface="Arial" panose="020B0604020202020204" pitchFamily="34" charset="0"/>
              <a:buChar char="•"/>
            </a:pPr>
            <a:r>
              <a:rPr lang="en-US" dirty="0"/>
              <a:t>TE Connectivity. (n.d.). </a:t>
            </a:r>
            <a:r>
              <a:rPr lang="en-US" i="1" dirty="0"/>
              <a:t>Heat shrink tubing application guide</a:t>
            </a:r>
            <a:r>
              <a:rPr lang="en-US" dirty="0"/>
              <a:t>. https://www.te.com/en/videos/transportation/heat-shrink-tubing-installation.html </a:t>
            </a:r>
          </a:p>
          <a:p>
            <a:pPr marL="171450" indent="-171450">
              <a:buFont typeface="Arial" panose="020B0604020202020204" pitchFamily="34" charset="0"/>
              <a:buChar char="•"/>
            </a:pPr>
            <a:r>
              <a:rPr lang="en-US" dirty="0"/>
              <a:t>3M. (n.d.). </a:t>
            </a:r>
            <a:r>
              <a:rPr lang="en-US" i="1" dirty="0"/>
              <a:t>Heat shrink tubing installation guidelines</a:t>
            </a:r>
            <a:r>
              <a:rPr lang="en-US" dirty="0"/>
              <a:t>. </a:t>
            </a:r>
            <a:r>
              <a:rPr lang="en-US" dirty="0">
                <a:hlinkClick r:id="rId3"/>
              </a:rPr>
              <a:t>https://www.3m.com</a:t>
            </a:r>
            <a:endParaRPr lang="en-US" dirty="0"/>
          </a:p>
          <a:p>
            <a:pPr marL="0" indent="0" defTabSz="966612">
              <a:buFont typeface="Arial" panose="020B0604020202020204" pitchFamily="34" charset="0"/>
              <a:buNone/>
              <a:defRPr/>
            </a:pPr>
            <a:endParaRPr lang="en-US" sz="1200" dirty="0"/>
          </a:p>
        </p:txBody>
      </p:sp>
      <p:sp>
        <p:nvSpPr>
          <p:cNvPr id="4" name="Slide Number Placeholder 3">
            <a:extLst>
              <a:ext uri="{FF2B5EF4-FFF2-40B4-BE49-F238E27FC236}">
                <a16:creationId xmlns:a16="http://schemas.microsoft.com/office/drawing/2014/main" id="{6578A3C1-2077-9DFC-CA6C-C9A4B4F1D592}"/>
              </a:ext>
            </a:extLst>
          </p:cNvPr>
          <p:cNvSpPr>
            <a:spLocks noGrp="1"/>
          </p:cNvSpPr>
          <p:nvPr>
            <p:ph type="sldNum" sz="quarter" idx="5"/>
          </p:nvPr>
        </p:nvSpPr>
        <p:spPr/>
        <p:txBody>
          <a:bodyPr/>
          <a:lstStyle/>
          <a:p>
            <a:fld id="{117354DC-5B43-4357-B3A2-FC61F366D8DF}" type="slidenum">
              <a:rPr lang="en-US" smtClean="0"/>
              <a:t>41</a:t>
            </a:fld>
            <a:endParaRPr lang="en-US"/>
          </a:p>
        </p:txBody>
      </p:sp>
    </p:spTree>
    <p:extLst>
      <p:ext uri="{BB962C8B-B14F-4D97-AF65-F5344CB8AC3E}">
        <p14:creationId xmlns:p14="http://schemas.microsoft.com/office/powerpoint/2010/main" val="24000214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84F04-561B-826B-12AE-C9816BAEA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0F782-40EA-5943-AE97-6C351C5AE99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666CBE5-3AD0-F975-B956-0820220024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INSTRUCTIONAL ACTIVITY: </a:t>
            </a:r>
            <a:r>
              <a:rPr lang="en-US" sz="1200" kern="1200" dirty="0">
                <a:solidFill>
                  <a:schemeClr val="tx1"/>
                </a:solidFill>
                <a:effectLst/>
                <a:latin typeface="+mn-lt"/>
                <a:ea typeface="+mn-ea"/>
                <a:cs typeface="+mn-cs"/>
              </a:rPr>
              <a:t>Provide Guided Learning </a:t>
            </a: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10 min.</a:t>
            </a: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Heat gun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Prepared crimped wire connections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Shrink tubing (correct size and incorrect examples)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Examples of properly and improperly shrunk tubing</a:t>
            </a: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Explain the purpose of the demonstration: this activity helps learners visually and physically recognize what properly applied shrink tubing looks like and what should be rejected before moving into hands-on practice.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If possible, demonstrate using live wire and shrink tubing.</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Demonstrate how to </a:t>
            </a:r>
            <a:r>
              <a:rPr lang="en-US" sz="1200" b="1" u="sng" kern="1200" dirty="0">
                <a:solidFill>
                  <a:schemeClr val="tx1"/>
                </a:solidFill>
                <a:effectLst/>
                <a:latin typeface="+mn-lt"/>
                <a:ea typeface="+mn-ea"/>
                <a:cs typeface="+mn-cs"/>
              </a:rPr>
              <a:t>properly</a:t>
            </a:r>
            <a:r>
              <a:rPr lang="en-US" sz="1200" b="1" kern="1200" dirty="0">
                <a:solidFill>
                  <a:schemeClr val="tx1"/>
                </a:solidFill>
                <a:effectLst/>
                <a:latin typeface="+mn-lt"/>
                <a:ea typeface="+mn-ea"/>
                <a:cs typeface="+mn-cs"/>
              </a:rPr>
              <a:t> use shrinking tube. </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Step 1: </a:t>
            </a:r>
            <a:r>
              <a:rPr lang="en-US" sz="1200" b="0" kern="1200" dirty="0">
                <a:solidFill>
                  <a:schemeClr val="tx1"/>
                </a:solidFill>
                <a:effectLst/>
                <a:latin typeface="+mn-lt"/>
                <a:ea typeface="+mn-ea"/>
                <a:cs typeface="+mn-cs"/>
              </a:rPr>
              <a:t>Slide Tubing Onto the Wire - </a:t>
            </a:r>
            <a:r>
              <a:rPr lang="en-US" sz="1200" kern="1200" dirty="0">
                <a:solidFill>
                  <a:schemeClr val="tx1"/>
                </a:solidFill>
                <a:effectLst/>
                <a:latin typeface="+mn-lt"/>
                <a:ea typeface="+mn-ea"/>
                <a:cs typeface="+mn-cs"/>
              </a:rPr>
              <a:t>Place shrink tubing on the wire before installing the connector.</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Step 2: </a:t>
            </a:r>
            <a:r>
              <a:rPr lang="en-US" sz="1200" b="0" kern="1200" dirty="0">
                <a:solidFill>
                  <a:schemeClr val="tx1"/>
                </a:solidFill>
                <a:effectLst/>
                <a:latin typeface="+mn-lt"/>
                <a:ea typeface="+mn-ea"/>
                <a:cs typeface="+mn-cs"/>
              </a:rPr>
              <a:t>Complete the Connection - </a:t>
            </a:r>
            <a:r>
              <a:rPr lang="en-US" sz="1200" kern="1200" dirty="0">
                <a:solidFill>
                  <a:schemeClr val="tx1"/>
                </a:solidFill>
                <a:effectLst/>
                <a:latin typeface="+mn-lt"/>
                <a:ea typeface="+mn-ea"/>
                <a:cs typeface="+mn-cs"/>
              </a:rPr>
              <a:t>Crimp the connector onto the wire.</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Step 3: </a:t>
            </a:r>
            <a:r>
              <a:rPr lang="en-US" sz="1200" b="0" kern="1200" dirty="0">
                <a:solidFill>
                  <a:schemeClr val="tx1"/>
                </a:solidFill>
                <a:effectLst/>
                <a:latin typeface="+mn-lt"/>
                <a:ea typeface="+mn-ea"/>
                <a:cs typeface="+mn-cs"/>
              </a:rPr>
              <a:t>Position the Tubing - </a:t>
            </a:r>
            <a:r>
              <a:rPr lang="en-US" sz="1200" kern="1200" dirty="0">
                <a:solidFill>
                  <a:schemeClr val="tx1"/>
                </a:solidFill>
                <a:effectLst/>
                <a:latin typeface="+mn-lt"/>
                <a:ea typeface="+mn-ea"/>
                <a:cs typeface="+mn-cs"/>
              </a:rPr>
              <a:t>Slide tubing over the completed connection.</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Step 4: </a:t>
            </a:r>
            <a:r>
              <a:rPr lang="en-US" sz="1200" b="0" kern="1200" dirty="0">
                <a:solidFill>
                  <a:schemeClr val="tx1"/>
                </a:solidFill>
                <a:effectLst/>
                <a:latin typeface="+mn-lt"/>
                <a:ea typeface="+mn-ea"/>
                <a:cs typeface="+mn-cs"/>
              </a:rPr>
              <a:t>Apply Heat Evenly - </a:t>
            </a:r>
            <a:r>
              <a:rPr lang="en-US" sz="1200" kern="1200" dirty="0">
                <a:solidFill>
                  <a:schemeClr val="tx1"/>
                </a:solidFill>
                <a:effectLst/>
                <a:latin typeface="+mn-lt"/>
                <a:ea typeface="+mn-ea"/>
                <a:cs typeface="+mn-cs"/>
              </a:rPr>
              <a:t>Using a heat gun, evenly heat the wire until the tubing fully contracts.</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Step 5: </a:t>
            </a:r>
            <a:r>
              <a:rPr lang="en-US" sz="1200" b="0" kern="1200" dirty="0">
                <a:solidFill>
                  <a:schemeClr val="tx1"/>
                </a:solidFill>
                <a:effectLst/>
                <a:latin typeface="+mn-lt"/>
                <a:ea typeface="+mn-ea"/>
                <a:cs typeface="+mn-cs"/>
              </a:rPr>
              <a:t>Inspect the Seal - </a:t>
            </a:r>
            <a:r>
              <a:rPr lang="en-US" sz="1200" kern="1200" dirty="0">
                <a:solidFill>
                  <a:schemeClr val="tx1"/>
                </a:solidFill>
                <a:effectLst/>
                <a:latin typeface="+mn-lt"/>
                <a:ea typeface="+mn-ea"/>
                <a:cs typeface="+mn-cs"/>
              </a:rPr>
              <a:t>Confirm tubing has fully shrunk and verify adhesive has begun to flow at the ends.</a:t>
            </a:r>
          </a:p>
          <a:p>
            <a:pPr marL="171450" lvl="0" indent="-171450">
              <a:buFont typeface="Arial" panose="020B0604020202020204" pitchFamily="34" charset="0"/>
              <a:buChar char="•"/>
            </a:pPr>
            <a:r>
              <a:rPr lang="en-US" sz="1200" b="1" i="0" kern="1200" dirty="0">
                <a:solidFill>
                  <a:schemeClr val="tx1"/>
                </a:solidFill>
                <a:effectLst/>
                <a:latin typeface="+mn-lt"/>
                <a:ea typeface="+mn-ea"/>
                <a:cs typeface="+mn-cs"/>
              </a:rPr>
              <a:t>Point out the following items: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Tubing is centered over the connection</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Even shrink along the entire length</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No exposed copper or connector ends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Tubing extends slightly past the connection on both sides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Pause and allow learners time to observe closely.</a:t>
            </a:r>
          </a:p>
        </p:txBody>
      </p:sp>
      <p:sp>
        <p:nvSpPr>
          <p:cNvPr id="4" name="Slide Number Placeholder 3">
            <a:extLst>
              <a:ext uri="{FF2B5EF4-FFF2-40B4-BE49-F238E27FC236}">
                <a16:creationId xmlns:a16="http://schemas.microsoft.com/office/drawing/2014/main" id="{69FABD45-3B61-495F-C62A-376743652B62}"/>
              </a:ext>
            </a:extLst>
          </p:cNvPr>
          <p:cNvSpPr>
            <a:spLocks noGrp="1"/>
          </p:cNvSpPr>
          <p:nvPr>
            <p:ph type="sldNum" sz="quarter" idx="5"/>
          </p:nvPr>
        </p:nvSpPr>
        <p:spPr/>
        <p:txBody>
          <a:bodyPr/>
          <a:lstStyle/>
          <a:p>
            <a:fld id="{C68FB58B-AACD-44F1-9CE2-B850C946C86F}" type="slidenum">
              <a:rPr lang="en-US" smtClean="0"/>
              <a:t>42</a:t>
            </a:fld>
            <a:endParaRPr lang="en-US"/>
          </a:p>
        </p:txBody>
      </p:sp>
    </p:spTree>
    <p:extLst>
      <p:ext uri="{BB962C8B-B14F-4D97-AF65-F5344CB8AC3E}">
        <p14:creationId xmlns:p14="http://schemas.microsoft.com/office/powerpoint/2010/main" val="33379311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AF988-497E-A99A-7A9D-116710C665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002CA-22C9-7B59-056C-4D5D0F410F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185E61B-1ED1-7097-C681-E0F3EAA547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INSTRUCTIONAL ACTIVITY: </a:t>
            </a:r>
            <a:r>
              <a:rPr lang="en-US" sz="1200" kern="1200" dirty="0">
                <a:solidFill>
                  <a:schemeClr val="tx1"/>
                </a:solidFill>
                <a:effectLst/>
                <a:latin typeface="+mn-lt"/>
                <a:ea typeface="+mn-ea"/>
                <a:cs typeface="+mn-cs"/>
              </a:rPr>
              <a:t>Recall, Provide Guided Learning, Provide Feedback </a:t>
            </a: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10 min.</a:t>
            </a: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Heat gun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Prepared crimped wire connections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Shrink tubing (correct size and incorrect examples)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Examples of properly and improperly shrunk tubing</a:t>
            </a:r>
          </a:p>
          <a:p>
            <a:pPr marL="0" lvl="0" indent="0">
              <a:buFont typeface="Arial" panose="020B0604020202020204" pitchFamily="34" charset="0"/>
              <a:buNone/>
            </a:pPr>
            <a:r>
              <a:rPr lang="en-US" sz="1200" b="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b="1" dirty="0"/>
              <a:t>Show an improperly applied example.</a:t>
            </a:r>
          </a:p>
          <a:p>
            <a:pPr marL="171450" indent="-171450">
              <a:buFont typeface="Arial" panose="020B0604020202020204" pitchFamily="34" charset="0"/>
              <a:buChar char="•"/>
            </a:pPr>
            <a:r>
              <a:rPr lang="en-US" dirty="0"/>
              <a:t>Point out issues such as:</a:t>
            </a:r>
          </a:p>
          <a:p>
            <a:pPr marL="628650" lvl="1" indent="-171450">
              <a:buFont typeface="Arial" panose="020B0604020202020204" pitchFamily="34" charset="0"/>
              <a:buChar char="•"/>
            </a:pPr>
            <a:r>
              <a:rPr lang="en-US" dirty="0"/>
              <a:t>Tubing not fully shrunk</a:t>
            </a:r>
          </a:p>
          <a:p>
            <a:pPr marL="628650" lvl="1" indent="-171450">
              <a:buFont typeface="Arial" panose="020B0604020202020204" pitchFamily="34" charset="0"/>
              <a:buChar char="•"/>
            </a:pPr>
            <a:r>
              <a:rPr lang="en-US" dirty="0"/>
              <a:t>Tubing too short</a:t>
            </a:r>
          </a:p>
          <a:p>
            <a:pPr marL="628650" lvl="1" indent="-171450">
              <a:buFont typeface="Arial" panose="020B0604020202020204" pitchFamily="34" charset="0"/>
              <a:buChar char="•"/>
            </a:pPr>
            <a:r>
              <a:rPr lang="en-US" dirty="0"/>
              <a:t>Burned, brittle, or uneven shrink</a:t>
            </a:r>
          </a:p>
          <a:p>
            <a:pPr marL="628650" lvl="1" indent="-171450">
              <a:buFont typeface="Arial" panose="020B0604020202020204" pitchFamily="34" charset="0"/>
              <a:buChar char="•"/>
            </a:pPr>
            <a:r>
              <a:rPr lang="en-US" dirty="0"/>
              <a:t>Copper or metal still visible</a:t>
            </a:r>
          </a:p>
          <a:p>
            <a:pPr marL="171450" indent="-171450">
              <a:buFont typeface="Arial" panose="020B0604020202020204" pitchFamily="34" charset="0"/>
              <a:buChar char="•"/>
            </a:pPr>
            <a:r>
              <a:rPr lang="en-US" b="1" dirty="0"/>
              <a:t>Compare the proper and improperly applied shrinking tube. </a:t>
            </a:r>
            <a:r>
              <a:rPr lang="en-US" dirty="0"/>
              <a:t>Point out:</a:t>
            </a:r>
          </a:p>
          <a:p>
            <a:pPr marL="628650" lvl="1" indent="-171450">
              <a:buFont typeface="Arial" panose="020B0604020202020204" pitchFamily="34" charset="0"/>
              <a:buChar char="•"/>
            </a:pPr>
            <a:r>
              <a:rPr lang="en-US" dirty="0"/>
              <a:t>What looks correct</a:t>
            </a:r>
          </a:p>
          <a:p>
            <a:pPr marL="628650" lvl="1" indent="-171450">
              <a:buFont typeface="Arial" panose="020B0604020202020204" pitchFamily="34" charset="0"/>
              <a:buChar char="•"/>
            </a:pPr>
            <a:r>
              <a:rPr lang="en-US" dirty="0"/>
              <a:t>What would cause you to reject the connection</a:t>
            </a:r>
          </a:p>
          <a:p>
            <a:pPr marL="628650" lvl="1" indent="-171450">
              <a:buFont typeface="Arial" panose="020B0604020202020204" pitchFamily="34" charset="0"/>
              <a:buChar char="•"/>
            </a:pPr>
            <a:r>
              <a:rPr lang="en-US" dirty="0"/>
              <a:t>Which problems would be hidden once installed</a:t>
            </a:r>
          </a:p>
          <a:p>
            <a:pPr marL="171450" indent="-171450">
              <a:buFont typeface="Arial" panose="020B0604020202020204" pitchFamily="34" charset="0"/>
              <a:buChar char="•"/>
            </a:pPr>
            <a:r>
              <a:rPr lang="en-US" b="1" dirty="0"/>
              <a:t>Facilitate guided discussion (provide feedback as needed):</a:t>
            </a:r>
          </a:p>
          <a:p>
            <a:pPr marL="628650" lvl="1" indent="-171450">
              <a:buFont typeface="Arial" panose="020B0604020202020204" pitchFamily="34" charset="0"/>
              <a:buChar char="•"/>
            </a:pPr>
            <a:r>
              <a:rPr lang="en-US" dirty="0"/>
              <a:t>What problems could show up if shrink tubing doesn’t fully cover the connection?</a:t>
            </a:r>
          </a:p>
          <a:p>
            <a:pPr marL="628650" lvl="1" indent="-171450">
              <a:buFont typeface="Arial" panose="020B0604020202020204" pitchFamily="34" charset="0"/>
              <a:buChar char="•"/>
            </a:pPr>
            <a:r>
              <a:rPr lang="en-US" dirty="0"/>
              <a:t>Can shrink tubing fix a bad crimp? Why or why not?</a:t>
            </a:r>
          </a:p>
          <a:p>
            <a:pPr marL="171450" indent="-171450">
              <a:buFont typeface="Arial" panose="020B0604020202020204" pitchFamily="34" charset="0"/>
              <a:buChar char="•"/>
            </a:pPr>
            <a:r>
              <a:rPr lang="en-US" dirty="0"/>
              <a:t>Close by reinforcing that shrink tubing is the protection phase. It protects good electrical work, but it does not repair poor workmanship.</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FE91375-A551-E96B-4DA2-65EB19F55215}"/>
              </a:ext>
            </a:extLst>
          </p:cNvPr>
          <p:cNvSpPr>
            <a:spLocks noGrp="1"/>
          </p:cNvSpPr>
          <p:nvPr>
            <p:ph type="sldNum" sz="quarter" idx="5"/>
          </p:nvPr>
        </p:nvSpPr>
        <p:spPr/>
        <p:txBody>
          <a:bodyPr/>
          <a:lstStyle/>
          <a:p>
            <a:fld id="{C68FB58B-AACD-44F1-9CE2-B850C946C86F}" type="slidenum">
              <a:rPr lang="en-US" smtClean="0"/>
              <a:t>43</a:t>
            </a:fld>
            <a:endParaRPr lang="en-US"/>
          </a:p>
        </p:txBody>
      </p:sp>
    </p:spTree>
    <p:extLst>
      <p:ext uri="{BB962C8B-B14F-4D97-AF65-F5344CB8AC3E}">
        <p14:creationId xmlns:p14="http://schemas.microsoft.com/office/powerpoint/2010/main" val="23355989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Enhance Transfer and Retention </a:t>
            </a:r>
            <a:endParaRPr lang="en-US" altLang="en-US" sz="1200" dirty="0">
              <a:latin typeface="+mn-lt"/>
            </a:endParaRPr>
          </a:p>
          <a:p>
            <a:r>
              <a:rPr lang="en-US" altLang="en-US" sz="1200" b="1" dirty="0">
                <a:latin typeface="+mn-lt"/>
              </a:rPr>
              <a:t>TIME</a:t>
            </a:r>
            <a:r>
              <a:rPr lang="en-US" altLang="en-US" sz="1200" dirty="0">
                <a:latin typeface="+mn-lt"/>
              </a:rPr>
              <a:t>: 4 min.</a:t>
            </a:r>
          </a:p>
          <a:p>
            <a:r>
              <a:rPr lang="en-US" sz="1200" b="1" dirty="0"/>
              <a:t>Talking Points</a:t>
            </a:r>
          </a:p>
          <a:p>
            <a:pPr marL="171450" indent="-171450">
              <a:buFont typeface="Arial" panose="020B0604020202020204" pitchFamily="34" charset="0"/>
              <a:buChar char="•"/>
            </a:pPr>
            <a:r>
              <a:rPr lang="en-US" dirty="0"/>
              <a:t>Before we move into hands-on practice, let’s review the process. Everything we’ve covered fits into this three-step sequence. If you follow this order every time, you prevent most wiring problems.</a:t>
            </a:r>
          </a:p>
          <a:p>
            <a:pPr marL="171450" indent="-171450">
              <a:buFont typeface="Arial" panose="020B0604020202020204" pitchFamily="34" charset="0"/>
              <a:buChar char="•"/>
            </a:pPr>
            <a:r>
              <a:rPr lang="en-US" dirty="0"/>
              <a:t>Step one is </a:t>
            </a:r>
            <a:r>
              <a:rPr lang="en-US" b="1" dirty="0"/>
              <a:t>Cut</a:t>
            </a:r>
            <a:r>
              <a:rPr lang="en-US" dirty="0"/>
              <a:t>. </a:t>
            </a:r>
          </a:p>
          <a:p>
            <a:pPr marL="628650" lvl="1" indent="-171450">
              <a:buFont typeface="Arial" panose="020B0604020202020204" pitchFamily="34" charset="0"/>
              <a:buChar char="•"/>
            </a:pPr>
            <a:r>
              <a:rPr lang="en-US" dirty="0"/>
              <a:t>Start with a clean, square cut and remove any damaged or corroded wire. A bad cut makes stripping harder and crimping less reliable. A clean cut sets up everything that follows.</a:t>
            </a:r>
          </a:p>
          <a:p>
            <a:pPr marL="171450" indent="-171450">
              <a:buFont typeface="Arial" panose="020B0604020202020204" pitchFamily="34" charset="0"/>
              <a:buChar char="•"/>
            </a:pPr>
            <a:r>
              <a:rPr lang="en-US" dirty="0"/>
              <a:t>Step two is </a:t>
            </a:r>
            <a:r>
              <a:rPr lang="en-US" b="1" dirty="0"/>
              <a:t>Strip</a:t>
            </a:r>
            <a:r>
              <a:rPr lang="en-US" dirty="0"/>
              <a:t>.</a:t>
            </a:r>
          </a:p>
          <a:p>
            <a:pPr marL="628650" lvl="1" indent="-171450">
              <a:buFont typeface="Arial" panose="020B0604020202020204" pitchFamily="34" charset="0"/>
              <a:buChar char="•"/>
            </a:pPr>
            <a:r>
              <a:rPr lang="en-US" dirty="0"/>
              <a:t>Remove the insulation without damaging the strands. Use the correct gauge on the stripper and remove only as much insulation as needed. This is a pass/fail step. If the wire isn’t right here, stop and redo it before moving on.</a:t>
            </a:r>
          </a:p>
          <a:p>
            <a:pPr marL="171450" indent="-171450">
              <a:buFont typeface="Arial" panose="020B0604020202020204" pitchFamily="34" charset="0"/>
              <a:buChar char="•"/>
            </a:pPr>
            <a:r>
              <a:rPr lang="en-US" dirty="0"/>
              <a:t>Step three is </a:t>
            </a:r>
            <a:r>
              <a:rPr lang="en-US" b="1" dirty="0"/>
              <a:t>Crimp</a:t>
            </a:r>
            <a:r>
              <a:rPr lang="en-US" dirty="0"/>
              <a:t>.	</a:t>
            </a:r>
          </a:p>
          <a:p>
            <a:pPr marL="628650" lvl="1" indent="-171450">
              <a:buFont typeface="Arial" panose="020B0604020202020204" pitchFamily="34" charset="0"/>
              <a:buChar char="•"/>
            </a:pPr>
            <a:r>
              <a:rPr lang="en-US" dirty="0"/>
              <a:t>Attach the connector to create a strong mechanical hold and a reliable electrical path. Use the correct wire gauge, terminal, and crimper. Always inspect the crimp and perform a gentle tug test. Low resistance equals reliable current flow.</a:t>
            </a:r>
          </a:p>
          <a:p>
            <a:pPr marL="171450" indent="-171450">
              <a:buFont typeface="Arial" panose="020B0604020202020204" pitchFamily="34" charset="0"/>
              <a:buChar char="•"/>
            </a:pPr>
            <a:r>
              <a:rPr lang="en-US" dirty="0"/>
              <a:t>Step four is </a:t>
            </a:r>
            <a:r>
              <a:rPr lang="en-US" b="1" dirty="0"/>
              <a:t>Shrink</a:t>
            </a:r>
            <a:r>
              <a:rPr lang="en-US" dirty="0"/>
              <a:t>.</a:t>
            </a:r>
          </a:p>
          <a:p>
            <a:pPr marL="628650" lvl="1" indent="-171450">
              <a:buFont typeface="Arial" panose="020B0604020202020204" pitchFamily="34" charset="0"/>
              <a:buChar char="•"/>
            </a:pPr>
            <a:r>
              <a:rPr lang="en-US" dirty="0"/>
              <a:t>Protect and seal the connection after crimping. Shrink tubing provides insulation, strain relief, and protection from moisture and vibration. Remember, it protects good work — it does not fix a bad crimp.</a:t>
            </a:r>
          </a:p>
          <a:p>
            <a:pPr marL="171450" indent="-171450">
              <a:buFont typeface="Arial" panose="020B0604020202020204" pitchFamily="34" charset="0"/>
              <a:buChar char="•"/>
            </a:pPr>
            <a:r>
              <a:rPr lang="en-US" dirty="0"/>
              <a:t>The key takeaway is this: most electrical failures don’t come from bad parts — they come from poor connections. </a:t>
            </a:r>
          </a:p>
          <a:p>
            <a:pPr marL="171450" indent="-171450">
              <a:buFont typeface="Arial" panose="020B0604020202020204" pitchFamily="34" charset="0"/>
              <a:buChar char="•"/>
            </a:pPr>
            <a:r>
              <a:rPr lang="en-US" dirty="0"/>
              <a:t>Following this sequence — </a:t>
            </a:r>
            <a:r>
              <a:rPr lang="en-US" b="1" dirty="0"/>
              <a:t>Cut</a:t>
            </a:r>
            <a:r>
              <a:rPr lang="en-US" dirty="0"/>
              <a:t> → </a:t>
            </a:r>
            <a:r>
              <a:rPr lang="en-US" b="1" dirty="0"/>
              <a:t>Strip</a:t>
            </a:r>
            <a:r>
              <a:rPr lang="en-US" dirty="0"/>
              <a:t> → </a:t>
            </a:r>
            <a:r>
              <a:rPr lang="en-US" b="1" dirty="0"/>
              <a:t>Crimp</a:t>
            </a:r>
            <a:r>
              <a:rPr lang="en-US" dirty="0"/>
              <a:t> → </a:t>
            </a:r>
            <a:r>
              <a:rPr lang="en-US" b="1" dirty="0"/>
              <a:t>Shrink</a:t>
            </a:r>
            <a:r>
              <a:rPr lang="en-US" dirty="0"/>
              <a:t> — protects you from that.</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44</a:t>
            </a:fld>
            <a:endParaRPr lang="en-US"/>
          </a:p>
        </p:txBody>
      </p:sp>
    </p:spTree>
    <p:extLst>
      <p:ext uri="{BB962C8B-B14F-4D97-AF65-F5344CB8AC3E}">
        <p14:creationId xmlns:p14="http://schemas.microsoft.com/office/powerpoint/2010/main" val="36267371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Provide Guided Learning, Elicit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15 minutes</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Wire Connection Practice_M6</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Electrical Tools Resource_M6</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One per learner or pair: Insulated Copper Wire, Wire Cutter, Wire Stripper, Wire Crimper, Wire Connectors or Terminals (Correct Size), Shrink Tubing (Correct Size), Heat Gun</a:t>
            </a:r>
          </a:p>
          <a:p>
            <a:pPr marL="0" marR="0" lvl="0" indent="0">
              <a:spcBef>
                <a:spcPts val="0"/>
              </a:spcBef>
              <a:spcAft>
                <a:spcPts val="0"/>
              </a:spcAft>
              <a:buFont typeface="Arial" panose="020B0604020202020204" pitchFamily="34" charset="0"/>
              <a:buNone/>
            </a:pP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(5 min.)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Pass out Wire Connection Practice_M6 handout and review the directions.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Reminder learners that they will need the steps outlined on the Electrical Tools Resource_M6 handout for this activity.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(10 min.)</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Give learners time to complete the activity.</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Circulate the room answering questions and connecting the activity to the content taught thus far.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Debrief using the questions </a:t>
            </a:r>
            <a:r>
              <a:rPr lang="en-US" sz="1200" b="0" u="sng" dirty="0">
                <a:effectLst/>
                <a:latin typeface="+mn-lt"/>
                <a:ea typeface="Calibri" panose="020F0502020204030204" pitchFamily="34" charset="0"/>
                <a:cs typeface="Times New Roman" panose="02020603050405020304" pitchFamily="18" charset="0"/>
              </a:rPr>
              <a:t>on the next slide.  </a:t>
            </a:r>
          </a:p>
        </p:txBody>
      </p:sp>
      <p:sp>
        <p:nvSpPr>
          <p:cNvPr id="4" name="Slide Number Placeholder 3"/>
          <p:cNvSpPr>
            <a:spLocks noGrp="1"/>
          </p:cNvSpPr>
          <p:nvPr>
            <p:ph type="sldNum" sz="quarter" idx="5"/>
          </p:nvPr>
        </p:nvSpPr>
        <p:spPr/>
        <p:txBody>
          <a:bodyPr/>
          <a:lstStyle/>
          <a:p>
            <a:fld id="{C68FB58B-AACD-44F1-9CE2-B850C946C86F}" type="slidenum">
              <a:rPr lang="en-US" smtClean="0"/>
              <a:t>45</a:t>
            </a:fld>
            <a:endParaRPr lang="en-US"/>
          </a:p>
        </p:txBody>
      </p:sp>
    </p:spTree>
    <p:extLst>
      <p:ext uri="{BB962C8B-B14F-4D97-AF65-F5344CB8AC3E}">
        <p14:creationId xmlns:p14="http://schemas.microsoft.com/office/powerpoint/2010/main" val="36126746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64146-E09D-9034-E0F4-A059EF66F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B9096F-39F3-E1FC-A026-05840018BAC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2BF94D5-AF4C-CC2D-DCAA-5AB880A4C291}"/>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Provide Guided Learning, Elicit Performance, Provide Feedback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10 minutes</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Using the questions on the slide to facilitate a short discussion.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Call on learners to share their responses.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effectLst/>
                <a:latin typeface="+mn-lt"/>
                <a:ea typeface="Calibri" panose="020F0502020204030204" pitchFamily="34" charset="0"/>
                <a:cs typeface="Times New Roman" panose="02020603050405020304" pitchFamily="18" charset="0"/>
              </a:rPr>
              <a:t>Talking Points </a:t>
            </a:r>
          </a:p>
          <a:p>
            <a:pPr marL="171450" indent="-171450">
              <a:buFont typeface="Arial" panose="020B0604020202020204" pitchFamily="34" charset="0"/>
              <a:buChar char="•"/>
            </a:pPr>
            <a:r>
              <a:rPr lang="en-US" dirty="0"/>
              <a:t>Now that you’ve completed the hands-on portion, let’s reflect on where mistakes tend to happen and how that connects to what you might see on a vehicle.</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First question</a:t>
            </a:r>
            <a:r>
              <a:rPr lang="en-US" dirty="0"/>
              <a:t>: Which step is easiest to rush — and what happens when you do?</a:t>
            </a:r>
          </a:p>
          <a:p>
            <a:pPr marL="628650" lvl="1" indent="-171450">
              <a:buFont typeface="Arial" panose="020B0604020202020204" pitchFamily="34" charset="0"/>
              <a:buChar char="•"/>
            </a:pPr>
            <a:r>
              <a:rPr lang="en-US" i="1" dirty="0"/>
              <a:t>Call on learners to share their responses.  </a:t>
            </a:r>
          </a:p>
          <a:p>
            <a:pPr marL="171450" lvl="0" indent="-171450">
              <a:buFont typeface="Arial" panose="020B0604020202020204" pitchFamily="34" charset="0"/>
              <a:buChar char="•"/>
            </a:pPr>
            <a:r>
              <a:rPr lang="en-US" dirty="0"/>
              <a:t>Many people rush stripping or crimping because they look like simple tasks. But the step that looks easiest is often where the most damage happens. </a:t>
            </a:r>
          </a:p>
          <a:p>
            <a:pPr marL="171450" lvl="0" indent="-171450">
              <a:buFont typeface="Arial" panose="020B0604020202020204" pitchFamily="34" charset="0"/>
              <a:buChar char="•"/>
            </a:pPr>
            <a:r>
              <a:rPr lang="en-US" dirty="0"/>
              <a:t>Rushing stripping can nick strands. Rushing crimping can create a loose or crushed connection. Small shortcuts here lead to bigger failures later.</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Second question</a:t>
            </a:r>
            <a:r>
              <a:rPr lang="en-US" dirty="0"/>
              <a:t>: Which mistake is hardest to see once the connector and shrink tubing are installed?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Call on learners to share their responses.   </a:t>
            </a:r>
          </a:p>
          <a:p>
            <a:pPr marL="171450" lvl="0" indent="-171450">
              <a:buFont typeface="Arial" panose="020B0604020202020204" pitchFamily="34" charset="0"/>
              <a:buChar char="•"/>
            </a:pPr>
            <a:r>
              <a:rPr lang="en-US" dirty="0"/>
              <a:t>Common answers here include nicked strands under the insulation, a loose crimp hidden by shrink tubing, or insulation caught under the terminal barrel. </a:t>
            </a:r>
          </a:p>
          <a:p>
            <a:pPr marL="171450" lvl="0" indent="-171450">
              <a:buFont typeface="Arial" panose="020B0604020202020204" pitchFamily="34" charset="0"/>
              <a:buChar char="•"/>
            </a:pPr>
            <a:r>
              <a:rPr lang="en-US" dirty="0"/>
              <a:t>The key point is that some mistakes become invisible once they’re covered. </a:t>
            </a:r>
          </a:p>
          <a:p>
            <a:pPr marL="171450" lvl="0" indent="-171450">
              <a:buFont typeface="Arial" panose="020B0604020202020204" pitchFamily="34" charset="0"/>
              <a:buChar char="•"/>
            </a:pPr>
            <a:r>
              <a:rPr lang="en-US" dirty="0"/>
              <a:t>That’s why inspection must happen at three critical points — after stripping, after crimping, and before shrink tubing is applied.</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Third question</a:t>
            </a:r>
            <a:r>
              <a:rPr lang="en-US" dirty="0"/>
              <a:t>: How could a poor connection show up on a vehicle?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Call on learners to share their responses.  </a:t>
            </a:r>
          </a:p>
          <a:p>
            <a:pPr marL="171450" lvl="0" indent="-171450">
              <a:buFont typeface="Arial" panose="020B0604020202020204" pitchFamily="34" charset="0"/>
              <a:buChar char="•"/>
            </a:pPr>
            <a:r>
              <a:rPr lang="en-US" dirty="0"/>
              <a:t>A poor connection might cause intermittent operation, failures after vibration or movement, heat at the connection, or components that work sometimes but not always. These are the kinds of problems technicians spend hours chasing — and many of them start with a small connection issue.</a:t>
            </a:r>
          </a:p>
        </p:txBody>
      </p:sp>
      <p:sp>
        <p:nvSpPr>
          <p:cNvPr id="4" name="Slide Number Placeholder 3">
            <a:extLst>
              <a:ext uri="{FF2B5EF4-FFF2-40B4-BE49-F238E27FC236}">
                <a16:creationId xmlns:a16="http://schemas.microsoft.com/office/drawing/2014/main" id="{796DFB59-1092-300D-ED66-0CEFF25A4CD2}"/>
              </a:ext>
            </a:extLst>
          </p:cNvPr>
          <p:cNvSpPr>
            <a:spLocks noGrp="1"/>
          </p:cNvSpPr>
          <p:nvPr>
            <p:ph type="sldNum" sz="quarter" idx="5"/>
          </p:nvPr>
        </p:nvSpPr>
        <p:spPr/>
        <p:txBody>
          <a:bodyPr/>
          <a:lstStyle/>
          <a:p>
            <a:fld id="{C68FB58B-AACD-44F1-9CE2-B850C946C86F}" type="slidenum">
              <a:rPr lang="en-US" smtClean="0"/>
              <a:t>46</a:t>
            </a:fld>
            <a:endParaRPr lang="en-US"/>
          </a:p>
        </p:txBody>
      </p:sp>
    </p:spTree>
    <p:extLst>
      <p:ext uri="{BB962C8B-B14F-4D97-AF65-F5344CB8AC3E}">
        <p14:creationId xmlns:p14="http://schemas.microsoft.com/office/powerpoint/2010/main" val="41635344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Recall, </a:t>
            </a:r>
            <a:r>
              <a:rPr lang="en-US" altLang="en-US" sz="1200" b="0" dirty="0">
                <a:latin typeface="+mn-lt"/>
              </a:rPr>
              <a:t>Enhance Transfer and Retention </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10 minutes</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Take a few minutes to review some key concepts.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Ask learners to choose a question and provide an answer.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Facilitate a short discussion and provide feedback as needed. </a:t>
            </a: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47</a:t>
            </a:fld>
            <a:endParaRPr lang="en-US"/>
          </a:p>
        </p:txBody>
      </p:sp>
    </p:spTree>
    <p:extLst>
      <p:ext uri="{BB962C8B-B14F-4D97-AF65-F5344CB8AC3E}">
        <p14:creationId xmlns:p14="http://schemas.microsoft.com/office/powerpoint/2010/main" val="16230577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622DE-110D-3B95-7E01-168E38B90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648041-4390-DA88-228B-E2AAF70B2E8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968D191-1742-79CF-F274-1A80FC0DB0B2}"/>
              </a:ext>
            </a:extLst>
          </p:cNvPr>
          <p:cNvSpPr>
            <a:spLocks noGrp="1"/>
          </p:cNvSpPr>
          <p:nvPr>
            <p:ph type="body" idx="1"/>
          </p:nvPr>
        </p:nvSpPr>
        <p:spPr/>
        <p:txBody>
          <a:bodyPr/>
          <a:lstStyle/>
          <a:p>
            <a:r>
              <a:rPr lang="en-US" i="1" dirty="0"/>
              <a:t>*This slide has animations. </a:t>
            </a:r>
            <a:r>
              <a:rPr lang="en-US" b="1" i="1" dirty="0"/>
              <a:t>Click</a:t>
            </a:r>
            <a:r>
              <a:rPr lang="en-US" i="1" dirty="0"/>
              <a:t> to reveal content. </a:t>
            </a:r>
          </a:p>
          <a:p>
            <a:r>
              <a:rPr lang="en-US" b="1" dirty="0"/>
              <a:t>Instructional Event</a:t>
            </a:r>
            <a:r>
              <a:rPr lang="en-US" dirty="0"/>
              <a:t>: Evaluate Performance, Provide Feedback </a:t>
            </a:r>
          </a:p>
          <a:p>
            <a:r>
              <a:rPr lang="en-US" b="1" dirty="0"/>
              <a:t>Learning Objective</a:t>
            </a:r>
            <a:r>
              <a:rPr lang="en-US" dirty="0"/>
              <a:t>: Identify common electrical and testing tools.</a:t>
            </a:r>
          </a:p>
          <a:p>
            <a:r>
              <a:rPr lang="en-US" b="1" dirty="0"/>
              <a:t>Time</a:t>
            </a:r>
            <a:r>
              <a:rPr lang="en-US" dirty="0"/>
              <a:t>: 2 min</a:t>
            </a:r>
          </a:p>
          <a:p>
            <a:r>
              <a:rPr lang="en-US" b="1" dirty="0"/>
              <a:t>Do</a:t>
            </a:r>
            <a:r>
              <a:rPr lang="en-US" dirty="0"/>
              <a:t>: </a:t>
            </a:r>
          </a:p>
          <a:p>
            <a:pPr marL="171450" indent="-171450">
              <a:buFont typeface="Arial" panose="020B0604020202020204" pitchFamily="34" charset="0"/>
              <a:buChar char="•"/>
            </a:pPr>
            <a:r>
              <a:rPr lang="en-US" dirty="0"/>
              <a:t>Review the knowledge check questions. </a:t>
            </a:r>
          </a:p>
          <a:p>
            <a:pPr marL="171450" indent="-171450">
              <a:buFont typeface="Arial" panose="020B0604020202020204" pitchFamily="34" charset="0"/>
              <a:buChar char="•"/>
            </a:pPr>
            <a:r>
              <a:rPr lang="en-US" dirty="0"/>
              <a:t>Call on learners to share their responses. </a:t>
            </a:r>
          </a:p>
          <a:p>
            <a:pPr marL="171450" indent="-171450">
              <a:buFont typeface="Arial" panose="020B0604020202020204" pitchFamily="34" charset="0"/>
              <a:buChar char="•"/>
            </a:pPr>
            <a:r>
              <a:rPr lang="en-US" b="1" i="1" dirty="0"/>
              <a:t>CLICK</a:t>
            </a:r>
            <a:r>
              <a:rPr lang="en-US" dirty="0"/>
              <a:t> to reveal the answers. Provide feedback by correcting any thinking errors learners may have. </a:t>
            </a:r>
          </a:p>
          <a:p>
            <a:r>
              <a:rPr lang="en-US" b="1" dirty="0"/>
              <a:t>Answer Key:</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Cute (wire cutter) </a:t>
            </a: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Strip (wire stripper)  Crimp (wire crimper)  Shrink (shrink tube)</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85D38BE-226B-8EFD-8198-E9944536E503}"/>
              </a:ext>
            </a:extLst>
          </p:cNvPr>
          <p:cNvSpPr>
            <a:spLocks noGrp="1"/>
          </p:cNvSpPr>
          <p:nvPr>
            <p:ph type="sldNum" sz="quarter" idx="5"/>
          </p:nvPr>
        </p:nvSpPr>
        <p:spPr/>
        <p:txBody>
          <a:bodyPr/>
          <a:lstStyle/>
          <a:p>
            <a:fld id="{C68FB58B-AACD-44F1-9CE2-B850C946C86F}" type="slidenum">
              <a:rPr lang="en-US" smtClean="0"/>
              <a:t>48</a:t>
            </a:fld>
            <a:endParaRPr lang="en-US"/>
          </a:p>
        </p:txBody>
      </p:sp>
    </p:spTree>
    <p:extLst>
      <p:ext uri="{BB962C8B-B14F-4D97-AF65-F5344CB8AC3E}">
        <p14:creationId xmlns:p14="http://schemas.microsoft.com/office/powerpoint/2010/main" val="28428106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i="1" dirty="0"/>
              <a:t>*This slide has animations. </a:t>
            </a:r>
            <a:r>
              <a:rPr lang="en-US" b="1" i="1" dirty="0"/>
              <a:t>Click</a:t>
            </a:r>
            <a:r>
              <a:rPr lang="en-US" i="1" dirty="0"/>
              <a:t> to reveal content. </a:t>
            </a:r>
          </a:p>
          <a:p>
            <a:r>
              <a:rPr lang="en-US" b="1" dirty="0"/>
              <a:t>Instructional Event</a:t>
            </a:r>
            <a:r>
              <a:rPr lang="en-US" dirty="0"/>
              <a:t>: Evaluate Performance, Provide Feedback </a:t>
            </a:r>
          </a:p>
          <a:p>
            <a:r>
              <a:rPr lang="en-US" b="1" dirty="0"/>
              <a:t>Learning Objective</a:t>
            </a:r>
            <a:r>
              <a:rPr lang="en-US" dirty="0"/>
              <a:t>: Describe the purpose and limitations of common electrical testing tools.</a:t>
            </a:r>
          </a:p>
          <a:p>
            <a:r>
              <a:rPr lang="en-US" b="1" dirty="0"/>
              <a:t>Time</a:t>
            </a:r>
            <a:r>
              <a:rPr lang="en-US" dirty="0"/>
              <a:t>: 2 min</a:t>
            </a:r>
          </a:p>
          <a:p>
            <a:r>
              <a:rPr lang="en-US" b="1" dirty="0"/>
              <a:t>Do</a:t>
            </a:r>
            <a:r>
              <a:rPr lang="en-US" dirty="0"/>
              <a:t>: </a:t>
            </a:r>
          </a:p>
          <a:p>
            <a:pPr marL="171450" indent="-171450">
              <a:buFont typeface="Arial" panose="020B0604020202020204" pitchFamily="34" charset="0"/>
              <a:buChar char="•"/>
            </a:pPr>
            <a:r>
              <a:rPr lang="en-US" dirty="0"/>
              <a:t>Review the knowledge check questions. </a:t>
            </a:r>
          </a:p>
          <a:p>
            <a:pPr marL="171450" indent="-171450">
              <a:buFont typeface="Arial" panose="020B0604020202020204" pitchFamily="34" charset="0"/>
              <a:buChar char="•"/>
            </a:pPr>
            <a:r>
              <a:rPr lang="en-US" dirty="0"/>
              <a:t>Call on learners to share their responses. </a:t>
            </a:r>
          </a:p>
          <a:p>
            <a:pPr marL="171450" indent="-171450">
              <a:buFont typeface="Arial" panose="020B0604020202020204" pitchFamily="34" charset="0"/>
              <a:buChar char="•"/>
            </a:pPr>
            <a:r>
              <a:rPr lang="en-US" b="1" i="1" dirty="0"/>
              <a:t>CLICK</a:t>
            </a:r>
            <a:r>
              <a:rPr lang="en-US" dirty="0"/>
              <a:t> to reveal the answers. Provide feedback by correcting any thinking errors learners may have. </a:t>
            </a:r>
          </a:p>
          <a:p>
            <a:r>
              <a:rPr lang="en-US" b="1" dirty="0"/>
              <a:t>Answer Key: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B.) </a:t>
            </a:r>
            <a:r>
              <a:rPr lang="en-US" sz="1300" dirty="0"/>
              <a:t>A poor crimp can create a loose, high-resistance connection that fails under vibration.</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68FB58B-AACD-44F1-9CE2-B850C946C86F}" type="slidenum">
              <a:rPr lang="en-US" smtClean="0"/>
              <a:t>49</a:t>
            </a:fld>
            <a:endParaRPr lang="en-US"/>
          </a:p>
        </p:txBody>
      </p:sp>
    </p:spTree>
    <p:extLst>
      <p:ext uri="{BB962C8B-B14F-4D97-AF65-F5344CB8AC3E}">
        <p14:creationId xmlns:p14="http://schemas.microsoft.com/office/powerpoint/2010/main" val="2454597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400" b="1" dirty="0">
                <a:effectLst/>
                <a:latin typeface="+mn-lt"/>
                <a:ea typeface="Calibri" panose="020F0502020204030204" pitchFamily="34" charset="0"/>
                <a:cs typeface="Times New Roman" panose="02020603050405020304" pitchFamily="18" charset="0"/>
              </a:rPr>
              <a:t>Instructional Activity</a:t>
            </a:r>
            <a:r>
              <a:rPr lang="en-US" sz="1400" b="0" dirty="0">
                <a:effectLst/>
                <a:latin typeface="+mn-lt"/>
                <a:ea typeface="Calibri" panose="020F0502020204030204" pitchFamily="34" charset="0"/>
                <a:cs typeface="Times New Roman" panose="02020603050405020304" pitchFamily="18" charset="0"/>
              </a:rPr>
              <a:t>: Direction  </a:t>
            </a:r>
          </a:p>
          <a:p>
            <a:pPr marL="0" marR="0" lvl="0" indent="0">
              <a:spcBef>
                <a:spcPts val="0"/>
              </a:spcBef>
              <a:spcAft>
                <a:spcPts val="0"/>
              </a:spcAft>
              <a:buFont typeface="Courier New" panose="02070309020205020404" pitchFamily="49" charset="0"/>
              <a:buNone/>
            </a:pPr>
            <a:r>
              <a:rPr lang="en-US" sz="1400" b="1" dirty="0">
                <a:effectLst/>
                <a:latin typeface="+mn-lt"/>
                <a:ea typeface="Calibri" panose="020F0502020204030204" pitchFamily="34" charset="0"/>
                <a:cs typeface="Times New Roman" panose="02020603050405020304" pitchFamily="18" charset="0"/>
              </a:rPr>
              <a:t>Instructional Time</a:t>
            </a:r>
            <a:r>
              <a:rPr lang="en-US" sz="14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Courier New" panose="02070309020205020404" pitchFamily="49" charset="0"/>
              <a:buNone/>
            </a:pPr>
            <a:r>
              <a:rPr lang="en-US" sz="1400" b="1" dirty="0">
                <a:effectLst/>
                <a:latin typeface="+mn-lt"/>
                <a:ea typeface="Calibri" panose="020F0502020204030204" pitchFamily="34" charset="0"/>
                <a:cs typeface="Times New Roman" panose="02020603050405020304" pitchFamily="18" charset="0"/>
              </a:rPr>
              <a:t>Materials</a:t>
            </a:r>
            <a:r>
              <a:rPr lang="en-US" sz="1400" b="0" dirty="0">
                <a:effectLst/>
                <a:latin typeface="+mn-lt"/>
                <a:ea typeface="Calibri" panose="020F0502020204030204" pitchFamily="34" charset="0"/>
                <a:cs typeface="Times New Roman" panose="02020603050405020304" pitchFamily="18" charset="0"/>
              </a:rPr>
              <a:t>: </a:t>
            </a:r>
            <a:r>
              <a:rPr lang="en-US" sz="1400" dirty="0"/>
              <a:t>Participant Guide Resource </a:t>
            </a:r>
            <a:endParaRPr lang="en-US" sz="1400" b="0" dirty="0">
              <a:effectLst/>
              <a:latin typeface="+mn-lt"/>
              <a:ea typeface="Calibri" panose="020F0502020204030204" pitchFamily="34" charset="0"/>
              <a:cs typeface="Times New Roman" panose="02020603050405020304" pitchFamily="18" charset="0"/>
            </a:endParaRPr>
          </a:p>
          <a:p>
            <a:r>
              <a:rPr lang="en-US" sz="1300" b="1" dirty="0"/>
              <a:t>Talking Points</a:t>
            </a:r>
            <a:r>
              <a:rPr lang="en-US" sz="1300" dirty="0"/>
              <a:t>:</a:t>
            </a:r>
          </a:p>
          <a:p>
            <a:pPr marL="181240" indent="-181240" defTabSz="966612">
              <a:lnSpc>
                <a:spcPct val="107000"/>
              </a:lnSpc>
              <a:buFont typeface="Arial" panose="020B0604020202020204" pitchFamily="34" charset="0"/>
              <a:buChar char="•"/>
              <a:defRPr/>
            </a:pPr>
            <a:r>
              <a:rPr lang="en-US" sz="1300" dirty="0"/>
              <a:t>Review module agenda.  </a:t>
            </a:r>
          </a:p>
          <a:p>
            <a:pPr marL="181240" indent="-181240">
              <a:buFont typeface="Arial" panose="020B0604020202020204" pitchFamily="34" charset="0"/>
              <a:buChar char="•"/>
            </a:pPr>
            <a:r>
              <a:rPr lang="en-US" sz="1300" dirty="0"/>
              <a:t>Take a moment to review the timeline for the day, location of bathroom and emergency exits, etc.</a:t>
            </a:r>
          </a:p>
          <a:p>
            <a:pPr marL="181240" indent="-181240">
              <a:buFont typeface="Arial" panose="020B0604020202020204" pitchFamily="34" charset="0"/>
              <a:buChar char="•"/>
            </a:pPr>
            <a:r>
              <a:rPr lang="en-US" dirty="0"/>
              <a:t>Remind learners that they have a Participant Guide Resource which they can use for optional notetaking. This is a resource for learners to use if they choose and will not be collected.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a:t>
            </a:fld>
            <a:endParaRPr lang="en-US" dirty="0"/>
          </a:p>
        </p:txBody>
      </p:sp>
    </p:spTree>
    <p:extLst>
      <p:ext uri="{BB962C8B-B14F-4D97-AF65-F5344CB8AC3E}">
        <p14:creationId xmlns:p14="http://schemas.microsoft.com/office/powerpoint/2010/main" val="40860963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550FB-DB9F-3DB1-571D-87B9A2CCE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8201F-543E-3ADA-9546-93BA2E4D5A1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BBF63ED-FF3A-B74F-10A1-EA05F137FBCC}"/>
              </a:ext>
            </a:extLst>
          </p:cNvPr>
          <p:cNvSpPr>
            <a:spLocks noGrp="1"/>
          </p:cNvSpPr>
          <p:nvPr>
            <p:ph type="body" idx="1"/>
          </p:nvPr>
        </p:nvSpPr>
        <p:spPr/>
        <p:txBody>
          <a:bodyPr/>
          <a:lstStyle/>
          <a:p>
            <a:r>
              <a:rPr lang="en-US" i="1" dirty="0"/>
              <a:t>*This slide has animations. </a:t>
            </a:r>
            <a:r>
              <a:rPr lang="en-US" b="1" i="1" dirty="0"/>
              <a:t>Click</a:t>
            </a:r>
            <a:r>
              <a:rPr lang="en-US" i="1" dirty="0"/>
              <a:t> to reveal content. </a:t>
            </a:r>
          </a:p>
          <a:p>
            <a:r>
              <a:rPr lang="en-US" b="1" dirty="0"/>
              <a:t>Instructional Event</a:t>
            </a:r>
            <a:r>
              <a:rPr lang="en-US" dirty="0"/>
              <a:t>: Evaluate Performance, Provide Feedback </a:t>
            </a:r>
          </a:p>
          <a:p>
            <a:r>
              <a:rPr lang="en-US" b="1" dirty="0"/>
              <a:t>Learning Objective</a:t>
            </a:r>
            <a:r>
              <a:rPr lang="en-US" dirty="0"/>
              <a:t>: Perform basic electrical tests safely.</a:t>
            </a:r>
          </a:p>
          <a:p>
            <a:r>
              <a:rPr lang="en-US" b="1" dirty="0"/>
              <a:t>Time</a:t>
            </a:r>
            <a:r>
              <a:rPr lang="en-US" dirty="0"/>
              <a:t>: 2 min</a:t>
            </a:r>
          </a:p>
          <a:p>
            <a:r>
              <a:rPr lang="en-US" b="1" dirty="0"/>
              <a:t>Do</a:t>
            </a:r>
            <a:r>
              <a:rPr lang="en-US" dirty="0"/>
              <a:t>: </a:t>
            </a:r>
          </a:p>
          <a:p>
            <a:pPr marL="171450" indent="-171450">
              <a:buFont typeface="Arial" panose="020B0604020202020204" pitchFamily="34" charset="0"/>
              <a:buChar char="•"/>
            </a:pPr>
            <a:r>
              <a:rPr lang="en-US" dirty="0"/>
              <a:t>Review the knowledge check questions. </a:t>
            </a:r>
          </a:p>
          <a:p>
            <a:pPr marL="171450" indent="-171450">
              <a:buFont typeface="Arial" panose="020B0604020202020204" pitchFamily="34" charset="0"/>
              <a:buChar char="•"/>
            </a:pPr>
            <a:r>
              <a:rPr lang="en-US" dirty="0"/>
              <a:t>Call on learners to share their responses. </a:t>
            </a:r>
          </a:p>
          <a:p>
            <a:pPr marL="171450" indent="-171450">
              <a:buFont typeface="Arial" panose="020B0604020202020204" pitchFamily="34" charset="0"/>
              <a:buChar char="•"/>
            </a:pPr>
            <a:r>
              <a:rPr lang="en-US" b="1" i="1" dirty="0"/>
              <a:t>CLICK</a:t>
            </a:r>
            <a:r>
              <a:rPr lang="en-US" dirty="0"/>
              <a:t> to reveal the answers. Provide feedback by correcting any thinking errors learners may have. </a:t>
            </a:r>
          </a:p>
          <a:p>
            <a:r>
              <a:rPr lang="en-US" b="1" dirty="0"/>
              <a:t>Answer Key:</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 It can short to ground or create a shock hazard</a:t>
            </a:r>
          </a:p>
        </p:txBody>
      </p:sp>
      <p:sp>
        <p:nvSpPr>
          <p:cNvPr id="4" name="Slide Number Placeholder 3">
            <a:extLst>
              <a:ext uri="{FF2B5EF4-FFF2-40B4-BE49-F238E27FC236}">
                <a16:creationId xmlns:a16="http://schemas.microsoft.com/office/drawing/2014/main" id="{B1F13B0F-5930-2232-0E17-24FFCF0CA966}"/>
              </a:ext>
            </a:extLst>
          </p:cNvPr>
          <p:cNvSpPr>
            <a:spLocks noGrp="1"/>
          </p:cNvSpPr>
          <p:nvPr>
            <p:ph type="sldNum" sz="quarter" idx="5"/>
          </p:nvPr>
        </p:nvSpPr>
        <p:spPr/>
        <p:txBody>
          <a:bodyPr/>
          <a:lstStyle/>
          <a:p>
            <a:fld id="{C68FB58B-AACD-44F1-9CE2-B850C946C86F}" type="slidenum">
              <a:rPr lang="en-US" smtClean="0"/>
              <a:t>50</a:t>
            </a:fld>
            <a:endParaRPr lang="en-US"/>
          </a:p>
        </p:txBody>
      </p:sp>
    </p:spTree>
    <p:extLst>
      <p:ext uri="{BB962C8B-B14F-4D97-AF65-F5344CB8AC3E}">
        <p14:creationId xmlns:p14="http://schemas.microsoft.com/office/powerpoint/2010/main" val="2777411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100" i="1" dirty="0"/>
              <a:t>*This slide has animations. </a:t>
            </a:r>
            <a:r>
              <a:rPr lang="en-US" sz="1100" b="1" i="1" dirty="0"/>
              <a:t>Click</a:t>
            </a:r>
            <a:r>
              <a:rPr lang="en-US" sz="1100" i="1" dirty="0"/>
              <a:t> to reveal content. </a:t>
            </a:r>
          </a:p>
          <a:p>
            <a:r>
              <a:rPr lang="en-US" sz="1100" b="1" dirty="0"/>
              <a:t>Instructional Event</a:t>
            </a:r>
            <a:r>
              <a:rPr lang="en-US" sz="1100" dirty="0"/>
              <a:t>: Evaluate Performance, Provide Feedback </a:t>
            </a:r>
          </a:p>
          <a:p>
            <a:r>
              <a:rPr lang="en-US" sz="1100" b="1" dirty="0"/>
              <a:t>Learning Objective</a:t>
            </a:r>
            <a:r>
              <a:rPr lang="en-US" sz="1100" dirty="0"/>
              <a:t>: Inspect wire connections to ensure it is safe.</a:t>
            </a:r>
          </a:p>
          <a:p>
            <a:r>
              <a:rPr lang="en-US" sz="1100" b="1" dirty="0"/>
              <a:t>Time</a:t>
            </a:r>
            <a:r>
              <a:rPr lang="en-US" sz="1100" dirty="0"/>
              <a:t>: 2 min</a:t>
            </a:r>
          </a:p>
          <a:p>
            <a:r>
              <a:rPr lang="en-US" sz="1100" b="1" dirty="0"/>
              <a:t>Do</a:t>
            </a:r>
            <a:r>
              <a:rPr lang="en-US" sz="1100" dirty="0"/>
              <a:t>: </a:t>
            </a:r>
          </a:p>
          <a:p>
            <a:pPr marL="171450" indent="-171450">
              <a:buFont typeface="Arial" panose="020B0604020202020204" pitchFamily="34" charset="0"/>
              <a:buChar char="•"/>
            </a:pPr>
            <a:r>
              <a:rPr lang="en-US" sz="1100" dirty="0"/>
              <a:t>Review the knowledge check questions. </a:t>
            </a:r>
          </a:p>
          <a:p>
            <a:pPr marL="171450" indent="-171450">
              <a:buFont typeface="Arial" panose="020B0604020202020204" pitchFamily="34" charset="0"/>
              <a:buChar char="•"/>
            </a:pPr>
            <a:r>
              <a:rPr lang="en-US" sz="1100" dirty="0"/>
              <a:t>Call on learners to share their responses. </a:t>
            </a:r>
          </a:p>
          <a:p>
            <a:pPr marL="171450" indent="-171450">
              <a:buFont typeface="Arial" panose="020B0604020202020204" pitchFamily="34" charset="0"/>
              <a:buChar char="•"/>
            </a:pPr>
            <a:r>
              <a:rPr lang="en-US" sz="1100" b="1" i="1" dirty="0"/>
              <a:t>CLICK</a:t>
            </a:r>
            <a:r>
              <a:rPr lang="en-US" sz="1100" dirty="0"/>
              <a:t> to reveal the answers. Provide feedback by correcting any thinking errors learners may have. </a:t>
            </a:r>
          </a:p>
          <a:p>
            <a:r>
              <a:rPr lang="en-US" sz="1100" b="1" dirty="0"/>
              <a:t>Answer Key:</a:t>
            </a:r>
          </a:p>
          <a:p>
            <a:pPr marL="0" indent="0">
              <a:buFont typeface="Arial" panose="020B0604020202020204" pitchFamily="34" charset="0"/>
              <a:buNone/>
            </a:pPr>
            <a:r>
              <a:rPr lang="en-US" sz="1100" b="0" i="1" dirty="0"/>
              <a:t>Answers will vary based on which issue the learner chooses to inspect and explain. </a:t>
            </a:r>
          </a:p>
          <a:p>
            <a:pPr marL="171450" indent="-171450">
              <a:buFont typeface="Arial" panose="020B0604020202020204" pitchFamily="34" charset="0"/>
              <a:buChar char="•"/>
            </a:pPr>
            <a:r>
              <a:rPr lang="en-US" sz="1100" b="0" dirty="0"/>
              <a:t>Connector too small</a:t>
            </a:r>
          </a:p>
          <a:p>
            <a:pPr marL="628650" lvl="1" indent="-171450">
              <a:buFont typeface="Arial" panose="020B0604020202020204" pitchFamily="34" charset="0"/>
              <a:buChar char="•"/>
            </a:pPr>
            <a:r>
              <a:rPr lang="en-US" sz="1100" dirty="0"/>
              <a:t>If the connector is undersized, the wire won’t seat fully in the barrel and strands may flare or bunch up. </a:t>
            </a:r>
          </a:p>
          <a:p>
            <a:pPr marL="628650" lvl="1" indent="-171450">
              <a:buFont typeface="Arial" panose="020B0604020202020204" pitchFamily="34" charset="0"/>
              <a:buChar char="•"/>
            </a:pPr>
            <a:r>
              <a:rPr lang="en-US" sz="1100" dirty="0"/>
              <a:t>An undersized connector creates </a:t>
            </a:r>
            <a:r>
              <a:rPr lang="en-US" sz="1100" b="1" dirty="0"/>
              <a:t>high resistance </a:t>
            </a:r>
            <a:r>
              <a:rPr lang="en-US" sz="1100" dirty="0"/>
              <a:t>and </a:t>
            </a:r>
            <a:r>
              <a:rPr lang="en-US" sz="1100" b="1" dirty="0"/>
              <a:t>weak mechanical hold</a:t>
            </a:r>
            <a:r>
              <a:rPr lang="en-US" sz="1100" dirty="0"/>
              <a:t>, which can lead to </a:t>
            </a:r>
            <a:r>
              <a:rPr lang="en-US" sz="1100" b="1" dirty="0"/>
              <a:t>overheating</a:t>
            </a:r>
            <a:r>
              <a:rPr lang="en-US" sz="1100" dirty="0"/>
              <a:t>, </a:t>
            </a:r>
            <a:r>
              <a:rPr lang="en-US" sz="1100" b="1" dirty="0"/>
              <a:t>arcing</a:t>
            </a:r>
            <a:r>
              <a:rPr lang="en-US" sz="1100" dirty="0"/>
              <a:t>, and potential </a:t>
            </a:r>
            <a:r>
              <a:rPr lang="en-US" sz="1100" b="1" dirty="0"/>
              <a:t>fire hazards </a:t>
            </a:r>
            <a:r>
              <a:rPr lang="en-US" sz="1100" dirty="0"/>
              <a:t>under vibration.</a:t>
            </a:r>
          </a:p>
          <a:p>
            <a:pPr marL="171450" lvl="0" indent="-171450">
              <a:buFont typeface="Arial" panose="020B0604020202020204" pitchFamily="34" charset="0"/>
              <a:buChar char="•"/>
            </a:pPr>
            <a:r>
              <a:rPr lang="en-US" sz="1100" b="0" dirty="0"/>
              <a:t>Too much insulation stripped</a:t>
            </a:r>
          </a:p>
          <a:p>
            <a:pPr marL="628650" lvl="1" indent="-171450">
              <a:buFont typeface="Arial" panose="020B0604020202020204" pitchFamily="34" charset="0"/>
              <a:buChar char="•"/>
            </a:pPr>
            <a:r>
              <a:rPr lang="en-US" sz="1100" dirty="0"/>
              <a:t>Excess bare copper increases the </a:t>
            </a:r>
            <a:r>
              <a:rPr lang="en-US" sz="1100" b="1" dirty="0"/>
              <a:t>risk of shorts and shock hazards</a:t>
            </a:r>
            <a:r>
              <a:rPr lang="en-US" sz="1100" dirty="0"/>
              <a:t>. It also reduces insulation support inside the terminal, weakening the connection.</a:t>
            </a:r>
          </a:p>
          <a:p>
            <a:pPr marL="171450" indent="-171450">
              <a:buFont typeface="Arial" panose="020B0604020202020204" pitchFamily="34" charset="0"/>
              <a:buChar char="•"/>
            </a:pPr>
            <a:r>
              <a:rPr lang="en-US" sz="1100" b="0" dirty="0"/>
              <a:t>Excess wire not trimmed</a:t>
            </a:r>
          </a:p>
          <a:p>
            <a:pPr marL="628650" lvl="1" indent="-171450">
              <a:buFont typeface="Arial" panose="020B0604020202020204" pitchFamily="34" charset="0"/>
              <a:buChar char="•"/>
            </a:pPr>
            <a:r>
              <a:rPr lang="en-US" sz="1100" dirty="0"/>
              <a:t>If copper extends past the terminal barrel, this usually means the strip length was incorrect. Copper extending past the terminal can </a:t>
            </a:r>
            <a:r>
              <a:rPr lang="en-US" sz="1100" b="1" dirty="0"/>
              <a:t>contact nearby metal parts</a:t>
            </a:r>
            <a:r>
              <a:rPr lang="en-US" sz="1100" dirty="0"/>
              <a:t>, creating </a:t>
            </a:r>
            <a:r>
              <a:rPr lang="en-US" sz="1100" b="1" dirty="0"/>
              <a:t>hidden short circuits </a:t>
            </a:r>
            <a:r>
              <a:rPr lang="en-US" sz="1100" dirty="0"/>
              <a:t>that may only appear after movement or installation.</a:t>
            </a:r>
          </a:p>
          <a:p>
            <a:pPr marL="171450" indent="-171450">
              <a:buFont typeface="Arial" panose="020B0604020202020204" pitchFamily="34" charset="0"/>
              <a:buChar char="•"/>
            </a:pPr>
            <a:r>
              <a:rPr lang="en-US" sz="1100" b="0" dirty="0"/>
              <a:t>Crushed crimp</a:t>
            </a:r>
          </a:p>
          <a:p>
            <a:pPr marL="628650" lvl="1" indent="-171450">
              <a:buFont typeface="Arial" panose="020B0604020202020204" pitchFamily="34" charset="0"/>
              <a:buChar char="•"/>
            </a:pPr>
            <a:r>
              <a:rPr lang="en-US" sz="1100" dirty="0"/>
              <a:t>A crushed crimp happens when the wrong die size is used (usually too small) or when excessive force is applied, causing the terminal barrel to over-compress. This can flatten or deform the barrel and cut or severely compress the copper strands inside.</a:t>
            </a:r>
          </a:p>
          <a:p>
            <a:pPr marL="628650" lvl="1" indent="-171450">
              <a:buFont typeface="Arial" panose="020B0604020202020204" pitchFamily="34" charset="0"/>
              <a:buChar char="•"/>
            </a:pPr>
            <a:r>
              <a:rPr lang="en-US" sz="1100" dirty="0"/>
              <a:t>A crushed crimp reduces current-carrying capacity and can </a:t>
            </a:r>
            <a:r>
              <a:rPr lang="en-US" sz="1100" b="1" dirty="0"/>
              <a:t>overheat</a:t>
            </a:r>
            <a:r>
              <a:rPr lang="en-US" sz="1100" dirty="0"/>
              <a:t> or fail under load, creating dangerous </a:t>
            </a:r>
            <a:r>
              <a:rPr lang="en-US" sz="1100" b="1" dirty="0"/>
              <a:t>intermittent or high-resistance faults</a:t>
            </a:r>
            <a:r>
              <a:rPr lang="en-US" sz="1100" dirty="0"/>
              <a:t>.</a:t>
            </a: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51</a:t>
            </a:fld>
            <a:endParaRPr lang="en-US"/>
          </a:p>
        </p:txBody>
      </p:sp>
    </p:spTree>
    <p:extLst>
      <p:ext uri="{BB962C8B-B14F-4D97-AF65-F5344CB8AC3E}">
        <p14:creationId xmlns:p14="http://schemas.microsoft.com/office/powerpoint/2010/main" val="39692811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300" b="1" dirty="0">
                <a:solidFill>
                  <a:srgbClr val="000000"/>
                </a:solidFill>
                <a:latin typeface="Calibri" panose="020F0502020204030204" pitchFamily="34" charset="0"/>
                <a:ea typeface="Times New Roman" panose="02020603050405020304" pitchFamily="18" charset="0"/>
              </a:rPr>
              <a:t>Instructional Event: </a:t>
            </a:r>
            <a:r>
              <a:rPr lang="en-US" sz="1300" dirty="0">
                <a:solidFill>
                  <a:srgbClr val="000000"/>
                </a:solidFill>
                <a:latin typeface="Calibri" panose="020F0502020204030204" pitchFamily="34" charset="0"/>
                <a:ea typeface="Times New Roman" panose="02020603050405020304" pitchFamily="18" charset="0"/>
              </a:rPr>
              <a:t>Enhance Retention and Transfer. </a:t>
            </a:r>
            <a:endParaRPr lang="en-US" sz="1300" dirty="0">
              <a:latin typeface="Calibri" panose="020F0502020204030204" pitchFamily="34" charset="0"/>
              <a:ea typeface="Calibri" panose="020F0502020204030204" pitchFamily="34" charset="0"/>
            </a:endParaRPr>
          </a:p>
          <a:p>
            <a:r>
              <a:rPr lang="en-US" sz="1300" b="1" dirty="0">
                <a:solidFill>
                  <a:srgbClr val="000000"/>
                </a:solidFill>
                <a:latin typeface="Calibri" panose="020F0502020204030204" pitchFamily="34" charset="0"/>
                <a:ea typeface="Times New Roman" panose="02020603050405020304" pitchFamily="18" charset="0"/>
              </a:rPr>
              <a:t>Time: </a:t>
            </a:r>
            <a:r>
              <a:rPr lang="en-US" sz="1300" dirty="0">
                <a:solidFill>
                  <a:srgbClr val="000000"/>
                </a:solidFill>
                <a:latin typeface="Calibri" panose="020F0502020204030204" pitchFamily="34" charset="0"/>
                <a:ea typeface="Times New Roman" panose="02020603050405020304" pitchFamily="18" charset="0"/>
              </a:rPr>
              <a:t>4 minutes.</a:t>
            </a:r>
            <a:endParaRPr lang="en-US" sz="1300" dirty="0">
              <a:latin typeface="Calibri" panose="020F0502020204030204" pitchFamily="34" charset="0"/>
              <a:ea typeface="Calibri" panose="020F0502020204030204" pitchFamily="34" charset="0"/>
            </a:endParaRPr>
          </a:p>
          <a:p>
            <a:r>
              <a:rPr lang="en-US" sz="1300" b="1" dirty="0">
                <a:solidFill>
                  <a:srgbClr val="000000"/>
                </a:solidFill>
                <a:latin typeface="Calibri" panose="020F0502020204030204" pitchFamily="34" charset="0"/>
                <a:ea typeface="Times New Roman" panose="02020603050405020304" pitchFamily="18" charset="0"/>
              </a:rPr>
              <a:t>Do:  </a:t>
            </a:r>
            <a:r>
              <a:rPr lang="en-US" sz="1300" dirty="0">
                <a:solidFill>
                  <a:srgbClr val="000000"/>
                </a:solidFill>
                <a:latin typeface="Calibri" panose="020F0502020204030204" pitchFamily="34" charset="0"/>
                <a:ea typeface="Times New Roman" panose="02020603050405020304" pitchFamily="18" charset="0"/>
              </a:rPr>
              <a:t>Review main topics in the module and check to see if participants have any questions about the content. </a:t>
            </a:r>
          </a:p>
          <a:p>
            <a:endParaRPr lang="en-US" sz="1300" dirty="0">
              <a:solidFill>
                <a:srgbClr val="000000"/>
              </a:solidFill>
              <a:latin typeface="Calibri" panose="020F0502020204030204" pitchFamily="34" charset="0"/>
              <a:ea typeface="Calibri" panose="020F0502020204030204" pitchFamily="34" charset="0"/>
            </a:endParaRPr>
          </a:p>
          <a:p>
            <a:endParaRPr lang="en-US" sz="13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52</a:t>
            </a:fld>
            <a:endParaRPr lang="en-US"/>
          </a:p>
        </p:txBody>
      </p:sp>
    </p:spTree>
    <p:extLst>
      <p:ext uri="{BB962C8B-B14F-4D97-AF65-F5344CB8AC3E}">
        <p14:creationId xmlns:p14="http://schemas.microsoft.com/office/powerpoint/2010/main" val="12157306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300" b="1" dirty="0">
                <a:solidFill>
                  <a:srgbClr val="000000"/>
                </a:solidFill>
                <a:latin typeface="Calibri" panose="020F0502020204030204" pitchFamily="34" charset="0"/>
                <a:ea typeface="Times New Roman" panose="02020603050405020304" pitchFamily="18" charset="0"/>
              </a:rPr>
              <a:t>Instructional Event: </a:t>
            </a:r>
            <a:r>
              <a:rPr lang="en-US" sz="1300" dirty="0">
                <a:solidFill>
                  <a:srgbClr val="000000"/>
                </a:solidFill>
                <a:latin typeface="Calibri" panose="020F0502020204030204" pitchFamily="34" charset="0"/>
                <a:ea typeface="Times New Roman" panose="02020603050405020304" pitchFamily="18" charset="0"/>
              </a:rPr>
              <a:t>Direction</a:t>
            </a:r>
            <a:endParaRPr lang="en-US" sz="1300" dirty="0">
              <a:latin typeface="Calibri" panose="020F0502020204030204" pitchFamily="34" charset="0"/>
              <a:ea typeface="Calibri" panose="020F0502020204030204" pitchFamily="34" charset="0"/>
            </a:endParaRPr>
          </a:p>
          <a:p>
            <a:r>
              <a:rPr lang="en-US" sz="1300" b="1" dirty="0">
                <a:solidFill>
                  <a:srgbClr val="000000"/>
                </a:solidFill>
                <a:latin typeface="Calibri" panose="020F0502020204030204" pitchFamily="34" charset="0"/>
                <a:ea typeface="Times New Roman" panose="02020603050405020304" pitchFamily="18" charset="0"/>
              </a:rPr>
              <a:t>Time: </a:t>
            </a:r>
            <a:r>
              <a:rPr lang="en-US" sz="1300" dirty="0">
                <a:solidFill>
                  <a:srgbClr val="000000"/>
                </a:solidFill>
                <a:latin typeface="Calibri" panose="020F0502020204030204" pitchFamily="34" charset="0"/>
                <a:ea typeface="Times New Roman" panose="02020603050405020304" pitchFamily="18" charset="0"/>
              </a:rPr>
              <a:t>1 minute.</a:t>
            </a:r>
            <a:endParaRPr lang="en-US" sz="1300" dirty="0">
              <a:latin typeface="Calibri" panose="020F0502020204030204" pitchFamily="34" charset="0"/>
              <a:ea typeface="Calibri" panose="020F0502020204030204" pitchFamily="34" charset="0"/>
            </a:endParaRPr>
          </a:p>
          <a:p>
            <a:r>
              <a:rPr lang="en-US" sz="1300" b="1" dirty="0">
                <a:solidFill>
                  <a:srgbClr val="000000"/>
                </a:solidFill>
                <a:latin typeface="Calibri" panose="020F0502020204030204" pitchFamily="34" charset="0"/>
                <a:ea typeface="Times New Roman" panose="02020603050405020304" pitchFamily="18" charset="0"/>
              </a:rPr>
              <a:t>Do: </a:t>
            </a:r>
            <a:r>
              <a:rPr lang="en-US" sz="1300" dirty="0">
                <a:solidFill>
                  <a:srgbClr val="000000"/>
                </a:solidFill>
                <a:latin typeface="Calibri" panose="020F0502020204030204" pitchFamily="34" charset="0"/>
                <a:ea typeface="Times New Roman" panose="02020603050405020304" pitchFamily="18" charset="0"/>
              </a:rPr>
              <a:t>Review the purpose of this section of the module.</a:t>
            </a:r>
          </a:p>
          <a:p>
            <a:r>
              <a:rPr lang="en-US" b="1" dirty="0"/>
              <a:t>Talking Points: </a:t>
            </a:r>
          </a:p>
          <a:p>
            <a:pPr marL="171450" indent="-171450">
              <a:buFont typeface="Arial" panose="020B0604020202020204" pitchFamily="34" charset="0"/>
              <a:buChar char="•"/>
            </a:pPr>
            <a:r>
              <a:rPr lang="en-US" b="0" dirty="0"/>
              <a:t>In this section, we’ll earn how to safely use common tools to measure and test electrical circuits.</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53</a:t>
            </a:fld>
            <a:endParaRPr lang="en-US"/>
          </a:p>
        </p:txBody>
      </p:sp>
    </p:spTree>
    <p:extLst>
      <p:ext uri="{BB962C8B-B14F-4D97-AF65-F5344CB8AC3E}">
        <p14:creationId xmlns:p14="http://schemas.microsoft.com/office/powerpoint/2010/main" val="12624031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200" b="0" i="1" dirty="0">
                <a:effectLst/>
                <a:latin typeface="+mn-lt"/>
                <a:ea typeface="Calibri" panose="020F0502020204030204" pitchFamily="34" charset="0"/>
                <a:cs typeface="Times New Roman" panose="02020603050405020304" pitchFamily="18" charset="0"/>
              </a:rPr>
              <a:t>*This slide contains animations. </a:t>
            </a:r>
            <a:r>
              <a:rPr lang="en-US" sz="1200" b="1" i="1" dirty="0">
                <a:effectLst/>
                <a:latin typeface="+mn-lt"/>
                <a:ea typeface="Calibri" panose="020F0502020204030204" pitchFamily="34" charset="0"/>
                <a:cs typeface="Times New Roman" panose="02020603050405020304" pitchFamily="18" charset="0"/>
              </a:rPr>
              <a:t>CLICK</a:t>
            </a:r>
            <a:r>
              <a:rPr lang="en-US" sz="1200" b="0" i="1" dirty="0">
                <a:effectLst/>
                <a:latin typeface="+mn-lt"/>
                <a:ea typeface="Calibri" panose="020F0502020204030204" pitchFamily="34" charset="0"/>
                <a:cs typeface="Times New Roman" panose="02020603050405020304" pitchFamily="18" charset="0"/>
              </a:rPr>
              <a:t> to reveal content.</a:t>
            </a:r>
            <a:r>
              <a:rPr lang="en-US" sz="1200" b="1" dirty="0">
                <a:effectLst/>
                <a:latin typeface="+mn-lt"/>
                <a:ea typeface="Calibri" panose="020F0502020204030204" pitchFamily="34" charset="0"/>
                <a:cs typeface="Times New Roman" panose="02020603050405020304" pitchFamily="18" charset="0"/>
              </a:rPr>
              <a: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4 min.</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indent="-171450">
              <a:buFont typeface="Arial" panose="020B0604020202020204" pitchFamily="34" charset="0"/>
              <a:buChar char="•"/>
            </a:pPr>
            <a:r>
              <a:rPr lang="en-US" dirty="0"/>
              <a:t>Up to this point, we’ve focused on making the connection — cutting, stripping, crimping, and protecting it. Now we’re shifting to </a:t>
            </a:r>
            <a:r>
              <a:rPr lang="en-US" i="1" dirty="0"/>
              <a:t>verifying</a:t>
            </a:r>
            <a:r>
              <a:rPr lang="en-US" dirty="0"/>
              <a:t> the connection.</a:t>
            </a:r>
          </a:p>
          <a:p>
            <a:pPr marL="171450" indent="-171450">
              <a:buFont typeface="Arial" panose="020B0604020202020204" pitchFamily="34" charset="0"/>
              <a:buChar char="•"/>
            </a:pPr>
            <a:r>
              <a:rPr lang="en-US" dirty="0"/>
              <a:t>Meters don’t repair wiring. They tell us what’s happening electrically.</a:t>
            </a:r>
          </a:p>
          <a:p>
            <a:pPr marL="171450" indent="-171450">
              <a:buFont typeface="Arial" panose="020B0604020202020204" pitchFamily="34" charset="0"/>
              <a:buChar char="•"/>
            </a:pPr>
            <a:r>
              <a:rPr lang="en-US" dirty="0"/>
              <a:t>Think about the sequence we’ve built: </a:t>
            </a:r>
          </a:p>
          <a:p>
            <a:pPr marL="685800" lvl="1" indent="-228600">
              <a:buFont typeface="+mj-lt"/>
              <a:buAutoNum type="arabicPeriod"/>
            </a:pPr>
            <a:r>
              <a:rPr lang="en-US" dirty="0"/>
              <a:t>Hand tools create the connection. </a:t>
            </a:r>
          </a:p>
          <a:p>
            <a:pPr marL="685800" lvl="1" indent="-228600">
              <a:buFont typeface="+mj-lt"/>
              <a:buAutoNum type="arabicPeriod"/>
            </a:pPr>
            <a:r>
              <a:rPr lang="en-US" dirty="0"/>
              <a:t>Shrink tubing protects the connection. </a:t>
            </a:r>
          </a:p>
          <a:p>
            <a:pPr marL="685800" lvl="1" indent="-228600">
              <a:buFont typeface="+mj-lt"/>
              <a:buAutoNum type="arabicPeriod"/>
            </a:pPr>
            <a:r>
              <a:rPr lang="en-US" dirty="0"/>
              <a:t>Meters confirm whether the connection is actually working as intended.</a:t>
            </a:r>
          </a:p>
          <a:p>
            <a:pPr marL="171450" indent="-171450">
              <a:buFont typeface="Arial" panose="020B0604020202020204" pitchFamily="34" charset="0"/>
              <a:buChar char="•"/>
            </a:pPr>
            <a:r>
              <a:rPr lang="en-US" sz="1200" b="1" i="1" dirty="0">
                <a:effectLst/>
                <a:latin typeface="+mn-lt"/>
                <a:ea typeface="Calibri" panose="020F0502020204030204" pitchFamily="34" charset="0"/>
                <a:cs typeface="Times New Roman" panose="02020603050405020304" pitchFamily="18" charset="0"/>
              </a:rPr>
              <a:t>CLICK - </a:t>
            </a:r>
            <a:r>
              <a:rPr lang="en-US" dirty="0"/>
              <a:t>When we use a meter, we’re typically verifying three things:</a:t>
            </a:r>
          </a:p>
          <a:p>
            <a:pPr marL="628650" lvl="1" indent="-171450">
              <a:buFont typeface="Arial" panose="020B0604020202020204" pitchFamily="34" charset="0"/>
              <a:buChar char="•"/>
            </a:pPr>
            <a:r>
              <a:rPr lang="en-US" dirty="0"/>
              <a:t>Is voltage present? In other words, is power available at this point?</a:t>
            </a:r>
          </a:p>
          <a:p>
            <a:pPr marL="628650" lvl="1" indent="-171450">
              <a:buFont typeface="Arial" panose="020B0604020202020204" pitchFamily="34" charset="0"/>
              <a:buChar char="•"/>
            </a:pPr>
            <a:r>
              <a:rPr lang="en-US" dirty="0"/>
              <a:t>Is there a complete path for current? Can electricity actually flow through the connection?</a:t>
            </a:r>
          </a:p>
          <a:p>
            <a:pPr marL="628650" lvl="1" indent="-171450">
              <a:buFont typeface="Arial" panose="020B0604020202020204" pitchFamily="34" charset="0"/>
              <a:buChar char="•"/>
            </a:pPr>
            <a:r>
              <a:rPr lang="en-US" dirty="0"/>
              <a:t>And is insulation doing its job? Is electricity staying where it’s supposed to be?</a:t>
            </a:r>
          </a:p>
          <a:p>
            <a:pPr marL="171450" indent="-171450">
              <a:buFont typeface="Arial" panose="020B0604020202020204" pitchFamily="34" charset="0"/>
              <a:buChar char="•"/>
            </a:pPr>
            <a:r>
              <a:rPr lang="en-US" dirty="0"/>
              <a:t>Here’s an important misconception to address: Seeing voltage does </a:t>
            </a:r>
            <a:r>
              <a:rPr lang="en-US" i="1" dirty="0"/>
              <a:t>not</a:t>
            </a:r>
            <a:r>
              <a:rPr lang="en-US" dirty="0"/>
              <a:t> automatically mean the system will work.</a:t>
            </a:r>
          </a:p>
          <a:p>
            <a:pPr marL="171450" indent="-171450">
              <a:buFont typeface="Arial" panose="020B0604020202020204" pitchFamily="34" charset="0"/>
              <a:buChar char="•"/>
            </a:pPr>
            <a:r>
              <a:rPr lang="en-US" dirty="0"/>
              <a:t>A poor connection can still show voltage — but it may overheat, fail under load, or act intermittently.</a:t>
            </a:r>
          </a:p>
          <a:p>
            <a:pPr marL="171450" indent="-171450">
              <a:buFont typeface="Arial" panose="020B0604020202020204" pitchFamily="34" charset="0"/>
              <a:buChar char="•"/>
            </a:pPr>
            <a:r>
              <a:rPr lang="en-US" b="1" dirty="0"/>
              <a:t>ASK</a:t>
            </a:r>
            <a:r>
              <a:rPr lang="en-US" dirty="0"/>
              <a:t>: If a system shows voltage but doesn’t work, what might that tell us?</a:t>
            </a:r>
          </a:p>
          <a:p>
            <a:pPr marL="628650" lvl="1" indent="-171450">
              <a:buFont typeface="Arial" panose="020B0604020202020204" pitchFamily="34" charset="0"/>
              <a:buChar char="•"/>
            </a:pPr>
            <a:r>
              <a:rPr lang="en-US" i="1" dirty="0"/>
              <a:t>Pause and allow learners to respond before moving forward.</a:t>
            </a:r>
          </a:p>
          <a:p>
            <a:endParaRPr lang="en-US" b="0" dirty="0"/>
          </a:p>
          <a:p>
            <a:r>
              <a:rPr lang="en-US" b="0" i="1" dirty="0"/>
              <a:t>Sources:</a:t>
            </a:r>
          </a:p>
          <a:p>
            <a:pPr marL="171450" indent="-171450">
              <a:buFont typeface="Arial" panose="020B0604020202020204" pitchFamily="34" charset="0"/>
              <a:buChar char="•"/>
            </a:pPr>
            <a:r>
              <a:rPr lang="en-US" b="0" dirty="0"/>
              <a:t>Klein Tools, CC BY-SA 4.0 &lt;https://creativecommons.org/licenses/by-sa/4.0&gt;, via Wikimedia Commons</a:t>
            </a:r>
          </a:p>
          <a:p>
            <a:pPr marL="171450" indent="-171450">
              <a:buFont typeface="Arial" panose="020B0604020202020204" pitchFamily="34" charset="0"/>
              <a:buChar char="•"/>
            </a:pPr>
            <a:r>
              <a:rPr lang="en-US" b="0" dirty="0"/>
              <a:t>By </a:t>
            </a:r>
            <a:r>
              <a:rPr lang="en-US" b="0" dirty="0" err="1"/>
              <a:t>KZang</a:t>
            </a:r>
            <a:r>
              <a:rPr lang="en-US" b="0" dirty="0"/>
              <a:t> - Own work, CC BY-SA 3.0, https://commons.wikimedia.org/w/index.php?curid=32873569</a:t>
            </a:r>
          </a:p>
        </p:txBody>
      </p:sp>
      <p:sp>
        <p:nvSpPr>
          <p:cNvPr id="4" name="Slide Number Placeholder 3"/>
          <p:cNvSpPr>
            <a:spLocks noGrp="1"/>
          </p:cNvSpPr>
          <p:nvPr>
            <p:ph type="sldNum" sz="quarter" idx="5"/>
          </p:nvPr>
        </p:nvSpPr>
        <p:spPr/>
        <p:txBody>
          <a:bodyPr/>
          <a:lstStyle/>
          <a:p>
            <a:fld id="{C68FB58B-AACD-44F1-9CE2-B850C946C86F}" type="slidenum">
              <a:rPr lang="en-US" smtClean="0"/>
              <a:t>54</a:t>
            </a:fld>
            <a:endParaRPr lang="en-US"/>
          </a:p>
        </p:txBody>
      </p:sp>
    </p:spTree>
    <p:extLst>
      <p:ext uri="{BB962C8B-B14F-4D97-AF65-F5344CB8AC3E}">
        <p14:creationId xmlns:p14="http://schemas.microsoft.com/office/powerpoint/2010/main" val="13760537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E13CC-7817-D7F3-6938-8D7710C5FD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B6FF32-1665-F826-3371-F211997F26F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C994A1C-DC4F-DF8C-9F53-295033803EF6}"/>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4 min.</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endParaRPr lang="en-US" dirty="0"/>
          </a:p>
          <a:p>
            <a:pPr marL="171450" indent="-171450">
              <a:buFont typeface="Arial" panose="020B0604020202020204" pitchFamily="34" charset="0"/>
              <a:buChar char="•"/>
            </a:pPr>
            <a:r>
              <a:rPr lang="en-US" dirty="0"/>
              <a:t>Now that we’ve talked about verifying connections, let’s introduce the primary tool we use to do that — the </a:t>
            </a:r>
            <a:r>
              <a:rPr lang="en-US" b="1" dirty="0"/>
              <a:t>multimeter</a:t>
            </a:r>
            <a:r>
              <a:rPr lang="en-US" dirty="0"/>
              <a:t>.</a:t>
            </a:r>
          </a:p>
          <a:p>
            <a:pPr marL="171450" indent="-171450">
              <a:buFont typeface="Arial" panose="020B0604020202020204" pitchFamily="34" charset="0"/>
              <a:buChar char="•"/>
            </a:pPr>
            <a:r>
              <a:rPr lang="en-US" dirty="0"/>
              <a:t>You may also hear multimeters called volt-ohm meters, or VOMs, and sometimes digital voltmeters, or DVMs.</a:t>
            </a:r>
          </a:p>
          <a:p>
            <a:pPr marL="171450" indent="-171450">
              <a:buFont typeface="Arial" panose="020B0604020202020204" pitchFamily="34" charset="0"/>
              <a:buChar char="•"/>
            </a:pPr>
            <a:r>
              <a:rPr lang="en-US" dirty="0"/>
              <a:t>A multimeter is our main verification tool in electrical work. After we cut, strip, crimp, and shrink, this is what tells us whether the connection is actually functioning properly.</a:t>
            </a:r>
          </a:p>
          <a:p>
            <a:pPr marL="171450" indent="-171450">
              <a:buFont typeface="Arial" panose="020B0604020202020204" pitchFamily="34" charset="0"/>
              <a:buChar char="•"/>
            </a:pPr>
            <a:r>
              <a:rPr lang="en-US" dirty="0"/>
              <a:t>A multimeter helps us verify three core things.</a:t>
            </a:r>
          </a:p>
          <a:p>
            <a:pPr marL="628650" lvl="1" indent="-171450">
              <a:buFont typeface="Arial" panose="020B0604020202020204" pitchFamily="34" charset="0"/>
              <a:buChar char="•"/>
            </a:pPr>
            <a:r>
              <a:rPr lang="en-US" dirty="0"/>
              <a:t>First, </a:t>
            </a:r>
            <a:r>
              <a:rPr lang="en-US" b="1" dirty="0"/>
              <a:t>voltage</a:t>
            </a:r>
            <a:r>
              <a:rPr lang="en-US" dirty="0"/>
              <a:t> — is power available at this point in the circuit?</a:t>
            </a:r>
          </a:p>
          <a:p>
            <a:pPr marL="628650" lvl="1" indent="-171450">
              <a:buFont typeface="Arial" panose="020B0604020202020204" pitchFamily="34" charset="0"/>
              <a:buChar char="•"/>
            </a:pPr>
            <a:r>
              <a:rPr lang="en-US" dirty="0"/>
              <a:t>Second, continuity — is there a complete path for </a:t>
            </a:r>
            <a:r>
              <a:rPr lang="en-US" b="1" dirty="0"/>
              <a:t>current</a:t>
            </a:r>
            <a:r>
              <a:rPr lang="en-US" dirty="0"/>
              <a:t> to flow?</a:t>
            </a:r>
          </a:p>
          <a:p>
            <a:pPr marL="628650" lvl="1" indent="-171450">
              <a:buFont typeface="Arial" panose="020B0604020202020204" pitchFamily="34" charset="0"/>
              <a:buChar char="•"/>
            </a:pPr>
            <a:r>
              <a:rPr lang="en-US" dirty="0"/>
              <a:t>Third, </a:t>
            </a:r>
            <a:r>
              <a:rPr lang="en-US" b="1" dirty="0"/>
              <a:t>resistance</a:t>
            </a:r>
            <a:r>
              <a:rPr lang="en-US" dirty="0"/>
              <a:t> — is the connection healthy, or is resistance higher than it should be?</a:t>
            </a:r>
          </a:p>
          <a:p>
            <a:pPr marL="171450" indent="-171450">
              <a:buFont typeface="Arial" panose="020B0604020202020204" pitchFamily="34" charset="0"/>
              <a:buChar char="•"/>
            </a:pPr>
            <a:r>
              <a:rPr lang="en-US" dirty="0"/>
              <a:t>It’s important to remember: a multimeter does not fix problems. It confirms the condition of the circuit. It tells you what’s happening electrically, but it doesn’t automatically tell you why.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Most of what we use today are digital multimeters. They’re easier to read and more common in the field. Analog meters are older and less common, but you may still see them in some settings.</a:t>
            </a:r>
          </a:p>
          <a:p>
            <a:pPr marL="171450" indent="-171450">
              <a:buFont typeface="Arial" panose="020B0604020202020204" pitchFamily="34" charset="0"/>
              <a:buChar char="•"/>
            </a:pPr>
            <a:r>
              <a:rPr lang="en-US" dirty="0"/>
              <a:t>Let’s check in for a moment:</a:t>
            </a:r>
          </a:p>
          <a:p>
            <a:pPr marL="171450" indent="-171450">
              <a:buFont typeface="Arial" panose="020B0604020202020204" pitchFamily="34" charset="0"/>
              <a:buChar char="•"/>
            </a:pPr>
            <a:r>
              <a:rPr lang="en-US" b="1" dirty="0"/>
              <a:t>ASK</a:t>
            </a:r>
            <a:r>
              <a:rPr lang="en-US" dirty="0"/>
              <a:t>: If a system isn’t working, which test would you use first — voltage or continuity?</a:t>
            </a:r>
          </a:p>
          <a:p>
            <a:pPr marL="628650" lvl="1" indent="-171450">
              <a:buFont typeface="Arial" panose="020B0604020202020204" pitchFamily="34" charset="0"/>
              <a:buChar char="•"/>
            </a:pPr>
            <a:r>
              <a:rPr lang="en-US" i="1" dirty="0"/>
              <a:t>Pause and allow discussion before moving forward.</a:t>
            </a:r>
          </a:p>
          <a:p>
            <a:pPr marL="171450" indent="-1714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2543C455-9220-9325-F6A8-7EF8F239A39E}"/>
              </a:ext>
            </a:extLst>
          </p:cNvPr>
          <p:cNvSpPr>
            <a:spLocks noGrp="1"/>
          </p:cNvSpPr>
          <p:nvPr>
            <p:ph type="sldNum" sz="quarter" idx="5"/>
          </p:nvPr>
        </p:nvSpPr>
        <p:spPr/>
        <p:txBody>
          <a:bodyPr/>
          <a:lstStyle/>
          <a:p>
            <a:fld id="{C68FB58B-AACD-44F1-9CE2-B850C946C86F}" type="slidenum">
              <a:rPr lang="en-US" smtClean="0"/>
              <a:t>55</a:t>
            </a:fld>
            <a:endParaRPr lang="en-US"/>
          </a:p>
        </p:txBody>
      </p:sp>
    </p:spTree>
    <p:extLst>
      <p:ext uri="{BB962C8B-B14F-4D97-AF65-F5344CB8AC3E}">
        <p14:creationId xmlns:p14="http://schemas.microsoft.com/office/powerpoint/2010/main" val="22324158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300" b="1" dirty="0">
                <a:solidFill>
                  <a:srgbClr val="000000"/>
                </a:solidFill>
                <a:latin typeface="Calibri" panose="020F0502020204030204" pitchFamily="34" charset="0"/>
                <a:ea typeface="Times New Roman" panose="02020603050405020304" pitchFamily="18" charset="0"/>
              </a:rPr>
              <a:t>Instructional Event: </a:t>
            </a:r>
            <a:r>
              <a:rPr lang="en-US" sz="1300" dirty="0">
                <a:solidFill>
                  <a:srgbClr val="000000"/>
                </a:solidFill>
                <a:latin typeface="Calibri" panose="020F0502020204030204" pitchFamily="34" charset="0"/>
                <a:ea typeface="Times New Roman" panose="02020603050405020304" pitchFamily="18" charset="0"/>
              </a:rPr>
              <a:t>Present Content</a:t>
            </a:r>
            <a:endParaRPr lang="en-US" sz="1300" dirty="0">
              <a:latin typeface="Calibri" panose="020F0502020204030204" pitchFamily="34" charset="0"/>
              <a:ea typeface="Calibri" panose="020F0502020204030204" pitchFamily="34" charset="0"/>
            </a:endParaRPr>
          </a:p>
          <a:p>
            <a:r>
              <a:rPr lang="en-US" sz="1300" b="1" dirty="0">
                <a:solidFill>
                  <a:srgbClr val="000000"/>
                </a:solidFill>
                <a:latin typeface="Calibri" panose="020F0502020204030204" pitchFamily="34" charset="0"/>
                <a:ea typeface="Times New Roman" panose="02020603050405020304" pitchFamily="18" charset="0"/>
              </a:rPr>
              <a:t>Time: </a:t>
            </a:r>
            <a:r>
              <a:rPr lang="en-US" sz="1300" dirty="0">
                <a:solidFill>
                  <a:srgbClr val="000000"/>
                </a:solidFill>
                <a:latin typeface="Calibri" panose="020F0502020204030204" pitchFamily="34" charset="0"/>
                <a:ea typeface="Times New Roman" panose="02020603050405020304" pitchFamily="18" charset="0"/>
              </a:rPr>
              <a:t>2 minutes.</a:t>
            </a:r>
            <a:endParaRPr lang="en-US" sz="1300" dirty="0">
              <a:latin typeface="Calibri" panose="020F0502020204030204" pitchFamily="34" charset="0"/>
              <a:ea typeface="Calibri" panose="020F0502020204030204" pitchFamily="34" charset="0"/>
            </a:endParaRPr>
          </a:p>
          <a:p>
            <a:pPr defTabSz="966612">
              <a:defRPr/>
            </a:pPr>
            <a:r>
              <a:rPr lang="en-US" sz="1300" b="1" dirty="0">
                <a:solidFill>
                  <a:srgbClr val="000000"/>
                </a:solidFill>
                <a:latin typeface="Calibri" panose="020F0502020204030204" pitchFamily="34" charset="0"/>
                <a:ea typeface="Calibri" panose="020F0502020204030204" pitchFamily="34" charset="0"/>
              </a:rPr>
              <a:t>Do:</a:t>
            </a:r>
          </a:p>
          <a:p>
            <a:pPr marL="181240" indent="-181240" defTabSz="966612">
              <a:buFont typeface="Arial" panose="020B0604020202020204" pitchFamily="34" charset="0"/>
              <a:buChar char="•"/>
              <a:defRPr/>
            </a:pPr>
            <a:r>
              <a:rPr lang="en-US" sz="1300" dirty="0">
                <a:solidFill>
                  <a:srgbClr val="000000"/>
                </a:solidFill>
                <a:latin typeface="Calibri" panose="020F0502020204030204" pitchFamily="34" charset="0"/>
                <a:ea typeface="Calibri" panose="020F0502020204030204" pitchFamily="34" charset="0"/>
              </a:rPr>
              <a:t>Give a demonstration on how to use a multimeter</a:t>
            </a:r>
          </a:p>
          <a:p>
            <a:pPr marL="181240" indent="-181240" defTabSz="966612">
              <a:buFont typeface="Arial" panose="020B0604020202020204" pitchFamily="34" charset="0"/>
              <a:buChar char="•"/>
              <a:defRPr/>
            </a:pPr>
            <a:r>
              <a:rPr lang="en-US" sz="1300" dirty="0">
                <a:solidFill>
                  <a:srgbClr val="000000"/>
                </a:solidFill>
                <a:latin typeface="Calibri" panose="020F0502020204030204" pitchFamily="34" charset="0"/>
                <a:ea typeface="Calibri" panose="020F0502020204030204" pitchFamily="34" charset="0"/>
              </a:rPr>
              <a:t>Be sure to cover </a:t>
            </a:r>
            <a:r>
              <a:rPr lang="en-US" sz="1300" b="1" dirty="0">
                <a:solidFill>
                  <a:srgbClr val="000000"/>
                </a:solidFill>
                <a:latin typeface="Calibri" panose="020F0502020204030204" pitchFamily="34" charset="0"/>
                <a:ea typeface="Calibri" panose="020F0502020204030204" pitchFamily="34" charset="0"/>
              </a:rPr>
              <a:t>what</a:t>
            </a:r>
            <a:r>
              <a:rPr lang="en-US" sz="1300" dirty="0">
                <a:solidFill>
                  <a:srgbClr val="000000"/>
                </a:solidFill>
                <a:latin typeface="Calibri" panose="020F0502020204030204" pitchFamily="34" charset="0"/>
                <a:ea typeface="Calibri" panose="020F0502020204030204" pitchFamily="34" charset="0"/>
              </a:rPr>
              <a:t> you need to do, </a:t>
            </a:r>
            <a:r>
              <a:rPr lang="en-US" sz="1300" b="1" dirty="0">
                <a:solidFill>
                  <a:srgbClr val="000000"/>
                </a:solidFill>
                <a:latin typeface="Calibri" panose="020F0502020204030204" pitchFamily="34" charset="0"/>
                <a:ea typeface="Calibri" panose="020F0502020204030204" pitchFamily="34" charset="0"/>
              </a:rPr>
              <a:t>how</a:t>
            </a:r>
            <a:r>
              <a:rPr lang="en-US" sz="1300" dirty="0">
                <a:solidFill>
                  <a:srgbClr val="000000"/>
                </a:solidFill>
                <a:latin typeface="Calibri" panose="020F0502020204030204" pitchFamily="34" charset="0"/>
                <a:ea typeface="Calibri" panose="020F0502020204030204" pitchFamily="34" charset="0"/>
              </a:rPr>
              <a:t> to do it, and why it matters.</a:t>
            </a:r>
          </a:p>
          <a:p>
            <a:pPr defTabSz="966612">
              <a:defRPr/>
            </a:pPr>
            <a:r>
              <a:rPr lang="en-US" sz="1300" b="1" dirty="0">
                <a:solidFill>
                  <a:srgbClr val="000000"/>
                </a:solidFill>
                <a:latin typeface="Calibri" panose="020F0502020204030204" pitchFamily="34" charset="0"/>
                <a:ea typeface="Times New Roman" panose="02020603050405020304" pitchFamily="18" charset="0"/>
              </a:rPr>
              <a:t>Talking points:</a:t>
            </a:r>
            <a:endParaRPr lang="en-US" sz="1300" b="1" dirty="0">
              <a:latin typeface="Calibri" panose="020F0502020204030204" pitchFamily="34" charset="0"/>
              <a:ea typeface="Calibri" panose="020F0502020204030204" pitchFamily="34" charset="0"/>
            </a:endParaRP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multimeter takes the most basic measurements - measure AC voltage, DC voltage, resistance, check continuity, check diodes, milliamps and amps AC and DC. </a:t>
            </a:r>
            <a:endParaRPr lang="en-US" sz="1300" b="1" dirty="0">
              <a:solidFill>
                <a:srgbClr val="000000"/>
              </a:solidFill>
              <a:latin typeface="Calibri" panose="020F0502020204030204" pitchFamily="34" charset="0"/>
              <a:ea typeface="Times New Roman" panose="02020603050405020304" pitchFamily="18" charset="0"/>
            </a:endParaRPr>
          </a:p>
          <a:p>
            <a:pPr marL="181240" indent="-181240">
              <a:buFont typeface="Arial" panose="020B0604020202020204" pitchFamily="34" charset="0"/>
              <a:buChar char="•"/>
            </a:pPr>
            <a:r>
              <a:rPr lang="en-US" dirty="0"/>
              <a:t>The Fluke® multimeter shown here is a popular type of VOM used in many rail maintenance shops. </a:t>
            </a:r>
          </a:p>
          <a:p>
            <a:pPr marL="181240" indent="-181240">
              <a:buFont typeface="Arial" panose="020B0604020202020204" pitchFamily="34" charset="0"/>
              <a:buChar char="•"/>
            </a:pPr>
            <a:r>
              <a:rPr lang="en-US" dirty="0"/>
              <a:t>There are several switch positions each measuring or testing a number of functions.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56</a:t>
            </a:fld>
            <a:endParaRPr lang="en-US"/>
          </a:p>
        </p:txBody>
      </p:sp>
    </p:spTree>
    <p:extLst>
      <p:ext uri="{BB962C8B-B14F-4D97-AF65-F5344CB8AC3E}">
        <p14:creationId xmlns:p14="http://schemas.microsoft.com/office/powerpoint/2010/main" val="8421188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INSTRUCTIONAL ACTIVITY: </a:t>
            </a:r>
            <a:r>
              <a:rPr lang="en-US" sz="1200" kern="1200" dirty="0">
                <a:solidFill>
                  <a:schemeClr val="tx1"/>
                </a:solidFill>
                <a:effectLst/>
                <a:latin typeface="+mn-lt"/>
                <a:ea typeface="+mn-ea"/>
                <a:cs typeface="+mn-cs"/>
              </a:rPr>
              <a:t>Provide Guided Learning </a:t>
            </a: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15 min.</a:t>
            </a: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 Pre-Built Circuit with a 9v battery </a:t>
            </a:r>
            <a:endParaRPr lang="en-US"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Multimeter </a:t>
            </a:r>
          </a:p>
          <a:p>
            <a:pPr marL="0" lvl="0" indent="0">
              <a:buFont typeface="Arial" panose="020B0604020202020204" pitchFamily="34" charset="0"/>
              <a:buNone/>
            </a:pPr>
            <a:r>
              <a:rPr lang="en-US" sz="1200" b="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b="1" dirty="0"/>
              <a:t>Introduce Meter Functions</a:t>
            </a:r>
            <a:endParaRPr lang="en-US" dirty="0"/>
          </a:p>
          <a:p>
            <a:pPr marL="628650" lvl="1" indent="-171450">
              <a:buFont typeface="Arial" panose="020B0604020202020204" pitchFamily="34" charset="0"/>
              <a:buChar char="•"/>
            </a:pPr>
            <a:r>
              <a:rPr lang="en-US" dirty="0"/>
              <a:t>Briefly demonstrate how the meter measures:</a:t>
            </a:r>
          </a:p>
          <a:p>
            <a:pPr marL="1085850" lvl="2" indent="-171450">
              <a:buFont typeface="Arial" panose="020B0604020202020204" pitchFamily="34" charset="0"/>
              <a:buChar char="•"/>
            </a:pPr>
            <a:r>
              <a:rPr lang="en-US" dirty="0"/>
              <a:t>AC voltage</a:t>
            </a:r>
          </a:p>
          <a:p>
            <a:pPr marL="1085850" lvl="2" indent="-171450">
              <a:buFont typeface="Arial" panose="020B0604020202020204" pitchFamily="34" charset="0"/>
              <a:buChar char="•"/>
            </a:pPr>
            <a:r>
              <a:rPr lang="en-US" dirty="0"/>
              <a:t>DC voltage</a:t>
            </a:r>
          </a:p>
          <a:p>
            <a:pPr marL="1085850" lvl="2" indent="-171450">
              <a:buFont typeface="Arial" panose="020B0604020202020204" pitchFamily="34" charset="0"/>
              <a:buChar char="•"/>
            </a:pPr>
            <a:r>
              <a:rPr lang="en-US" dirty="0"/>
              <a:t>Resistance</a:t>
            </a:r>
          </a:p>
          <a:p>
            <a:pPr marL="1085850" lvl="2" indent="-171450">
              <a:buFont typeface="Arial" panose="020B0604020202020204" pitchFamily="34" charset="0"/>
              <a:buChar char="•"/>
            </a:pPr>
            <a:r>
              <a:rPr lang="en-US" dirty="0"/>
              <a:t>Continuity</a:t>
            </a:r>
          </a:p>
          <a:p>
            <a:pPr marL="1085850" lvl="2" indent="-171450">
              <a:buFont typeface="Arial" panose="020B0604020202020204" pitchFamily="34" charset="0"/>
              <a:buChar char="•"/>
            </a:pPr>
            <a:r>
              <a:rPr lang="en-US" dirty="0"/>
              <a:t>Diodes/resistors</a:t>
            </a:r>
          </a:p>
          <a:p>
            <a:pPr marL="1085850" lvl="2" indent="-171450">
              <a:buFont typeface="Arial" panose="020B0604020202020204" pitchFamily="34" charset="0"/>
              <a:buChar char="•"/>
            </a:pPr>
            <a:r>
              <a:rPr lang="en-US" dirty="0"/>
              <a:t>Milliamps and amps (AC and DC)</a:t>
            </a:r>
          </a:p>
          <a:p>
            <a:pPr marL="628650" lvl="1" indent="-171450">
              <a:buFont typeface="Arial" panose="020B0604020202020204" pitchFamily="34" charset="0"/>
              <a:buChar char="•"/>
            </a:pPr>
            <a:r>
              <a:rPr lang="en-US" dirty="0"/>
              <a:t>Emphasize proper dial selection before testing.</a:t>
            </a:r>
          </a:p>
          <a:p>
            <a:pPr marL="171450" indent="-171450">
              <a:buFont typeface="Arial" panose="020B0604020202020204" pitchFamily="34" charset="0"/>
              <a:buChar char="•"/>
            </a:pPr>
            <a:r>
              <a:rPr lang="en-US" b="1" dirty="0"/>
              <a:t>Measure DC Voltage (9V Battery)</a:t>
            </a:r>
            <a:endParaRPr lang="en-US" dirty="0"/>
          </a:p>
          <a:p>
            <a:pPr marL="628650" lvl="1" indent="-171450">
              <a:buFont typeface="Arial" panose="020B0604020202020204" pitchFamily="34" charset="0"/>
              <a:buChar char="•"/>
            </a:pPr>
            <a:r>
              <a:rPr lang="en-US" dirty="0"/>
              <a:t>Set meter to DC voltage.</a:t>
            </a:r>
          </a:p>
          <a:p>
            <a:pPr marL="628650" lvl="1" indent="-171450">
              <a:buFont typeface="Arial" panose="020B0604020202020204" pitchFamily="34" charset="0"/>
              <a:buChar char="•"/>
            </a:pPr>
            <a:r>
              <a:rPr lang="en-US" dirty="0"/>
              <a:t>Measure a 9V battery.</a:t>
            </a:r>
          </a:p>
          <a:p>
            <a:pPr marL="628650" lvl="1" indent="-171450">
              <a:buFont typeface="Arial" panose="020B0604020202020204" pitchFamily="34" charset="0"/>
              <a:buChar char="•"/>
            </a:pPr>
            <a:r>
              <a:rPr lang="en-US" dirty="0"/>
              <a:t>Discuss expected reading and what it means.</a:t>
            </a:r>
          </a:p>
          <a:p>
            <a:pPr marL="171450" indent="-171450">
              <a:buFont typeface="Arial" panose="020B0604020202020204" pitchFamily="34" charset="0"/>
              <a:buChar char="•"/>
            </a:pPr>
            <a:r>
              <a:rPr lang="en-US" b="1" dirty="0"/>
              <a:t>Measure Resistance</a:t>
            </a:r>
            <a:endParaRPr lang="en-US" dirty="0"/>
          </a:p>
          <a:p>
            <a:pPr marL="628650" lvl="1" indent="-171450">
              <a:buFont typeface="Arial" panose="020B0604020202020204" pitchFamily="34" charset="0"/>
              <a:buChar char="•"/>
            </a:pPr>
            <a:r>
              <a:rPr lang="en-US" dirty="0"/>
              <a:t>Set meter to resistance (Ω).</a:t>
            </a:r>
          </a:p>
          <a:p>
            <a:pPr marL="628650" lvl="1" indent="-171450">
              <a:buFont typeface="Arial" panose="020B0604020202020204" pitchFamily="34" charset="0"/>
              <a:buChar char="•"/>
            </a:pPr>
            <a:r>
              <a:rPr lang="en-US" dirty="0"/>
              <a:t>Test a known resistor.</a:t>
            </a:r>
          </a:p>
          <a:p>
            <a:pPr marL="628650" lvl="1" indent="-171450">
              <a:buFont typeface="Arial" panose="020B0604020202020204" pitchFamily="34" charset="0"/>
              <a:buChar char="•"/>
            </a:pPr>
            <a:r>
              <a:rPr lang="en-US" dirty="0"/>
              <a:t>Compare measured value to labeled value.</a:t>
            </a:r>
          </a:p>
          <a:p>
            <a:pPr marL="171450" indent="-171450">
              <a:buFont typeface="Arial" panose="020B0604020202020204" pitchFamily="34" charset="0"/>
              <a:buChar char="•"/>
            </a:pPr>
            <a:r>
              <a:rPr lang="en-US" b="1" dirty="0"/>
              <a:t>Check Continuity</a:t>
            </a:r>
            <a:endParaRPr lang="en-US" dirty="0"/>
          </a:p>
          <a:p>
            <a:pPr marL="628650" lvl="1" indent="-171450">
              <a:buFont typeface="Arial" panose="020B0604020202020204" pitchFamily="34" charset="0"/>
              <a:buChar char="•"/>
            </a:pPr>
            <a:r>
              <a:rPr lang="en-US" dirty="0"/>
              <a:t>Switch to continuity mode.</a:t>
            </a:r>
          </a:p>
          <a:p>
            <a:pPr marL="628650" lvl="1" indent="-171450">
              <a:buFont typeface="Arial" panose="020B0604020202020204" pitchFamily="34" charset="0"/>
              <a:buChar char="•"/>
            </a:pPr>
            <a:r>
              <a:rPr lang="en-US" dirty="0"/>
              <a:t>Demonstrate tone/indicator for a complete path.</a:t>
            </a:r>
          </a:p>
          <a:p>
            <a:pPr marL="628650" lvl="1" indent="-171450">
              <a:buFont typeface="Arial" panose="020B0604020202020204" pitchFamily="34" charset="0"/>
              <a:buChar char="•"/>
            </a:pPr>
            <a:r>
              <a:rPr lang="en-US" dirty="0"/>
              <a:t>Show example of open vs. closed path.</a:t>
            </a:r>
          </a:p>
          <a:p>
            <a:pPr marL="171450" indent="-171450">
              <a:buFont typeface="Arial" panose="020B0604020202020204" pitchFamily="34" charset="0"/>
              <a:buChar char="•"/>
            </a:pPr>
            <a:r>
              <a:rPr lang="en-US" b="1" dirty="0"/>
              <a:t>Test a Pre-Built Circuit</a:t>
            </a:r>
            <a:endParaRPr lang="en-US" dirty="0"/>
          </a:p>
          <a:p>
            <a:pPr marL="628650" lvl="1" indent="-171450">
              <a:buFont typeface="Arial" panose="020B0604020202020204" pitchFamily="34" charset="0"/>
              <a:buChar char="•"/>
            </a:pPr>
            <a:r>
              <a:rPr lang="en-US" dirty="0"/>
              <a:t>Measure voltage within the circuit.</a:t>
            </a:r>
          </a:p>
          <a:p>
            <a:pPr marL="628650" lvl="1" indent="-171450">
              <a:buFont typeface="Arial" panose="020B0604020202020204" pitchFamily="34" charset="0"/>
              <a:buChar char="•"/>
            </a:pPr>
            <a:r>
              <a:rPr lang="en-US" dirty="0"/>
              <a:t>Demonstrate resistance or continuity where appropriate.</a:t>
            </a:r>
          </a:p>
          <a:p>
            <a:pPr marL="628650" lvl="1" indent="-171450">
              <a:buFont typeface="Arial" panose="020B0604020202020204" pitchFamily="34" charset="0"/>
              <a:buChar char="•"/>
            </a:pPr>
            <a:r>
              <a:rPr lang="en-US" dirty="0"/>
              <a:t>Compare results between:</a:t>
            </a:r>
          </a:p>
          <a:p>
            <a:pPr marL="1085850" lvl="2" indent="-171450">
              <a:buFont typeface="Arial" panose="020B0604020202020204" pitchFamily="34" charset="0"/>
              <a:buChar char="•"/>
            </a:pPr>
            <a:r>
              <a:rPr lang="en-US" dirty="0"/>
              <a:t>A properly secured connection</a:t>
            </a:r>
          </a:p>
          <a:p>
            <a:pPr marL="1085850" lvl="2" indent="-171450">
              <a:buFont typeface="Arial" panose="020B0604020202020204" pitchFamily="34" charset="0"/>
              <a:buChar char="•"/>
            </a:pPr>
            <a:r>
              <a:rPr lang="en-US" dirty="0"/>
              <a:t>A loose or poor connection</a:t>
            </a:r>
          </a:p>
          <a:p>
            <a:pPr marL="171450" indent="-171450">
              <a:buFont typeface="Arial" panose="020B0604020202020204" pitchFamily="34" charset="0"/>
              <a:buChar char="•"/>
            </a:pPr>
            <a:r>
              <a:rPr lang="en-US" b="1" dirty="0"/>
              <a:t>Debrief</a:t>
            </a:r>
            <a:endParaRPr lang="en-US" dirty="0"/>
          </a:p>
          <a:p>
            <a:pPr marL="628650" lvl="1" indent="-171450">
              <a:buFont typeface="Arial" panose="020B0604020202020204" pitchFamily="34" charset="0"/>
              <a:buChar char="•"/>
            </a:pPr>
            <a:r>
              <a:rPr lang="en-US" dirty="0"/>
              <a:t>Ask learners what differences they observed.</a:t>
            </a:r>
          </a:p>
          <a:p>
            <a:pPr marL="628650" lvl="1" indent="-171450">
              <a:buFont typeface="Arial" panose="020B0604020202020204" pitchFamily="34" charset="0"/>
              <a:buChar char="•"/>
            </a:pPr>
            <a:r>
              <a:rPr lang="en-US" dirty="0"/>
              <a:t>Reinforce: Meters confirm condition — they don’t fix problems.</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57</a:t>
            </a:fld>
            <a:endParaRPr lang="en-US"/>
          </a:p>
        </p:txBody>
      </p:sp>
    </p:spTree>
    <p:extLst>
      <p:ext uri="{BB962C8B-B14F-4D97-AF65-F5344CB8AC3E}">
        <p14:creationId xmlns:p14="http://schemas.microsoft.com/office/powerpoint/2010/main" val="15971837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Present Content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 min</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Two tests frequently done with multimeters are continuity and voltage tests. </a:t>
            </a:r>
          </a:p>
          <a:p>
            <a:pPr marL="171450" indent="-171450">
              <a:buFont typeface="Arial" panose="020B0604020202020204" pitchFamily="34" charset="0"/>
              <a:buChar char="•"/>
            </a:pPr>
            <a:r>
              <a:rPr lang="en-US" dirty="0"/>
              <a:t>Now let’s clarify what these two common tests actually tell us — and just as importantly, what they don’t tell us.</a:t>
            </a:r>
          </a:p>
          <a:p>
            <a:pPr marL="171450" indent="-171450">
              <a:buFont typeface="Arial" panose="020B0604020202020204" pitchFamily="34" charset="0"/>
              <a:buChar char="•"/>
            </a:pPr>
            <a:r>
              <a:rPr lang="en-US" dirty="0"/>
              <a:t>A </a:t>
            </a:r>
            <a:r>
              <a:rPr lang="en-US" b="1" dirty="0"/>
              <a:t>continuity test </a:t>
            </a:r>
            <a:r>
              <a:rPr lang="en-US" dirty="0"/>
              <a:t>confirms that a complete electrical path exists. In simple terms, it tells us electricity </a:t>
            </a:r>
            <a:r>
              <a:rPr lang="en-US" i="1" dirty="0"/>
              <a:t>can</a:t>
            </a:r>
            <a:r>
              <a:rPr lang="en-US" dirty="0"/>
              <a:t> travel from one point to another.</a:t>
            </a:r>
          </a:p>
          <a:p>
            <a:pPr marL="171450" indent="-171450">
              <a:buFont typeface="Arial" panose="020B0604020202020204" pitchFamily="34" charset="0"/>
              <a:buChar char="•"/>
            </a:pPr>
            <a:r>
              <a:rPr lang="en-US" dirty="0"/>
              <a:t>But here’s the limitation — continuity does not tell us if the connection is strong. A loose or partially damaged connection can still show continuity. It only confirms the path exists, not the quality of that path.</a:t>
            </a:r>
          </a:p>
          <a:p>
            <a:pPr marL="171450" indent="-171450">
              <a:buFont typeface="Arial" panose="020B0604020202020204" pitchFamily="34" charset="0"/>
              <a:buChar char="•"/>
            </a:pPr>
            <a:r>
              <a:rPr lang="en-US" dirty="0"/>
              <a:t>A </a:t>
            </a:r>
            <a:r>
              <a:rPr lang="en-US" b="1" dirty="0"/>
              <a:t>voltage test </a:t>
            </a:r>
            <a:r>
              <a:rPr lang="en-US" dirty="0"/>
              <a:t>confirms that electrical potential (voltage) is available at a given point. In other words, power is present.</a:t>
            </a:r>
          </a:p>
          <a:p>
            <a:pPr marL="171450" indent="-171450">
              <a:buFont typeface="Arial" panose="020B0604020202020204" pitchFamily="34" charset="0"/>
              <a:buChar char="•"/>
            </a:pPr>
            <a:r>
              <a:rPr lang="en-US" dirty="0"/>
              <a:t>But voltage alone does not tell us whether current is flowing properly. A system can show voltage and still fail under load if there’s high resistance or a weak connection.</a:t>
            </a:r>
          </a:p>
          <a:p>
            <a:pPr marL="171450" indent="-171450">
              <a:buFont typeface="Arial" panose="020B0604020202020204" pitchFamily="34" charset="0"/>
              <a:buChar char="•"/>
            </a:pPr>
            <a:r>
              <a:rPr lang="en-US" dirty="0"/>
              <a:t>So, the key takeaway is this:</a:t>
            </a:r>
          </a:p>
          <a:p>
            <a:pPr marL="628650" lvl="1" indent="-171450">
              <a:buFont typeface="Arial" panose="020B0604020202020204" pitchFamily="34" charset="0"/>
              <a:buChar char="•"/>
            </a:pPr>
            <a:r>
              <a:rPr lang="en-US" dirty="0"/>
              <a:t>Continuity confirms a path.</a:t>
            </a:r>
          </a:p>
          <a:p>
            <a:pPr marL="628650" lvl="1" indent="-171450">
              <a:buFont typeface="Arial" panose="020B0604020202020204" pitchFamily="34" charset="0"/>
              <a:buChar char="•"/>
            </a:pPr>
            <a:r>
              <a:rPr lang="en-US" dirty="0"/>
              <a:t>Voltage confirms power is available.</a:t>
            </a:r>
          </a:p>
          <a:p>
            <a:pPr marL="628650" lvl="1" indent="-171450">
              <a:buFont typeface="Arial" panose="020B0604020202020204" pitchFamily="34" charset="0"/>
              <a:buChar char="•"/>
            </a:pPr>
            <a:r>
              <a:rPr lang="en-US" dirty="0"/>
              <a:t>Neither one alone confirms a healthy, reliable connection.</a:t>
            </a:r>
          </a:p>
          <a:p>
            <a:pPr marL="171450" indent="-171450">
              <a:buFont typeface="Arial" panose="020B0604020202020204" pitchFamily="34" charset="0"/>
              <a:buChar char="•"/>
            </a:pPr>
            <a:r>
              <a:rPr lang="en-US" dirty="0"/>
              <a:t>That’s why we interpret meter readings in context — not in isolation.</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58</a:t>
            </a:fld>
            <a:endParaRPr lang="en-US"/>
          </a:p>
        </p:txBody>
      </p:sp>
    </p:spTree>
    <p:extLst>
      <p:ext uri="{BB962C8B-B14F-4D97-AF65-F5344CB8AC3E}">
        <p14:creationId xmlns:p14="http://schemas.microsoft.com/office/powerpoint/2010/main" val="34256794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dirty="0">
                <a:solidFill>
                  <a:srgbClr val="000000"/>
                </a:solidFill>
                <a:latin typeface="Calibri" panose="020F0502020204030204" pitchFamily="34" charset="0"/>
                <a:ea typeface="Times New Roman" panose="02020603050405020304" pitchFamily="18" charset="0"/>
              </a:rPr>
              <a:t>Instructional Event: </a:t>
            </a:r>
            <a:r>
              <a:rPr lang="en-US" sz="1200" b="0" dirty="0">
                <a:solidFill>
                  <a:srgbClr val="000000"/>
                </a:solidFill>
                <a:latin typeface="Calibri" panose="020F0502020204030204" pitchFamily="34" charset="0"/>
                <a:ea typeface="Times New Roman" panose="02020603050405020304" pitchFamily="18" charset="0"/>
              </a:rPr>
              <a:t>Gain Attention, </a:t>
            </a:r>
            <a:r>
              <a:rPr lang="en-US" sz="1200" dirty="0">
                <a:solidFill>
                  <a:srgbClr val="000000"/>
                </a:solidFill>
                <a:latin typeface="Calibri" panose="020F0502020204030204" pitchFamily="34" charset="0"/>
                <a:ea typeface="Times New Roman" panose="02020603050405020304" pitchFamily="18" charset="0"/>
              </a:rPr>
              <a:t>Present Content</a:t>
            </a:r>
            <a:endParaRPr lang="en-US" sz="1200" b="1" dirty="0">
              <a:latin typeface="Calibri" panose="020F0502020204030204" pitchFamily="34" charset="0"/>
              <a:ea typeface="Calibri" panose="020F0502020204030204" pitchFamily="34" charset="0"/>
            </a:endParaRPr>
          </a:p>
          <a:p>
            <a:pPr defTabSz="966612">
              <a:defRPr/>
            </a:pPr>
            <a:r>
              <a:rPr lang="en-US" sz="1200" b="1" dirty="0">
                <a:solidFill>
                  <a:srgbClr val="000000"/>
                </a:solidFill>
                <a:latin typeface="Calibri" panose="020F0502020204030204" pitchFamily="34" charset="0"/>
                <a:ea typeface="Times New Roman" panose="02020603050405020304" pitchFamily="18" charset="0"/>
              </a:rPr>
              <a:t>Time: </a:t>
            </a:r>
            <a:r>
              <a:rPr lang="en-US" sz="1200" dirty="0">
                <a:solidFill>
                  <a:srgbClr val="000000"/>
                </a:solidFill>
                <a:latin typeface="Calibri" panose="020F0502020204030204" pitchFamily="34" charset="0"/>
                <a:ea typeface="Times New Roman" panose="02020603050405020304" pitchFamily="18" charset="0"/>
              </a:rPr>
              <a:t>2 minutes.</a:t>
            </a:r>
          </a:p>
          <a:p>
            <a:pPr defTabSz="966612">
              <a:defRPr/>
            </a:pPr>
            <a:r>
              <a:rPr lang="en-US" sz="1200" b="1" dirty="0">
                <a:solidFill>
                  <a:srgbClr val="000000"/>
                </a:solidFill>
                <a:latin typeface="Calibri" panose="020F0502020204030204" pitchFamily="34" charset="0"/>
                <a:ea typeface="Calibri" panose="020F0502020204030204" pitchFamily="34" charset="0"/>
              </a:rPr>
              <a:t>Do: </a:t>
            </a:r>
            <a:r>
              <a:rPr lang="en-US" sz="1200" dirty="0"/>
              <a:t>Use the image or use the link below to play the video. </a:t>
            </a:r>
          </a:p>
          <a:p>
            <a:pPr defTabSz="966612">
              <a:defRPr/>
            </a:pPr>
            <a:endParaRPr lang="en-US" sz="1200" b="1" dirty="0">
              <a:latin typeface="Calibri" panose="020F0502020204030204" pitchFamily="34" charset="0"/>
              <a:ea typeface="Calibri" panose="020F0502020204030204" pitchFamily="34" charset="0"/>
            </a:endParaRPr>
          </a:p>
          <a:p>
            <a:r>
              <a:rPr lang="en-US" sz="1200" b="1" dirty="0">
                <a:solidFill>
                  <a:srgbClr val="000000"/>
                </a:solidFill>
                <a:latin typeface="Calibri" panose="020F0502020204030204" pitchFamily="34" charset="0"/>
                <a:ea typeface="Times New Roman" panose="02020603050405020304" pitchFamily="18" charset="0"/>
              </a:rPr>
              <a:t>Video Link (01:38 min) - </a:t>
            </a:r>
            <a:r>
              <a:rPr lang="en-US" sz="1200" dirty="0">
                <a:solidFill>
                  <a:srgbClr val="000000"/>
                </a:solidFill>
                <a:latin typeface="Calibri" panose="020F0502020204030204" pitchFamily="34" charset="0"/>
                <a:ea typeface="Times New Roman" panose="02020603050405020304" pitchFamily="18" charset="0"/>
              </a:rPr>
              <a:t>https://www.youtube.com/watch?v=_uiY8rI4cbM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000000"/>
                </a:solidFill>
                <a:latin typeface="Calibri" panose="020F0502020204030204" pitchFamily="34" charset="0"/>
                <a:ea typeface="Times New Roman" panose="02020603050405020304" pitchFamily="18" charset="0"/>
              </a:rPr>
              <a:t>Source</a:t>
            </a:r>
            <a:r>
              <a:rPr lang="en-US" sz="1200" dirty="0">
                <a:solidFill>
                  <a:srgbClr val="000000"/>
                </a:solidFill>
                <a:latin typeface="Calibri" panose="020F0502020204030204" pitchFamily="34" charset="0"/>
                <a:ea typeface="Times New Roman" panose="02020603050405020304" pitchFamily="18" charset="0"/>
              </a:rPr>
              <a:t>: F</a:t>
            </a:r>
            <a:r>
              <a:rPr lang="en-US" sz="1200" dirty="0"/>
              <a:t>luke Corporation. (n.d.). </a:t>
            </a:r>
            <a:r>
              <a:rPr lang="en-US" sz="1200" i="1" dirty="0"/>
              <a:t>How to measure voltage and current using the Fluke T5</a:t>
            </a:r>
            <a:r>
              <a:rPr lang="en-US" sz="1200" dirty="0"/>
              <a:t> [Video]. YouTube. </a:t>
            </a:r>
            <a:r>
              <a:rPr lang="en-US" sz="1200" dirty="0">
                <a:hlinkClick r:id="rId3"/>
              </a:rPr>
              <a:t>https://www.youtube.com/watch?v=_uiY8rI4cbM</a:t>
            </a:r>
            <a:endParaRPr lang="en-US" sz="1200" dirty="0">
              <a:solidFill>
                <a:srgbClr val="000000"/>
              </a:solidFill>
              <a:latin typeface="Calibri" panose="020F0502020204030204" pitchFamily="34" charset="0"/>
              <a:ea typeface="Times New Roman" panose="02020603050405020304" pitchFamily="18" charset="0"/>
            </a:endParaRPr>
          </a:p>
          <a:p>
            <a:endParaRPr lang="en-US" dirty="0"/>
          </a:p>
          <a:p>
            <a:r>
              <a:rPr lang="en-US" b="1" dirty="0"/>
              <a:t>Important Safety Information:</a:t>
            </a:r>
          </a:p>
          <a:p>
            <a:pPr marL="171450" indent="-171450">
              <a:buFont typeface="Arial" panose="020B0604020202020204" pitchFamily="34" charset="0"/>
              <a:buChar char="•"/>
            </a:pPr>
            <a:r>
              <a:rPr lang="en-US" dirty="0"/>
              <a:t>Always connect your clip lead to the ground or neutral first before testing the hot wire.</a:t>
            </a:r>
          </a:p>
          <a:p>
            <a:pPr marL="171450" indent="-171450">
              <a:buFont typeface="Arial" panose="020B0604020202020204" pitchFamily="34" charset="0"/>
              <a:buChar char="•"/>
            </a:pPr>
            <a:r>
              <a:rPr lang="en-US" dirty="0"/>
              <a:t>Use one hand whenever possible when testing a live circuit. This helps reduce the chance of current traveling across your chest if a fault occurs.</a:t>
            </a:r>
          </a:p>
          <a:p>
            <a:pPr marL="171450" indent="-171450">
              <a:buFont typeface="Arial" panose="020B0604020202020204" pitchFamily="34" charset="0"/>
              <a:buChar char="•"/>
            </a:pPr>
            <a:r>
              <a:rPr lang="en-US" dirty="0"/>
              <a:t>Avoid using both hands to test a live circuit. A two-handed method can create a path for electricity to travel through vital organs.</a:t>
            </a:r>
          </a:p>
          <a:p>
            <a:pPr marL="171450" indent="-171450">
              <a:buFont typeface="Arial" panose="020B0604020202020204" pitchFamily="34" charset="0"/>
              <a:buChar char="•"/>
            </a:pPr>
            <a:r>
              <a:rPr lang="en-US" dirty="0"/>
              <a:t>After securing the ground or neutral lead, carefully place the second lead on the hot conductor to take the measurement.</a:t>
            </a:r>
          </a:p>
          <a:p>
            <a:pPr marL="171450" indent="-171450">
              <a:buFont typeface="Arial" panose="020B0604020202020204" pitchFamily="34" charset="0"/>
              <a:buChar char="•"/>
            </a:pPr>
            <a:r>
              <a:rPr lang="en-US" dirty="0"/>
              <a:t>Safe meter testing habits help reduce the risk of electrical shock and injury.</a:t>
            </a:r>
          </a:p>
        </p:txBody>
      </p:sp>
      <p:sp>
        <p:nvSpPr>
          <p:cNvPr id="4" name="Slide Number Placeholder 3"/>
          <p:cNvSpPr>
            <a:spLocks noGrp="1"/>
          </p:cNvSpPr>
          <p:nvPr>
            <p:ph type="sldNum" sz="quarter" idx="5"/>
          </p:nvPr>
        </p:nvSpPr>
        <p:spPr/>
        <p:txBody>
          <a:bodyPr/>
          <a:lstStyle/>
          <a:p>
            <a:fld id="{C68FB58B-AACD-44F1-9CE2-B850C946C86F}" type="slidenum">
              <a:rPr lang="en-US" smtClean="0"/>
              <a:t>59</a:t>
            </a:fld>
            <a:endParaRPr lang="en-US"/>
          </a:p>
        </p:txBody>
      </p:sp>
    </p:spTree>
    <p:extLst>
      <p:ext uri="{BB962C8B-B14F-4D97-AF65-F5344CB8AC3E}">
        <p14:creationId xmlns:p14="http://schemas.microsoft.com/office/powerpoint/2010/main" val="1723760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Gain Attention, Recall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5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Review the talking points below.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Call on learners to respond to the questions.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Facilitate a short discussion to connect real life experiences to magnetism. </a:t>
            </a:r>
          </a:p>
          <a:p>
            <a:pPr marL="171450" marR="0" lvl="0" indent="-171450">
              <a:spcBef>
                <a:spcPts val="0"/>
              </a:spcBef>
              <a:spcAft>
                <a:spcPts val="0"/>
              </a:spcAft>
              <a:buFont typeface="Arial" panose="020B0604020202020204" pitchFamily="34" charset="0"/>
              <a:buChar char="•"/>
            </a:pP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Before we get into today’s topic, I am curious if any of you have experience with these tools.</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If so, can you tell me what they are and how you have used them?</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If you have never used theses tools below, that’s OK too. We’ll learn all about them in today’s lesson. </a:t>
            </a:r>
          </a:p>
        </p:txBody>
      </p:sp>
      <p:sp>
        <p:nvSpPr>
          <p:cNvPr id="4" name="Slide Number Placeholder 3"/>
          <p:cNvSpPr>
            <a:spLocks noGrp="1"/>
          </p:cNvSpPr>
          <p:nvPr>
            <p:ph type="sldNum" sz="quarter" idx="5"/>
          </p:nvPr>
        </p:nvSpPr>
        <p:spPr/>
        <p:txBody>
          <a:bodyPr/>
          <a:lstStyle/>
          <a:p>
            <a:fld id="{C68FB58B-AACD-44F1-9CE2-B850C946C86F}" type="slidenum">
              <a:rPr lang="en-US" smtClean="0"/>
              <a:t>6</a:t>
            </a:fld>
            <a:endParaRPr lang="en-US"/>
          </a:p>
        </p:txBody>
      </p:sp>
    </p:spTree>
    <p:extLst>
      <p:ext uri="{BB962C8B-B14F-4D97-AF65-F5344CB8AC3E}">
        <p14:creationId xmlns:p14="http://schemas.microsoft.com/office/powerpoint/2010/main" val="20550019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400" b="1" dirty="0">
                <a:effectLst/>
                <a:latin typeface="+mn-lt"/>
                <a:ea typeface="Calibri" panose="020F0502020204030204" pitchFamily="34" charset="0"/>
                <a:cs typeface="Times New Roman" panose="02020603050405020304" pitchFamily="18" charset="0"/>
              </a:rPr>
              <a:t>Instructional Activity</a:t>
            </a:r>
            <a:r>
              <a:rPr lang="en-US" sz="1400" b="0" dirty="0">
                <a:effectLst/>
                <a:latin typeface="+mn-lt"/>
                <a:ea typeface="Calibri" panose="020F0502020204030204" pitchFamily="34" charset="0"/>
                <a:cs typeface="Times New Roman" panose="02020603050405020304" pitchFamily="18" charset="0"/>
              </a:rPr>
              <a:t>: Provide Guided Learning, Elicit Performance, Provide Feedback </a:t>
            </a:r>
          </a:p>
          <a:p>
            <a:pPr marL="0" marR="0" lvl="0" indent="0">
              <a:spcBef>
                <a:spcPts val="0"/>
              </a:spcBef>
              <a:spcAft>
                <a:spcPts val="0"/>
              </a:spcAft>
              <a:buFont typeface="Courier New" panose="02070309020205020404" pitchFamily="49" charset="0"/>
              <a:buNone/>
            </a:pPr>
            <a:r>
              <a:rPr lang="en-US" sz="1400" b="1" dirty="0">
                <a:effectLst/>
                <a:latin typeface="+mn-lt"/>
                <a:ea typeface="Calibri" panose="020F0502020204030204" pitchFamily="34" charset="0"/>
                <a:cs typeface="Times New Roman" panose="02020603050405020304" pitchFamily="18" charset="0"/>
              </a:rPr>
              <a:t>Instructional Time</a:t>
            </a:r>
            <a:r>
              <a:rPr lang="en-US" sz="1400" b="0" dirty="0">
                <a:effectLst/>
                <a:latin typeface="+mn-lt"/>
                <a:ea typeface="Calibri" panose="020F0502020204030204" pitchFamily="34" charset="0"/>
                <a:cs typeface="Times New Roman" panose="02020603050405020304" pitchFamily="18" charset="0"/>
              </a:rPr>
              <a:t>: 15 minutes</a:t>
            </a:r>
          </a:p>
          <a:p>
            <a:pPr marL="0" marR="0" lvl="0" indent="0">
              <a:spcBef>
                <a:spcPts val="0"/>
              </a:spcBef>
              <a:spcAft>
                <a:spcPts val="0"/>
              </a:spcAft>
              <a:buFont typeface="Courier New" panose="02070309020205020404" pitchFamily="49" charset="0"/>
              <a:buNone/>
            </a:pPr>
            <a:r>
              <a:rPr lang="en-US" sz="1400" b="1" dirty="0">
                <a:effectLst/>
                <a:latin typeface="+mn-lt"/>
                <a:ea typeface="Calibri" panose="020F0502020204030204" pitchFamily="34" charset="0"/>
                <a:cs typeface="Times New Roman" panose="02020603050405020304" pitchFamily="18" charset="0"/>
              </a:rPr>
              <a:t>Materials</a:t>
            </a:r>
            <a:r>
              <a:rPr lang="en-US" sz="1400" b="0" dirty="0">
                <a:effectLst/>
                <a:latin typeface="+mn-lt"/>
                <a:ea typeface="Calibri" panose="020F0502020204030204" pitchFamily="34" charset="0"/>
                <a:cs typeface="Times New Roman" panose="02020603050405020304" pitchFamily="18" charset="0"/>
              </a:rPr>
              <a:t>: </a:t>
            </a:r>
          </a:p>
          <a:p>
            <a:pPr marL="285750" marR="0" lvl="0" indent="-285750">
              <a:spcBef>
                <a:spcPts val="0"/>
              </a:spcBef>
              <a:spcAft>
                <a:spcPts val="0"/>
              </a:spcAft>
              <a:buFont typeface="Arial" panose="020B0604020202020204" pitchFamily="34" charset="0"/>
              <a:buChar char="•"/>
            </a:pPr>
            <a:r>
              <a:rPr lang="en-US" sz="1400" b="0" dirty="0">
                <a:effectLst/>
                <a:latin typeface="+mn-lt"/>
                <a:ea typeface="Calibri" panose="020F0502020204030204" pitchFamily="34" charset="0"/>
                <a:cs typeface="Times New Roman" panose="02020603050405020304" pitchFamily="18" charset="0"/>
              </a:rPr>
              <a:t>Multimeter Testing_M6</a:t>
            </a:r>
          </a:p>
          <a:p>
            <a:pPr marL="285750" marR="0" lvl="0" indent="-285750">
              <a:spcBef>
                <a:spcPts val="0"/>
              </a:spcBef>
              <a:spcAft>
                <a:spcPts val="0"/>
              </a:spcAft>
              <a:buFont typeface="Arial" panose="020B0604020202020204" pitchFamily="34" charset="0"/>
              <a:buChar char="•"/>
            </a:pPr>
            <a:r>
              <a:rPr lang="en-US" sz="1400" b="0" dirty="0">
                <a:effectLst/>
                <a:latin typeface="+mn-lt"/>
                <a:ea typeface="Calibri" panose="020F0502020204030204" pitchFamily="34" charset="0"/>
                <a:cs typeface="Times New Roman" panose="02020603050405020304" pitchFamily="18" charset="0"/>
              </a:rPr>
              <a:t>One per learners or pair: digital multimeter, Low voltage circuit or battery pack</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(5 min.)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Pass out the Multimeter Testing_M6 handout and review the directions.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(10 min.)</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Give learners time to complete the activity.</a:t>
            </a:r>
          </a:p>
          <a:p>
            <a:pPr marL="628650" marR="0" lvl="1"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Circulate the room answering questions and connecting the activity to the content taught thus far. </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Use the discussion questions </a:t>
            </a:r>
            <a:r>
              <a:rPr lang="en-US" sz="1200" b="0" u="sng" dirty="0">
                <a:effectLst/>
                <a:latin typeface="+mn-lt"/>
                <a:ea typeface="Calibri" panose="020F0502020204030204" pitchFamily="34" charset="0"/>
                <a:cs typeface="Times New Roman" panose="02020603050405020304" pitchFamily="18" charset="0"/>
              </a:rPr>
              <a:t>on the next</a:t>
            </a:r>
            <a:r>
              <a:rPr lang="en-US" sz="1200" b="0" u="none" dirty="0">
                <a:effectLst/>
                <a:latin typeface="+mn-lt"/>
                <a:ea typeface="Calibri" panose="020F0502020204030204" pitchFamily="34" charset="0"/>
                <a:cs typeface="Times New Roman" panose="02020603050405020304" pitchFamily="18" charset="0"/>
              </a:rPr>
              <a:t> </a:t>
            </a:r>
            <a:r>
              <a:rPr lang="en-US" sz="1200" b="0" dirty="0">
                <a:effectLst/>
                <a:latin typeface="+mn-lt"/>
                <a:ea typeface="Calibri" panose="020F0502020204030204" pitchFamily="34" charset="0"/>
                <a:cs typeface="Times New Roman" panose="02020603050405020304" pitchFamily="18" charset="0"/>
              </a:rPr>
              <a:t>slide to debrief. </a:t>
            </a:r>
            <a:endParaRPr lang="en-US" sz="1200" b="0" u="none" dirty="0">
              <a:effectLst/>
              <a:latin typeface="+mn-lt"/>
              <a:ea typeface="Calibri" panose="020F0502020204030204" pitchFamily="34" charset="0"/>
              <a:cs typeface="Times New Roman" panose="02020603050405020304" pitchFamily="18" charset="0"/>
            </a:endParaRPr>
          </a:p>
          <a:p>
            <a:endParaRPr lang="en-US" sz="1300" b="1" dirty="0">
              <a:solidFill>
                <a:srgbClr val="000000"/>
              </a:solidFill>
              <a:latin typeface="Calibri" panose="020F0502020204030204" pitchFamily="34" charset="0"/>
              <a:ea typeface="Times New Roman" panose="02020603050405020304" pitchFamily="18" charset="0"/>
            </a:endParaRPr>
          </a:p>
          <a:p>
            <a:endParaRPr lang="en-US" b="1" dirty="0"/>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60</a:t>
            </a:fld>
            <a:endParaRPr lang="en-US" dirty="0"/>
          </a:p>
        </p:txBody>
      </p:sp>
    </p:spTree>
    <p:extLst>
      <p:ext uri="{BB962C8B-B14F-4D97-AF65-F5344CB8AC3E}">
        <p14:creationId xmlns:p14="http://schemas.microsoft.com/office/powerpoint/2010/main" val="14856517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47905-60EB-637B-AB3A-D8B8615E3F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5B17A0-1D2B-0F1E-1899-6113BAA55DC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B952F8-8CB1-A034-DE56-320EE36D74D5}"/>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400" b="1" dirty="0">
                <a:effectLst/>
                <a:latin typeface="+mn-lt"/>
                <a:ea typeface="Calibri" panose="020F0502020204030204" pitchFamily="34" charset="0"/>
                <a:cs typeface="Times New Roman" panose="02020603050405020304" pitchFamily="18" charset="0"/>
              </a:rPr>
              <a:t>Instructional Activity</a:t>
            </a:r>
            <a:r>
              <a:rPr lang="en-US" sz="1400" b="0" dirty="0">
                <a:effectLst/>
                <a:latin typeface="+mn-lt"/>
                <a:ea typeface="Calibri" panose="020F0502020204030204" pitchFamily="34" charset="0"/>
                <a:cs typeface="Times New Roman" panose="02020603050405020304" pitchFamily="18" charset="0"/>
              </a:rPr>
              <a:t>: Provide Guided Learning, Elicit Performance, Provide Feedback </a:t>
            </a:r>
          </a:p>
          <a:p>
            <a:pPr marL="0" marR="0" lvl="0" indent="0">
              <a:spcBef>
                <a:spcPts val="0"/>
              </a:spcBef>
              <a:spcAft>
                <a:spcPts val="0"/>
              </a:spcAft>
              <a:buFont typeface="Courier New" panose="02070309020205020404" pitchFamily="49" charset="0"/>
              <a:buNone/>
            </a:pPr>
            <a:r>
              <a:rPr lang="en-US" sz="1400" b="1" dirty="0">
                <a:effectLst/>
                <a:latin typeface="+mn-lt"/>
                <a:ea typeface="Calibri" panose="020F0502020204030204" pitchFamily="34" charset="0"/>
                <a:cs typeface="Times New Roman" panose="02020603050405020304" pitchFamily="18" charset="0"/>
              </a:rPr>
              <a:t>Instructional Time</a:t>
            </a:r>
            <a:r>
              <a:rPr lang="en-US" sz="1400" b="0" dirty="0">
                <a:effectLst/>
                <a:latin typeface="+mn-lt"/>
                <a:ea typeface="Calibri" panose="020F0502020204030204" pitchFamily="34" charset="0"/>
                <a:cs typeface="Times New Roman" panose="02020603050405020304" pitchFamily="18" charset="0"/>
              </a:rPr>
              <a:t>: 10 minutes</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Use the following questions to debrief:</a:t>
            </a:r>
          </a:p>
          <a:p>
            <a:pPr marL="628650" marR="0" lvl="1" indent="-171450">
              <a:spcBef>
                <a:spcPts val="0"/>
              </a:spcBef>
              <a:spcAft>
                <a:spcPts val="0"/>
              </a:spcAft>
              <a:buFont typeface="Arial" panose="020B0604020202020204" pitchFamily="34" charset="0"/>
              <a:buChar char="•"/>
            </a:pPr>
            <a:r>
              <a:rPr lang="en-US" sz="1200" b="0" u="none" dirty="0">
                <a:effectLst/>
                <a:latin typeface="+mn-lt"/>
                <a:ea typeface="Calibri" panose="020F0502020204030204" pitchFamily="34" charset="0"/>
                <a:cs typeface="Times New Roman" panose="02020603050405020304" pitchFamily="18" charset="0"/>
              </a:rPr>
              <a:t>What’s the difference between measuring voltage and checking continuity?</a:t>
            </a:r>
          </a:p>
          <a:p>
            <a:pPr marL="1085850" marR="0" lvl="2" indent="-171450">
              <a:spcBef>
                <a:spcPts val="0"/>
              </a:spcBef>
              <a:spcAft>
                <a:spcPts val="0"/>
              </a:spcAft>
              <a:buFont typeface="Arial" panose="020B0604020202020204" pitchFamily="34" charset="0"/>
              <a:buChar char="•"/>
            </a:pPr>
            <a:r>
              <a:rPr lang="en-US" sz="1200" b="0" i="1" u="none" dirty="0">
                <a:effectLst/>
                <a:latin typeface="+mn-lt"/>
                <a:ea typeface="Calibri" panose="020F0502020204030204" pitchFamily="34" charset="0"/>
                <a:cs typeface="Times New Roman" panose="02020603050405020304" pitchFamily="18" charset="0"/>
              </a:rPr>
              <a:t>Answer: Voltage confirms power is available at a point, while continuity confirms there is a complete path for current to flow.</a:t>
            </a:r>
          </a:p>
          <a:p>
            <a:pPr marL="628650" marR="0" lvl="1" indent="-171450">
              <a:spcBef>
                <a:spcPts val="0"/>
              </a:spcBef>
              <a:spcAft>
                <a:spcPts val="0"/>
              </a:spcAft>
              <a:buFont typeface="Arial" panose="020B0604020202020204" pitchFamily="34" charset="0"/>
              <a:buChar char="•"/>
            </a:pPr>
            <a:r>
              <a:rPr lang="en-US" sz="1200" b="0" u="none" dirty="0">
                <a:effectLst/>
                <a:latin typeface="+mn-lt"/>
                <a:ea typeface="Calibri" panose="020F0502020204030204" pitchFamily="34" charset="0"/>
                <a:cs typeface="Times New Roman" panose="02020603050405020304" pitchFamily="18" charset="0"/>
              </a:rPr>
              <a:t>Can you have voltage present but still have a bad connection? Explain.</a:t>
            </a:r>
          </a:p>
          <a:p>
            <a:pPr marL="1085850" marR="0" lvl="2" indent="-171450">
              <a:spcBef>
                <a:spcPts val="0"/>
              </a:spcBef>
              <a:spcAft>
                <a:spcPts val="0"/>
              </a:spcAft>
              <a:buFont typeface="Arial" panose="020B0604020202020204" pitchFamily="34" charset="0"/>
              <a:buChar char="•"/>
            </a:pPr>
            <a:r>
              <a:rPr lang="en-US" sz="1200" b="0" i="1" u="none" dirty="0">
                <a:effectLst/>
                <a:latin typeface="+mn-lt"/>
                <a:ea typeface="Calibri" panose="020F0502020204030204" pitchFamily="34" charset="0"/>
                <a:cs typeface="Times New Roman" panose="02020603050405020304" pitchFamily="18" charset="0"/>
              </a:rPr>
              <a:t>Answer: Yes, voltage can be present even if the connection is loose or high resistance, which may prevent current from flowing properly under load.</a:t>
            </a:r>
            <a:endParaRPr lang="en-US" sz="1200" b="0" u="none" dirty="0">
              <a:effectLst/>
              <a:latin typeface="+mn-lt"/>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US" sz="1200" b="0" u="none" dirty="0">
                <a:effectLst/>
                <a:latin typeface="+mn-lt"/>
                <a:ea typeface="Calibri" panose="020F0502020204030204" pitchFamily="34" charset="0"/>
                <a:cs typeface="Times New Roman" panose="02020603050405020304" pitchFamily="18" charset="0"/>
              </a:rPr>
              <a:t>If a system shows voltage but won’t operate, what might you test next?</a:t>
            </a:r>
          </a:p>
          <a:p>
            <a:pPr marL="1085850" marR="0" lvl="2" indent="-171450">
              <a:spcBef>
                <a:spcPts val="0"/>
              </a:spcBef>
              <a:spcAft>
                <a:spcPts val="0"/>
              </a:spcAft>
              <a:buFont typeface="Arial" panose="020B0604020202020204" pitchFamily="34" charset="0"/>
              <a:buChar char="•"/>
            </a:pPr>
            <a:r>
              <a:rPr lang="en-US" sz="1200" b="0" i="1" u="none" dirty="0">
                <a:effectLst/>
                <a:latin typeface="+mn-lt"/>
                <a:ea typeface="Calibri" panose="020F0502020204030204" pitchFamily="34" charset="0"/>
                <a:cs typeface="Times New Roman" panose="02020603050405020304" pitchFamily="18" charset="0"/>
              </a:rPr>
              <a:t>Answer: Check continuity or resistance to verify there is a complete, low-resistance path for current to flow.</a:t>
            </a:r>
            <a:endParaRPr lang="en-US" sz="1200" b="0" u="none" dirty="0">
              <a:effectLst/>
              <a:latin typeface="+mn-lt"/>
              <a:ea typeface="Calibri" panose="020F0502020204030204" pitchFamily="34" charset="0"/>
              <a:cs typeface="Times New Roman" panose="02020603050405020304" pitchFamily="18" charset="0"/>
            </a:endParaRPr>
          </a:p>
          <a:p>
            <a:endParaRPr lang="en-US" sz="1300" b="1" dirty="0">
              <a:solidFill>
                <a:srgbClr val="000000"/>
              </a:solidFill>
              <a:latin typeface="Calibri" panose="020F0502020204030204" pitchFamily="34" charset="0"/>
              <a:ea typeface="Times New Roman" panose="02020603050405020304" pitchFamily="18" charset="0"/>
            </a:endParaRPr>
          </a:p>
          <a:p>
            <a:endParaRPr lang="en-US" b="1" dirty="0"/>
          </a:p>
          <a:p>
            <a:endParaRPr lang="en-US" dirty="0"/>
          </a:p>
        </p:txBody>
      </p:sp>
      <p:sp>
        <p:nvSpPr>
          <p:cNvPr id="4" name="Slide Number Placeholder 3">
            <a:extLst>
              <a:ext uri="{FF2B5EF4-FFF2-40B4-BE49-F238E27FC236}">
                <a16:creationId xmlns:a16="http://schemas.microsoft.com/office/drawing/2014/main" id="{ED3209C8-1C71-4AC6-A26D-EE04C7674F7E}"/>
              </a:ext>
            </a:extLst>
          </p:cNvPr>
          <p:cNvSpPr>
            <a:spLocks noGrp="1"/>
          </p:cNvSpPr>
          <p:nvPr>
            <p:ph type="sldNum" sz="quarter" idx="5"/>
          </p:nvPr>
        </p:nvSpPr>
        <p:spPr/>
        <p:txBody>
          <a:bodyPr/>
          <a:lstStyle/>
          <a:p>
            <a:fld id="{C68FB58B-AACD-44F1-9CE2-B850C946C86F}" type="slidenum">
              <a:rPr lang="en-US" smtClean="0"/>
              <a:t>61</a:t>
            </a:fld>
            <a:endParaRPr lang="en-US" dirty="0"/>
          </a:p>
        </p:txBody>
      </p:sp>
    </p:spTree>
    <p:extLst>
      <p:ext uri="{BB962C8B-B14F-4D97-AF65-F5344CB8AC3E}">
        <p14:creationId xmlns:p14="http://schemas.microsoft.com/office/powerpoint/2010/main" val="19209553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300" b="1" dirty="0">
                <a:solidFill>
                  <a:srgbClr val="000000"/>
                </a:solidFill>
                <a:latin typeface="Calibri" panose="020F0502020204030204" pitchFamily="34" charset="0"/>
                <a:ea typeface="Times New Roman" panose="02020603050405020304" pitchFamily="18" charset="0"/>
              </a:rPr>
              <a:t>Instructional Event: </a:t>
            </a:r>
            <a:r>
              <a:rPr lang="en-US" sz="1300" dirty="0">
                <a:solidFill>
                  <a:srgbClr val="000000"/>
                </a:solidFill>
                <a:latin typeface="Calibri" panose="020F0502020204030204" pitchFamily="34" charset="0"/>
                <a:ea typeface="Times New Roman" panose="02020603050405020304" pitchFamily="18" charset="0"/>
              </a:rPr>
              <a:t>Present Content</a:t>
            </a:r>
            <a:endParaRPr lang="en-US" sz="1300" dirty="0">
              <a:latin typeface="Calibri" panose="020F0502020204030204" pitchFamily="34" charset="0"/>
              <a:ea typeface="Calibri" panose="020F0502020204030204" pitchFamily="34" charset="0"/>
            </a:endParaRPr>
          </a:p>
          <a:p>
            <a:r>
              <a:rPr lang="en-US" sz="1300" b="1" dirty="0">
                <a:solidFill>
                  <a:srgbClr val="000000"/>
                </a:solidFill>
                <a:latin typeface="Calibri" panose="020F0502020204030204" pitchFamily="34" charset="0"/>
                <a:ea typeface="Times New Roman" panose="02020603050405020304" pitchFamily="18" charset="0"/>
              </a:rPr>
              <a:t>Time: </a:t>
            </a:r>
            <a:r>
              <a:rPr lang="en-US" sz="1300" dirty="0">
                <a:solidFill>
                  <a:srgbClr val="000000"/>
                </a:solidFill>
                <a:latin typeface="Calibri" panose="020F0502020204030204" pitchFamily="34" charset="0"/>
                <a:ea typeface="Times New Roman" panose="02020603050405020304" pitchFamily="18" charset="0"/>
              </a:rPr>
              <a:t>2 minutes.</a:t>
            </a:r>
            <a:endParaRPr lang="en-US" sz="1300" dirty="0">
              <a:latin typeface="Calibri" panose="020F0502020204030204" pitchFamily="34" charset="0"/>
              <a:ea typeface="Calibri" panose="020F0502020204030204" pitchFamily="34" charset="0"/>
            </a:endParaRPr>
          </a:p>
          <a:p>
            <a:r>
              <a:rPr lang="en-US" sz="1300" b="1" dirty="0">
                <a:solidFill>
                  <a:srgbClr val="000000"/>
                </a:solidFill>
                <a:latin typeface="Calibri" panose="020F0502020204030204" pitchFamily="34" charset="0"/>
                <a:ea typeface="Times New Roman" panose="02020603050405020304" pitchFamily="18" charset="0"/>
              </a:rPr>
              <a:t>Talking points:</a:t>
            </a:r>
            <a:endParaRPr lang="en-US" sz="1300" b="1" dirty="0">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r>
              <a:rPr lang="en-US" dirty="0"/>
              <a:t>Let’s start with the </a:t>
            </a:r>
            <a:r>
              <a:rPr lang="en-US" b="1" dirty="0"/>
              <a:t>tool</a:t>
            </a:r>
            <a:r>
              <a:rPr lang="en-US" dirty="0"/>
              <a:t> itself.</a:t>
            </a:r>
          </a:p>
          <a:p>
            <a:pPr marL="628650" lvl="1" indent="-171450">
              <a:buFont typeface="Arial" panose="020B0604020202020204" pitchFamily="34" charset="0"/>
              <a:buChar char="•"/>
            </a:pPr>
            <a:r>
              <a:rPr lang="en-US" dirty="0"/>
              <a:t>A megohmmeter, often called a “Megger”, is a portable device used to test </a:t>
            </a:r>
            <a:r>
              <a:rPr lang="en-US" b="1" dirty="0"/>
              <a:t>insulation resistance</a:t>
            </a:r>
            <a:r>
              <a:rPr lang="en-US" dirty="0"/>
              <a:t>. The name comes from the original manufacturer, but it’s commonly used to describe this type of tester in general.</a:t>
            </a:r>
          </a:p>
          <a:p>
            <a:pPr marL="628650" lvl="1" indent="-171450">
              <a:buFont typeface="Arial" panose="020B0604020202020204" pitchFamily="34" charset="0"/>
              <a:buChar char="•"/>
            </a:pPr>
            <a:r>
              <a:rPr lang="en-US" dirty="0"/>
              <a:t>A megohmmeter applies a high DC test voltage, typically anywhere from 50 volts up to 10,000 volts. It has a built-in DC generator and reads resistance directly in ohms, independent of the applied voltage.</a:t>
            </a:r>
          </a:p>
          <a:p>
            <a:pPr marL="171450" indent="-171450">
              <a:buFont typeface="Arial" panose="020B0604020202020204" pitchFamily="34" charset="0"/>
              <a:buChar char="•"/>
            </a:pPr>
            <a:r>
              <a:rPr lang="en-US" dirty="0"/>
              <a:t>Now, what is it actually </a:t>
            </a:r>
            <a:r>
              <a:rPr lang="en-US" b="1" dirty="0"/>
              <a:t>measuring</a:t>
            </a:r>
            <a:r>
              <a:rPr lang="en-US" dirty="0"/>
              <a:t>?</a:t>
            </a:r>
          </a:p>
          <a:p>
            <a:pPr marL="628650" lvl="1" indent="-171450">
              <a:buFont typeface="Arial" panose="020B0604020202020204" pitchFamily="34" charset="0"/>
              <a:buChar char="•"/>
            </a:pPr>
            <a:r>
              <a:rPr lang="en-US" dirty="0"/>
              <a:t>It measures </a:t>
            </a:r>
            <a:r>
              <a:rPr lang="en-US" b="1" dirty="0"/>
              <a:t>insulation strength </a:t>
            </a:r>
            <a:r>
              <a:rPr lang="en-US" dirty="0"/>
              <a:t>— in other words, how well insulation prevents current from leaking.</a:t>
            </a:r>
          </a:p>
          <a:p>
            <a:pPr marL="628650" lvl="1" indent="-171450">
              <a:buFont typeface="Arial" panose="020B0604020202020204" pitchFamily="34" charset="0"/>
              <a:buChar char="•"/>
            </a:pPr>
            <a:r>
              <a:rPr lang="en-US" dirty="0"/>
              <a:t>Over time, dirt, moisture, vibration, and aging can weaken insulation. </a:t>
            </a:r>
          </a:p>
          <a:p>
            <a:pPr marL="628650" lvl="1" indent="-171450">
              <a:buFont typeface="Arial" panose="020B0604020202020204" pitchFamily="34" charset="0"/>
              <a:buChar char="•"/>
            </a:pPr>
            <a:r>
              <a:rPr lang="en-US" dirty="0"/>
              <a:t>When insulation weakens, current doesn’t stay confined to the intended conductor. Instead of flowing through the motor or cable as designed, some of it leaks toward ground. </a:t>
            </a:r>
          </a:p>
          <a:p>
            <a:pPr marL="171450" lvl="0" indent="-171450">
              <a:buFont typeface="Arial" panose="020B0604020202020204" pitchFamily="34" charset="0"/>
              <a:buChar char="•"/>
            </a:pPr>
            <a:r>
              <a:rPr lang="en-US" dirty="0"/>
              <a:t>So, why does this insulation strength matter? </a:t>
            </a:r>
          </a:p>
          <a:p>
            <a:pPr marL="628650" lvl="1" indent="-171450">
              <a:buFont typeface="Arial" panose="020B0604020202020204" pitchFamily="34" charset="0"/>
              <a:buChar char="•"/>
            </a:pPr>
            <a:r>
              <a:rPr lang="en-US" dirty="0"/>
              <a:t>This is especially important in motors. If insulation breaks down, not all power flows through the windings, some escapes. That leads to heat, inefficiency, and eventually failure.</a:t>
            </a:r>
          </a:p>
          <a:p>
            <a:pPr marL="628650" lvl="1" indent="-171450">
              <a:buFont typeface="Arial" panose="020B0604020202020204" pitchFamily="34" charset="0"/>
              <a:buChar char="•"/>
            </a:pPr>
            <a:r>
              <a:rPr lang="en-US" dirty="0"/>
              <a:t>Megohmmeters are commonly used to test cables and motor coils because detecting insulation breakdown early helps prevent equipment damage and safety hazards. In many cases, insulation testing is required to meet safety standards.</a:t>
            </a:r>
          </a:p>
          <a:p>
            <a:pPr marL="171450" indent="-171450">
              <a:buFont typeface="Arial" panose="020B0604020202020204" pitchFamily="34" charset="0"/>
              <a:buChar char="•"/>
            </a:pPr>
            <a:r>
              <a:rPr lang="en-US" dirty="0"/>
              <a:t>Because this tool generates high voltage, it must be handled carefully. Improper use can create shock hazards. That’s why we are not conducting a hands-on activity with this tool in this course — it requires proper PPE and specific procedures.</a:t>
            </a:r>
          </a:p>
          <a:p>
            <a:pPr marL="171450" indent="-171450">
              <a:buFont typeface="Arial" panose="020B0604020202020204" pitchFamily="34" charset="0"/>
              <a:buChar char="•"/>
            </a:pPr>
            <a:r>
              <a:rPr lang="en-US" b="1" dirty="0"/>
              <a:t>The key takeaway</a:t>
            </a:r>
            <a:r>
              <a:rPr lang="en-US" dirty="0"/>
              <a:t>: The megohmmeter verifies insulation health. Strong insulation keeps current where it belongs. Weak insulation allows leakage — and that’s where serious problems begin.</a:t>
            </a:r>
          </a:p>
          <a:p>
            <a:pPr marL="181240" indent="-18124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Source</a:t>
            </a:r>
            <a:r>
              <a:rPr lang="en-US" dirty="0"/>
              <a:t>: PCE Instruments. (n.d.). </a:t>
            </a:r>
            <a:r>
              <a:rPr lang="en-US" i="1" dirty="0"/>
              <a:t>Isolation meter PCE-IT 55</a:t>
            </a:r>
            <a:r>
              <a:rPr lang="en-US" dirty="0"/>
              <a:t>. </a:t>
            </a:r>
            <a:r>
              <a:rPr lang="en-US" dirty="0">
                <a:hlinkClick r:id="rId3"/>
              </a:rPr>
              <a:t>https://www.pce-instruments.com/us/measuring-instruments/test-meters/isolation-meter-pce-instruments-isolation-meter-pce-it55-det_2132582.htm?_list=kat&amp;_listpos=2</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62</a:t>
            </a:fld>
            <a:endParaRPr lang="en-US" dirty="0"/>
          </a:p>
        </p:txBody>
      </p:sp>
    </p:spTree>
    <p:extLst>
      <p:ext uri="{BB962C8B-B14F-4D97-AF65-F5344CB8AC3E}">
        <p14:creationId xmlns:p14="http://schemas.microsoft.com/office/powerpoint/2010/main" val="41076217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1B3BC-36E4-2439-C240-06A1F30C6C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C6CC5C-3F10-D084-FB5B-07D9131667B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D145FE2-D2A1-EA31-0933-550F8E163269}"/>
              </a:ext>
            </a:extLst>
          </p:cNvPr>
          <p:cNvSpPr>
            <a:spLocks noGrp="1"/>
          </p:cNvSpPr>
          <p:nvPr>
            <p:ph type="body" idx="1"/>
          </p:nvPr>
        </p:nvSpPr>
        <p:spPr/>
        <p:txBody>
          <a:bodyPr/>
          <a:lstStyle/>
          <a:p>
            <a:r>
              <a:rPr lang="en-US" sz="1200" b="1" dirty="0">
                <a:solidFill>
                  <a:srgbClr val="000000"/>
                </a:solidFill>
                <a:latin typeface="Calibri" panose="020F0502020204030204" pitchFamily="34" charset="0"/>
                <a:ea typeface="Times New Roman" panose="02020603050405020304" pitchFamily="18" charset="0"/>
              </a:rPr>
              <a:t>Instructional Event: </a:t>
            </a:r>
            <a:r>
              <a:rPr lang="en-US" sz="1200" b="0" dirty="0">
                <a:solidFill>
                  <a:srgbClr val="000000"/>
                </a:solidFill>
                <a:latin typeface="Calibri" panose="020F0502020204030204" pitchFamily="34" charset="0"/>
                <a:ea typeface="Times New Roman" panose="02020603050405020304" pitchFamily="18" charset="0"/>
              </a:rPr>
              <a:t>Gain Attention, </a:t>
            </a:r>
            <a:r>
              <a:rPr lang="en-US" sz="1200" dirty="0">
                <a:solidFill>
                  <a:srgbClr val="000000"/>
                </a:solidFill>
                <a:latin typeface="Calibri" panose="020F0502020204030204" pitchFamily="34" charset="0"/>
                <a:ea typeface="Times New Roman" panose="02020603050405020304" pitchFamily="18" charset="0"/>
              </a:rPr>
              <a:t>Present Content</a:t>
            </a:r>
            <a:endParaRPr lang="en-US" sz="1200" b="1" dirty="0">
              <a:latin typeface="Calibri" panose="020F0502020204030204" pitchFamily="34" charset="0"/>
              <a:ea typeface="Calibri" panose="020F0502020204030204" pitchFamily="34" charset="0"/>
            </a:endParaRPr>
          </a:p>
          <a:p>
            <a:pPr defTabSz="966612">
              <a:defRPr/>
            </a:pPr>
            <a:r>
              <a:rPr lang="en-US" sz="1200" b="1" dirty="0">
                <a:solidFill>
                  <a:srgbClr val="000000"/>
                </a:solidFill>
                <a:latin typeface="Calibri" panose="020F0502020204030204" pitchFamily="34" charset="0"/>
                <a:ea typeface="Times New Roman" panose="02020603050405020304" pitchFamily="18" charset="0"/>
              </a:rPr>
              <a:t>Time: </a:t>
            </a:r>
            <a:r>
              <a:rPr lang="en-US" sz="1200" dirty="0">
                <a:solidFill>
                  <a:srgbClr val="000000"/>
                </a:solidFill>
                <a:latin typeface="Calibri" panose="020F0502020204030204" pitchFamily="34" charset="0"/>
                <a:ea typeface="Times New Roman" panose="02020603050405020304" pitchFamily="18" charset="0"/>
              </a:rPr>
              <a:t>20 minutes.</a:t>
            </a:r>
          </a:p>
          <a:p>
            <a:pPr defTabSz="966612">
              <a:defRPr/>
            </a:pPr>
            <a:r>
              <a:rPr lang="en-US" sz="1200" b="1" dirty="0">
                <a:solidFill>
                  <a:srgbClr val="000000"/>
                </a:solidFill>
                <a:latin typeface="Calibri" panose="020F0502020204030204" pitchFamily="34" charset="0"/>
                <a:ea typeface="Calibri" panose="020F0502020204030204" pitchFamily="34" charset="0"/>
              </a:rPr>
              <a:t>Do: </a:t>
            </a:r>
            <a:r>
              <a:rPr lang="en-US" sz="1200" dirty="0"/>
              <a:t>Use the embedded video or link below to play the video. </a:t>
            </a:r>
          </a:p>
          <a:p>
            <a:pPr marL="171450" indent="-171450">
              <a:buFont typeface="Arial" panose="020B0604020202020204" pitchFamily="34" charset="0"/>
              <a:buChar char="•"/>
            </a:pPr>
            <a:r>
              <a:rPr lang="en-US" sz="1200" b="1" dirty="0">
                <a:solidFill>
                  <a:srgbClr val="000000"/>
                </a:solidFill>
                <a:latin typeface="Calibri" panose="020F0502020204030204" pitchFamily="34" charset="0"/>
                <a:ea typeface="Times New Roman" panose="02020603050405020304" pitchFamily="18" charset="0"/>
              </a:rPr>
              <a:t>Video Link (19 min.) - </a:t>
            </a:r>
            <a:r>
              <a:rPr lang="en-US" sz="1200" dirty="0">
                <a:solidFill>
                  <a:srgbClr val="000000"/>
                </a:solidFill>
                <a:latin typeface="Calibri" panose="020F0502020204030204" pitchFamily="34" charset="0"/>
                <a:ea typeface="Times New Roman" panose="02020603050405020304" pitchFamily="18" charset="0"/>
              </a:rPr>
              <a:t>https://www.youtube.com/watch?v=VVbQBitWp7E</a:t>
            </a:r>
          </a:p>
          <a:p>
            <a:pPr marL="171450" indent="-171450">
              <a:buFont typeface="Arial" panose="020B0604020202020204" pitchFamily="34" charset="0"/>
              <a:buChar char="•"/>
            </a:pPr>
            <a:r>
              <a:rPr lang="en-US" sz="1200" b="1" dirty="0">
                <a:solidFill>
                  <a:srgbClr val="000000"/>
                </a:solidFill>
                <a:latin typeface="Calibri" panose="020F0502020204030204" pitchFamily="34" charset="0"/>
              </a:rPr>
              <a:t>Optional Shorter Video (3 min.) </a:t>
            </a:r>
            <a:r>
              <a:rPr lang="en-US" sz="1200" dirty="0">
                <a:solidFill>
                  <a:srgbClr val="000000"/>
                </a:solidFill>
                <a:latin typeface="Calibri" panose="020F0502020204030204" pitchFamily="34" charset="0"/>
              </a:rPr>
              <a:t>- https://www.youtube.com/watch?v=3GuSKwlxbVU </a:t>
            </a:r>
          </a:p>
          <a:p>
            <a:endParaRPr lang="en-US" dirty="0"/>
          </a:p>
          <a:p>
            <a:endParaRPr lang="en-US" dirty="0"/>
          </a:p>
          <a:p>
            <a:r>
              <a:rPr lang="en-US" i="1" dirty="0"/>
              <a:t>Sources:</a:t>
            </a:r>
          </a:p>
          <a:p>
            <a:pPr marL="171450" indent="-171450">
              <a:buFont typeface="Arial" panose="020B0604020202020204" pitchFamily="34" charset="0"/>
              <a:buChar char="•"/>
            </a:pPr>
            <a:r>
              <a:rPr lang="en-US" dirty="0"/>
              <a:t>The Electrical Craftsman. (n.d.). </a:t>
            </a:r>
            <a:r>
              <a:rPr lang="en-US" i="1" dirty="0"/>
              <a:t>Introduction to insulation testing using a Megger</a:t>
            </a:r>
            <a:r>
              <a:rPr lang="en-US" dirty="0"/>
              <a:t> [Video]. YouTube. </a:t>
            </a:r>
            <a:r>
              <a:rPr lang="en-US" dirty="0">
                <a:hlinkClick r:id="rId3"/>
              </a:rPr>
              <a:t>https://www.you</a:t>
            </a:r>
          </a:p>
          <a:p>
            <a:pPr marL="171450" indent="-171450">
              <a:buFont typeface="Arial" panose="020B0604020202020204" pitchFamily="34" charset="0"/>
              <a:buChar char="•"/>
            </a:pPr>
            <a:r>
              <a:rPr lang="en-US" dirty="0">
                <a:hlinkClick r:id="rId3"/>
              </a:rPr>
              <a:t>tube.com/watch?v=VVbQBitWp7E</a:t>
            </a:r>
            <a:endParaRPr lang="en-US" dirty="0"/>
          </a:p>
          <a:p>
            <a:pPr marL="171450" indent="-171450">
              <a:buFont typeface="Arial" panose="020B0604020202020204" pitchFamily="34" charset="0"/>
              <a:buChar char="•"/>
            </a:pPr>
            <a:r>
              <a:rPr lang="en-US" dirty="0"/>
              <a:t>Paradigm Cooling. (n.d.). </a:t>
            </a:r>
            <a:r>
              <a:rPr lang="en-US" i="1" dirty="0"/>
              <a:t>How to use a Megger insulation tester – Complete beginners guide</a:t>
            </a:r>
            <a:r>
              <a:rPr lang="en-US" dirty="0"/>
              <a:t> [Video]. YouTube. </a:t>
            </a:r>
            <a:r>
              <a:rPr lang="en-US" dirty="0">
                <a:hlinkClick r:id="rId4"/>
              </a:rPr>
              <a:t>https://www.youtube.com/watch?v=3GuSKwlxbVU</a:t>
            </a:r>
            <a:endParaRPr lang="en-US" dirty="0"/>
          </a:p>
        </p:txBody>
      </p:sp>
      <p:sp>
        <p:nvSpPr>
          <p:cNvPr id="4" name="Slide Number Placeholder 3">
            <a:extLst>
              <a:ext uri="{FF2B5EF4-FFF2-40B4-BE49-F238E27FC236}">
                <a16:creationId xmlns:a16="http://schemas.microsoft.com/office/drawing/2014/main" id="{178E3DB8-E552-B8B3-6652-62ADE2779DB1}"/>
              </a:ext>
            </a:extLst>
          </p:cNvPr>
          <p:cNvSpPr>
            <a:spLocks noGrp="1"/>
          </p:cNvSpPr>
          <p:nvPr>
            <p:ph type="sldNum" sz="quarter" idx="5"/>
          </p:nvPr>
        </p:nvSpPr>
        <p:spPr/>
        <p:txBody>
          <a:bodyPr/>
          <a:lstStyle/>
          <a:p>
            <a:fld id="{C68FB58B-AACD-44F1-9CE2-B850C946C86F}" type="slidenum">
              <a:rPr lang="en-US" smtClean="0"/>
              <a:t>63</a:t>
            </a:fld>
            <a:endParaRPr lang="en-US"/>
          </a:p>
        </p:txBody>
      </p:sp>
    </p:spTree>
    <p:extLst>
      <p:ext uri="{BB962C8B-B14F-4D97-AF65-F5344CB8AC3E}">
        <p14:creationId xmlns:p14="http://schemas.microsoft.com/office/powerpoint/2010/main" val="35139925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INSTRUCTIONAL ACTIVITY: </a:t>
            </a:r>
            <a:r>
              <a:rPr lang="en-US" sz="1200" kern="1200" dirty="0">
                <a:solidFill>
                  <a:schemeClr val="tx1"/>
                </a:solidFill>
                <a:effectLst/>
                <a:latin typeface="+mn-lt"/>
                <a:ea typeface="+mn-ea"/>
                <a:cs typeface="+mn-cs"/>
              </a:rPr>
              <a:t>Provide Guided Learning </a:t>
            </a: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15 min.</a:t>
            </a: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Megohmmeter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De-energized motor, cable section, or training mock-up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Ground reference point (equipment frame or grounding bar)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Insulated test leads (rated for test voltage)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Lockout/Tagout device (demonstration only)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Required demo PPE: Electrical-rated gloves, safety glasses, insulated mat,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Talking points: </a:t>
            </a:r>
          </a:p>
          <a:p>
            <a:pPr marL="171450" indent="-171450">
              <a:buFont typeface="Arial" panose="020B0604020202020204" pitchFamily="34" charset="0"/>
              <a:buChar char="•"/>
            </a:pPr>
            <a:r>
              <a:rPr lang="en-US" dirty="0"/>
              <a:t>We’re going to walk through how a megohmmeter is used but remember, this is demonstration only.</a:t>
            </a:r>
          </a:p>
          <a:p>
            <a:pPr marL="171450" indent="-171450">
              <a:buFont typeface="Arial" panose="020B0604020202020204" pitchFamily="34" charset="0"/>
              <a:buChar char="•"/>
            </a:pPr>
            <a:r>
              <a:rPr lang="en-US" dirty="0"/>
              <a:t>First, safety. This tool injects high DC voltage into the circuit. Never use it on energized equipment. The circuit must be de-energized and verified before testing. Because it generates high voltage, PPE and proper procedures are required.</a:t>
            </a:r>
          </a:p>
          <a:p>
            <a:pPr marL="171450" indent="-171450">
              <a:buFont typeface="Arial" panose="020B0604020202020204" pitchFamily="34" charset="0"/>
              <a:buChar char="•"/>
            </a:pPr>
            <a:r>
              <a:rPr lang="en-US" dirty="0"/>
              <a:t>The purpose of this test is to check insulation resistance and detect hidden leakage paths.</a:t>
            </a:r>
          </a:p>
          <a:p>
            <a:pPr marL="171450" indent="-171450">
              <a:buFont typeface="Arial" panose="020B0604020202020204" pitchFamily="34" charset="0"/>
              <a:buChar char="•"/>
            </a:pPr>
            <a:r>
              <a:rPr lang="en-US" dirty="0"/>
              <a:t>Think of insulation like the rubber coating on a wire. You may not see cracks or breakdown on the outside. This test helps us find insulation damage we can’t see.</a:t>
            </a:r>
          </a:p>
          <a:p>
            <a:pPr marL="171450" indent="-171450">
              <a:buFont typeface="Arial" panose="020B0604020202020204" pitchFamily="34" charset="0"/>
              <a:buChar char="•"/>
            </a:pPr>
            <a:r>
              <a:rPr lang="en-US" dirty="0"/>
              <a:t>Megohmmeters are commonly used on motors, cables, traction power components, and before energizing new or repaired equipment.</a:t>
            </a:r>
          </a:p>
          <a:p>
            <a:pPr marL="171450" indent="-171450">
              <a:buFont typeface="Arial" panose="020B0604020202020204" pitchFamily="34" charset="0"/>
              <a:buChar char="•"/>
            </a:pPr>
            <a:r>
              <a:rPr lang="en-US" dirty="0"/>
              <a:t>Now, the basic steps…</a:t>
            </a: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b="0" dirty="0"/>
              <a:t>Complete a megohmmeter test:</a:t>
            </a:r>
          </a:p>
          <a:p>
            <a:pPr marL="685800" lvl="1" indent="-228600">
              <a:buFont typeface="+mj-lt"/>
              <a:buAutoNum type="arabicPeriod"/>
            </a:pPr>
            <a:r>
              <a:rPr lang="en-US" b="0" dirty="0"/>
              <a:t> Safety check – </a:t>
            </a:r>
          </a:p>
          <a:p>
            <a:pPr marL="1143000" lvl="2" indent="-228600">
              <a:buFont typeface="Arial" panose="020B0604020202020204" pitchFamily="34" charset="0"/>
              <a:buChar char="•"/>
            </a:pPr>
            <a:r>
              <a:rPr lang="en-US" b="0" dirty="0"/>
              <a:t>Remind learners to never use a megohmmeter on an energized device. </a:t>
            </a:r>
          </a:p>
          <a:p>
            <a:pPr marL="1143000" lvl="2" indent="-228600">
              <a:buFont typeface="Arial" panose="020B0604020202020204" pitchFamily="34" charset="0"/>
              <a:buChar char="•"/>
            </a:pPr>
            <a:r>
              <a:rPr lang="en-US" b="0" dirty="0"/>
              <a:t>If you are working with high voltage, put on the necessary PPE. </a:t>
            </a:r>
          </a:p>
          <a:p>
            <a:pPr marL="685800" lvl="1" indent="-228600">
              <a:buFont typeface="+mj-lt"/>
              <a:buAutoNum type="arabicPeriod"/>
            </a:pPr>
            <a:r>
              <a:rPr lang="en-US" b="0" dirty="0"/>
              <a:t>Connect one lead to conductor, one to ground</a:t>
            </a:r>
          </a:p>
          <a:p>
            <a:pPr marL="685800" lvl="1" indent="-228600">
              <a:buFont typeface="+mj-lt"/>
              <a:buAutoNum type="arabicPeriod"/>
            </a:pPr>
            <a:r>
              <a:rPr lang="en-US" b="0" dirty="0"/>
              <a:t>Select appropriate DC test voltage</a:t>
            </a:r>
          </a:p>
          <a:p>
            <a:pPr marL="685800" lvl="1" indent="-228600">
              <a:buFont typeface="+mj-lt"/>
              <a:buAutoNum type="arabicPeriod"/>
            </a:pPr>
            <a:r>
              <a:rPr lang="en-US" b="0" dirty="0"/>
              <a:t>Press test button and allow reading to stabilize</a:t>
            </a:r>
          </a:p>
          <a:p>
            <a:pPr marL="685800" lvl="1" indent="-228600">
              <a:buFont typeface="+mj-lt"/>
              <a:buAutoNum type="arabicPeriod"/>
            </a:pPr>
            <a:r>
              <a:rPr lang="en-US" b="0" dirty="0"/>
              <a:t>Interpret results</a:t>
            </a:r>
          </a:p>
          <a:p>
            <a:pPr marL="1143000" lvl="2" indent="-228600">
              <a:buFont typeface="+mj-lt"/>
              <a:buAutoNum type="arabicPeriod"/>
            </a:pPr>
            <a:r>
              <a:rPr lang="en-US" b="0" dirty="0"/>
              <a:t>High resistance = good insulation</a:t>
            </a:r>
          </a:p>
          <a:p>
            <a:pPr marL="1143000" lvl="2" indent="-228600">
              <a:buFont typeface="+mj-lt"/>
              <a:buAutoNum type="arabicPeriod"/>
            </a:pPr>
            <a:r>
              <a:rPr lang="en-US" b="0" dirty="0"/>
              <a:t>Low resistance = damage or moisture</a:t>
            </a:r>
          </a:p>
          <a:p>
            <a:pPr marL="685800" lvl="1" indent="-228600">
              <a:buFont typeface="+mj-lt"/>
              <a:buAutoNum type="arabicPeriod"/>
            </a:pPr>
            <a:r>
              <a:rPr lang="en-US" b="0" dirty="0"/>
              <a:t>Discharge circuit by releasing the test button and allow time for discharge.</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C68FB58B-AACD-44F1-9CE2-B850C946C86F}" type="slidenum">
              <a:rPr lang="en-US" smtClean="0"/>
              <a:t>64</a:t>
            </a:fld>
            <a:endParaRPr lang="en-US"/>
          </a:p>
        </p:txBody>
      </p:sp>
    </p:spTree>
    <p:extLst>
      <p:ext uri="{BB962C8B-B14F-4D97-AF65-F5344CB8AC3E}">
        <p14:creationId xmlns:p14="http://schemas.microsoft.com/office/powerpoint/2010/main" val="4581666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dirty="0">
                <a:solidFill>
                  <a:srgbClr val="000000"/>
                </a:solidFill>
                <a:latin typeface="Calibri" panose="020F0502020204030204" pitchFamily="34" charset="0"/>
                <a:ea typeface="Times New Roman" panose="02020603050405020304" pitchFamily="18" charset="0"/>
              </a:rPr>
              <a:t>Instructional Event: </a:t>
            </a:r>
            <a:r>
              <a:rPr lang="en-US" sz="1200" dirty="0">
                <a:solidFill>
                  <a:srgbClr val="000000"/>
                </a:solidFill>
                <a:latin typeface="Calibri" panose="020F0502020204030204" pitchFamily="34" charset="0"/>
                <a:ea typeface="Times New Roman" panose="02020603050405020304" pitchFamily="18" charset="0"/>
              </a:rPr>
              <a:t>Present Content</a:t>
            </a:r>
            <a:endParaRPr lang="en-US" sz="1200" dirty="0">
              <a:latin typeface="Calibri" panose="020F0502020204030204" pitchFamily="34" charset="0"/>
              <a:ea typeface="Calibri" panose="020F0502020204030204" pitchFamily="34" charset="0"/>
            </a:endParaRPr>
          </a:p>
          <a:p>
            <a:r>
              <a:rPr lang="en-US" sz="1200" b="1" dirty="0">
                <a:solidFill>
                  <a:srgbClr val="000000"/>
                </a:solidFill>
                <a:latin typeface="Calibri" panose="020F0502020204030204" pitchFamily="34" charset="0"/>
                <a:ea typeface="Times New Roman" panose="02020603050405020304" pitchFamily="18" charset="0"/>
              </a:rPr>
              <a:t>Time: </a:t>
            </a:r>
            <a:r>
              <a:rPr lang="en-US" sz="1200" dirty="0">
                <a:solidFill>
                  <a:srgbClr val="000000"/>
                </a:solidFill>
                <a:latin typeface="Calibri" panose="020F0502020204030204" pitchFamily="34" charset="0"/>
                <a:ea typeface="Times New Roman" panose="02020603050405020304" pitchFamily="18" charset="0"/>
              </a:rPr>
              <a:t>2 minutes.</a:t>
            </a:r>
          </a:p>
          <a:p>
            <a:r>
              <a:rPr lang="en-US" sz="1200" b="1" dirty="0">
                <a:solidFill>
                  <a:srgbClr val="000000"/>
                </a:solidFill>
                <a:latin typeface="Calibri" panose="020F0502020204030204" pitchFamily="34" charset="0"/>
                <a:ea typeface="Calibri" panose="020F0502020204030204" pitchFamily="34" charset="0"/>
              </a:rPr>
              <a:t>Optional: </a:t>
            </a:r>
            <a:r>
              <a:rPr lang="en-US" sz="1200" dirty="0">
                <a:solidFill>
                  <a:srgbClr val="000000"/>
                </a:solidFill>
                <a:latin typeface="Calibri" panose="020F0502020204030204" pitchFamily="34" charset="0"/>
                <a:ea typeface="Calibri" panose="020F0502020204030204" pitchFamily="34" charset="0"/>
              </a:rPr>
              <a:t>test light with no clamp</a:t>
            </a:r>
            <a:endParaRPr lang="en-US" sz="1200" dirty="0">
              <a:latin typeface="Calibri" panose="020F0502020204030204" pitchFamily="34" charset="0"/>
              <a:ea typeface="Calibri" panose="020F0502020204030204" pitchFamily="34" charset="0"/>
            </a:endParaRPr>
          </a:p>
          <a:p>
            <a:r>
              <a:rPr lang="en-US" sz="1200" b="1" dirty="0">
                <a:solidFill>
                  <a:srgbClr val="000000"/>
                </a:solidFill>
                <a:latin typeface="Calibri" panose="020F0502020204030204" pitchFamily="34" charset="0"/>
                <a:ea typeface="Times New Roman" panose="02020603050405020304" pitchFamily="18" charset="0"/>
              </a:rPr>
              <a:t>Talking points:</a:t>
            </a:r>
            <a:endParaRPr lang="en-US" sz="1200" b="1" dirty="0">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r>
              <a:rPr lang="en-US" dirty="0"/>
              <a:t>A test light is one of the simplest electrical verification tools.</a:t>
            </a:r>
          </a:p>
          <a:p>
            <a:pPr marL="171450" indent="-171450">
              <a:buFont typeface="Arial" panose="020B0604020202020204" pitchFamily="34" charset="0"/>
              <a:buChar char="•"/>
            </a:pPr>
            <a:r>
              <a:rPr lang="en-US" dirty="0"/>
              <a:t>Its job is straightforward - it checks for the presence of voltage. If voltage is detected, the light turns on.</a:t>
            </a:r>
          </a:p>
          <a:p>
            <a:pPr marL="171450" indent="-171450">
              <a:buFont typeface="Arial" panose="020B0604020202020204" pitchFamily="34" charset="0"/>
              <a:buChar char="•"/>
            </a:pPr>
            <a:r>
              <a:rPr lang="en-US" dirty="0"/>
              <a:t>Because it’s quick and easy to use, it’s commonly used for basic troubleshooting.</a:t>
            </a:r>
          </a:p>
          <a:p>
            <a:pPr marL="171450" indent="-171450">
              <a:buFont typeface="Arial" panose="020B0604020202020204" pitchFamily="34" charset="0"/>
              <a:buChar char="•"/>
            </a:pPr>
            <a:r>
              <a:rPr lang="en-US" dirty="0"/>
              <a:t>You might use a test light to check whether a circuit is energized, verify power at a fuse or connector, or confirm a ground connection.</a:t>
            </a:r>
          </a:p>
          <a:p>
            <a:pPr marL="171450" indent="-171450">
              <a:buFont typeface="Arial" panose="020B0604020202020204" pitchFamily="34" charset="0"/>
              <a:buChar char="•"/>
            </a:pPr>
            <a:r>
              <a:rPr lang="en-US" dirty="0"/>
              <a:t>It’s especially useful for a fast yes-or-no voltage check.</a:t>
            </a:r>
          </a:p>
          <a:p>
            <a:pPr marL="171450" indent="-171450">
              <a:buFont typeface="Arial" panose="020B0604020202020204" pitchFamily="34" charset="0"/>
              <a:buChar char="•"/>
            </a:pPr>
            <a:r>
              <a:rPr lang="en-US" dirty="0"/>
              <a:t>But here’s the key limitation: Just because the test light turns on does not mean the circuit can actually perform work. </a:t>
            </a:r>
          </a:p>
          <a:p>
            <a:pPr marL="171450" indent="-171450">
              <a:buFont typeface="Arial" panose="020B0604020202020204" pitchFamily="34" charset="0"/>
              <a:buChar char="•"/>
            </a:pPr>
            <a:r>
              <a:rPr lang="en-US" dirty="0"/>
              <a:t>Voltage may be present, but the connection could still be weak, high resistance, or unable to carry current under load.</a:t>
            </a:r>
          </a:p>
          <a:p>
            <a:pPr marL="171450" indent="-171450">
              <a:buFont typeface="Arial" panose="020B0604020202020204" pitchFamily="34" charset="0"/>
              <a:buChar char="•"/>
            </a:pPr>
            <a:r>
              <a:rPr lang="en-US" dirty="0"/>
              <a:t>So, think of a test light as a quick screening tool — not a full diagnostic tool.</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65</a:t>
            </a:fld>
            <a:endParaRPr lang="en-US"/>
          </a:p>
        </p:txBody>
      </p:sp>
    </p:spTree>
    <p:extLst>
      <p:ext uri="{BB962C8B-B14F-4D97-AF65-F5344CB8AC3E}">
        <p14:creationId xmlns:p14="http://schemas.microsoft.com/office/powerpoint/2010/main" val="24477971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dirty="0">
                <a:solidFill>
                  <a:srgbClr val="000000"/>
                </a:solidFill>
                <a:latin typeface="+mn-lt"/>
                <a:ea typeface="Times New Roman" panose="02020603050405020304" pitchFamily="18" charset="0"/>
              </a:rPr>
              <a:t>Instructional Event: </a:t>
            </a:r>
            <a:r>
              <a:rPr lang="en-US" sz="1200" dirty="0">
                <a:solidFill>
                  <a:srgbClr val="000000"/>
                </a:solidFill>
                <a:latin typeface="+mn-lt"/>
                <a:ea typeface="Times New Roman" panose="02020603050405020304" pitchFamily="18" charset="0"/>
              </a:rPr>
              <a:t>Present Content</a:t>
            </a:r>
            <a:endParaRPr lang="en-US" sz="1200" dirty="0">
              <a:latin typeface="+mn-lt"/>
              <a:ea typeface="Calibri" panose="020F0502020204030204" pitchFamily="34" charset="0"/>
            </a:endParaRPr>
          </a:p>
          <a:p>
            <a:r>
              <a:rPr lang="en-US" sz="1200" b="1" dirty="0">
                <a:solidFill>
                  <a:srgbClr val="000000"/>
                </a:solidFill>
                <a:latin typeface="+mn-lt"/>
                <a:ea typeface="Times New Roman" panose="02020603050405020304" pitchFamily="18" charset="0"/>
              </a:rPr>
              <a:t>Time: </a:t>
            </a:r>
            <a:r>
              <a:rPr lang="en-US" sz="1200" dirty="0">
                <a:solidFill>
                  <a:srgbClr val="000000"/>
                </a:solidFill>
                <a:latin typeface="+mn-lt"/>
                <a:ea typeface="Times New Roman" panose="02020603050405020304" pitchFamily="18" charset="0"/>
              </a:rPr>
              <a:t>2 minutes.</a:t>
            </a:r>
            <a:endParaRPr lang="en-US" sz="1200" dirty="0">
              <a:latin typeface="+mn-lt"/>
              <a:ea typeface="Calibri" panose="020F0502020204030204" pitchFamily="34" charset="0"/>
            </a:endParaRPr>
          </a:p>
          <a:p>
            <a:r>
              <a:rPr lang="en-US" sz="1200" b="1" dirty="0">
                <a:solidFill>
                  <a:srgbClr val="000000"/>
                </a:solidFill>
                <a:latin typeface="+mn-lt"/>
                <a:ea typeface="Times New Roman" panose="02020603050405020304" pitchFamily="18" charset="0"/>
              </a:rPr>
              <a:t>Talking points:</a:t>
            </a:r>
            <a:endParaRPr lang="en-US" sz="1200" b="1" dirty="0">
              <a:latin typeface="+mn-lt"/>
              <a:ea typeface="Calibri" panose="020F0502020204030204" pitchFamily="34" charset="0"/>
            </a:endParaRPr>
          </a:p>
          <a:p>
            <a:pPr marL="171450" indent="-171450">
              <a:buFont typeface="Arial" panose="020B0604020202020204" pitchFamily="34" charset="0"/>
              <a:buChar char="•"/>
            </a:pPr>
            <a:r>
              <a:rPr lang="en-US" dirty="0">
                <a:latin typeface="+mn-lt"/>
              </a:rPr>
              <a:t>Here’s how a test light works.</a:t>
            </a:r>
          </a:p>
          <a:p>
            <a:pPr marL="171450" indent="-171450">
              <a:buFont typeface="Arial" panose="020B0604020202020204" pitchFamily="34" charset="0"/>
              <a:buChar char="•"/>
            </a:pPr>
            <a:r>
              <a:rPr lang="en-US" dirty="0">
                <a:latin typeface="+mn-lt"/>
              </a:rPr>
              <a:t>First, verify the test light is rated for the suspected voltage</a:t>
            </a:r>
          </a:p>
          <a:p>
            <a:pPr marL="171450" indent="-171450">
              <a:buFont typeface="Arial" panose="020B0604020202020204" pitchFamily="34" charset="0"/>
              <a:buChar char="•"/>
            </a:pPr>
            <a:r>
              <a:rPr lang="en-US" dirty="0">
                <a:latin typeface="+mn-lt"/>
              </a:rPr>
              <a:t>Next, clip the ground lead to a known good ground point.</a:t>
            </a:r>
          </a:p>
          <a:p>
            <a:pPr marL="171450" indent="-171450">
              <a:buFont typeface="Arial" panose="020B0604020202020204" pitchFamily="34" charset="0"/>
              <a:buChar char="•"/>
            </a:pPr>
            <a:r>
              <a:rPr lang="en-US" dirty="0">
                <a:latin typeface="+mn-lt"/>
              </a:rPr>
              <a:t>Then, touch the probe tip to the test point you want to check.</a:t>
            </a:r>
          </a:p>
          <a:p>
            <a:pPr marL="171450" indent="-171450">
              <a:buFont typeface="Arial" panose="020B0604020202020204" pitchFamily="34" charset="0"/>
              <a:buChar char="•"/>
            </a:pPr>
            <a:r>
              <a:rPr lang="en-US" dirty="0">
                <a:latin typeface="+mn-lt"/>
              </a:rPr>
              <a:t>If the light turns on, voltage is present at that point.</a:t>
            </a:r>
          </a:p>
          <a:p>
            <a:pPr marL="171450" indent="-171450">
              <a:buFont typeface="Arial" panose="020B0604020202020204" pitchFamily="34" charset="0"/>
              <a:buChar char="•"/>
            </a:pPr>
            <a:r>
              <a:rPr lang="en-US" dirty="0">
                <a:latin typeface="+mn-lt"/>
              </a:rPr>
              <a:t>If the light stays off, no voltage is detected.</a:t>
            </a:r>
          </a:p>
          <a:p>
            <a:pPr marL="171450" indent="-171450">
              <a:buFont typeface="Arial" panose="020B0604020202020204" pitchFamily="34" charset="0"/>
              <a:buChar char="•"/>
            </a:pPr>
            <a:r>
              <a:rPr lang="en-US" dirty="0">
                <a:latin typeface="+mn-lt"/>
              </a:rPr>
              <a:t>It’s important to remember — this tool </a:t>
            </a:r>
            <a:r>
              <a:rPr lang="en-US" i="1" dirty="0">
                <a:latin typeface="+mn-lt"/>
              </a:rPr>
              <a:t>does not measure voltage level</a:t>
            </a:r>
            <a:r>
              <a:rPr lang="en-US" dirty="0">
                <a:latin typeface="+mn-lt"/>
              </a:rPr>
              <a:t>. It only tells you whether voltage is present or not.</a:t>
            </a:r>
          </a:p>
          <a:p>
            <a:pPr marL="171450" indent="-171450">
              <a:buFont typeface="Arial" panose="020B0604020202020204" pitchFamily="34" charset="0"/>
              <a:buChar char="•"/>
            </a:pPr>
            <a:r>
              <a:rPr lang="en-US" dirty="0">
                <a:latin typeface="+mn-lt"/>
              </a:rPr>
              <a:t>So, it’s a quick yes-or-no tool, not a precision measurement device.</a:t>
            </a:r>
          </a:p>
          <a:p>
            <a:pPr marL="171450" indent="-171450">
              <a:buFont typeface="Arial" panose="020B0604020202020204" pitchFamily="34" charset="0"/>
              <a:buChar char="•"/>
            </a:pPr>
            <a:r>
              <a:rPr lang="en-US" dirty="0">
                <a:latin typeface="+mn-lt"/>
              </a:rPr>
              <a:t>That’s why we use it for basic checks — not detailed diagnostics.</a:t>
            </a:r>
          </a:p>
          <a:p>
            <a:pPr marL="171450" indent="-171450">
              <a:buFont typeface="Arial" panose="020B0604020202020204" pitchFamily="34" charset="0"/>
              <a:buChar char="•"/>
            </a:pPr>
            <a:endParaRPr lang="en-US" dirty="0">
              <a:latin typeface="+mn-lt"/>
            </a:endParaRPr>
          </a:p>
          <a:p>
            <a:pPr marL="0" indent="0">
              <a:buFont typeface="Arial" panose="020B0604020202020204" pitchFamily="34" charset="0"/>
              <a:buNone/>
            </a:pPr>
            <a:endParaRPr lang="en-US" dirty="0">
              <a:latin typeface="+mn-lt"/>
            </a:endParaRPr>
          </a:p>
          <a:p>
            <a:pPr marL="0" indent="0">
              <a:buFont typeface="Arial" panose="020B0604020202020204" pitchFamily="34" charset="0"/>
              <a:buNone/>
            </a:pPr>
            <a:r>
              <a:rPr lang="en-US" i="1" dirty="0">
                <a:latin typeface="+mn-lt"/>
              </a:rPr>
              <a:t>Source</a:t>
            </a:r>
            <a:r>
              <a:rPr lang="en-US" dirty="0">
                <a:latin typeface="+mn-lt"/>
              </a:rPr>
              <a:t>: JASTIND. (n.d.). </a:t>
            </a:r>
            <a:r>
              <a:rPr lang="en-US" i="1" dirty="0">
                <a:latin typeface="+mn-lt"/>
              </a:rPr>
              <a:t>Heavy duty 6–24V automotive circuit tester premium test light with 135 inches extended spring wire stainless probe circuit voltage tester with replacement indicator light for car vehicles</a:t>
            </a:r>
            <a:r>
              <a:rPr lang="en-US" dirty="0">
                <a:latin typeface="+mn-lt"/>
              </a:rPr>
              <a:t>. </a:t>
            </a:r>
            <a:r>
              <a:rPr lang="en-US" dirty="0">
                <a:latin typeface="+mn-lt"/>
                <a:hlinkClick r:id="rId3"/>
              </a:rPr>
              <a:t>https://jastind.net/product/heavy-duty-6-24v-automotive-circuit-tester-premium-test-light-with-135-inches-extended-spring-wire-stainless-probe-circuit-voltage-tester-with-replacement-indicator-light-for-car-vehicles/</a:t>
            </a:r>
            <a:endParaRPr lang="en-US" dirty="0">
              <a:latin typeface="+mn-lt"/>
            </a:endParaRPr>
          </a:p>
        </p:txBody>
      </p:sp>
      <p:sp>
        <p:nvSpPr>
          <p:cNvPr id="4" name="Slide Number Placeholder 3"/>
          <p:cNvSpPr>
            <a:spLocks noGrp="1"/>
          </p:cNvSpPr>
          <p:nvPr>
            <p:ph type="sldNum" sz="quarter" idx="5"/>
          </p:nvPr>
        </p:nvSpPr>
        <p:spPr/>
        <p:txBody>
          <a:bodyPr/>
          <a:lstStyle/>
          <a:p>
            <a:fld id="{C68FB58B-AACD-44F1-9CE2-B850C946C86F}" type="slidenum">
              <a:rPr lang="en-US" smtClean="0"/>
              <a:t>66</a:t>
            </a:fld>
            <a:endParaRPr lang="en-US"/>
          </a:p>
        </p:txBody>
      </p:sp>
    </p:spTree>
    <p:extLst>
      <p:ext uri="{BB962C8B-B14F-4D97-AF65-F5344CB8AC3E}">
        <p14:creationId xmlns:p14="http://schemas.microsoft.com/office/powerpoint/2010/main" val="37410905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15BEF-2DBE-2CE7-874E-30F371F52B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E802A-E6AC-024F-4D42-B3F60FAEC30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95F7847-3B5E-325A-3807-01838C824A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INSTRUCTIONAL ACTIVITY: </a:t>
            </a:r>
            <a:r>
              <a:rPr lang="en-US" sz="1200" kern="1200" dirty="0">
                <a:solidFill>
                  <a:schemeClr val="tx1"/>
                </a:solidFill>
                <a:effectLst/>
                <a:latin typeface="+mn-lt"/>
                <a:ea typeface="+mn-ea"/>
                <a:cs typeface="+mn-cs"/>
              </a:rPr>
              <a:t>Provide Guided Learning </a:t>
            </a: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15 min.</a:t>
            </a: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a:t>
            </a:r>
            <a:endParaRPr lang="en-US" b="0" dirty="0"/>
          </a:p>
          <a:p>
            <a:pPr marL="171450" indent="-171450">
              <a:buFont typeface="Arial" panose="020B0604020202020204" pitchFamily="34" charset="0"/>
              <a:buChar char="•"/>
            </a:pPr>
            <a:r>
              <a:rPr lang="en-US" dirty="0"/>
              <a:t>Automotive test light (6–24V rated)</a:t>
            </a:r>
          </a:p>
          <a:p>
            <a:pPr marL="171450" indent="-171450">
              <a:buFont typeface="Arial" panose="020B0604020202020204" pitchFamily="34" charset="0"/>
              <a:buChar char="•"/>
            </a:pPr>
            <a:r>
              <a:rPr lang="en-US" dirty="0"/>
              <a:t>De-energized training circuit or low-voltage demo board</a:t>
            </a:r>
          </a:p>
          <a:p>
            <a:pPr marL="171450" indent="-171450">
              <a:buFont typeface="Arial" panose="020B0604020202020204" pitchFamily="34" charset="0"/>
              <a:buChar char="•"/>
            </a:pPr>
            <a:r>
              <a:rPr lang="en-US" dirty="0"/>
              <a:t>9V battery or 12V DC power source</a:t>
            </a:r>
          </a:p>
          <a:p>
            <a:pPr marL="171450" indent="-171450">
              <a:buFont typeface="Arial" panose="020B0604020202020204" pitchFamily="34" charset="0"/>
              <a:buChar char="•"/>
            </a:pPr>
            <a:r>
              <a:rPr lang="en-US" dirty="0"/>
              <a:t>Known good ground point</a:t>
            </a:r>
          </a:p>
          <a:p>
            <a:pPr marL="171450" indent="-171450">
              <a:buFont typeface="Arial" panose="020B0604020202020204" pitchFamily="34" charset="0"/>
              <a:buChar char="•"/>
            </a:pPr>
            <a:r>
              <a:rPr lang="en-US" dirty="0"/>
              <a:t>Safety glasses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dirty="0"/>
              <a:t>Explain the purpose: this tool provides a quick yes/no check for voltage presence.</a:t>
            </a:r>
          </a:p>
          <a:p>
            <a:pPr marL="171450" indent="-171450">
              <a:buFont typeface="Arial" panose="020B0604020202020204" pitchFamily="34" charset="0"/>
              <a:buChar char="•"/>
            </a:pPr>
            <a:r>
              <a:rPr lang="en-US" dirty="0"/>
              <a:t>Demonstrate proper setup:</a:t>
            </a:r>
          </a:p>
          <a:p>
            <a:pPr marL="685800" lvl="1" indent="-228600">
              <a:buFont typeface="+mj-lt"/>
              <a:buAutoNum type="arabicPeriod"/>
            </a:pPr>
            <a:r>
              <a:rPr lang="en-US" dirty="0"/>
              <a:t>Verify the test light is rated for the suspected voltage.</a:t>
            </a:r>
          </a:p>
          <a:p>
            <a:pPr marL="685800" lvl="1" indent="-228600">
              <a:buFont typeface="+mj-lt"/>
              <a:buAutoNum type="arabicPeriod"/>
            </a:pPr>
            <a:r>
              <a:rPr lang="en-US" dirty="0"/>
              <a:t>Clip the ground lead to a known good ground.</a:t>
            </a:r>
          </a:p>
          <a:p>
            <a:pPr marL="685800" lvl="1" indent="-228600">
              <a:buFont typeface="+mj-lt"/>
              <a:buAutoNum type="arabicPeriod"/>
            </a:pPr>
            <a:r>
              <a:rPr lang="en-US" dirty="0"/>
              <a:t>Verify the ground connection before testing.</a:t>
            </a:r>
          </a:p>
          <a:p>
            <a:pPr marL="685800" lvl="1" indent="-228600">
              <a:buFont typeface="+mj-lt"/>
              <a:buAutoNum type="arabicPeriod"/>
            </a:pPr>
            <a:r>
              <a:rPr lang="en-US" dirty="0"/>
              <a:t>Touch the probe tip to the test point.</a:t>
            </a:r>
          </a:p>
          <a:p>
            <a:pPr marL="685800" lvl="1" indent="-228600">
              <a:buFont typeface="+mj-lt"/>
              <a:buAutoNum type="arabicPeriod"/>
            </a:pPr>
            <a:r>
              <a:rPr lang="en-US" dirty="0"/>
              <a:t>Observe the light and explain indication:</a:t>
            </a:r>
          </a:p>
          <a:p>
            <a:pPr marL="1085850" lvl="2" indent="-171450">
              <a:buFont typeface="Arial" panose="020B0604020202020204" pitchFamily="34" charset="0"/>
              <a:buChar char="•"/>
            </a:pPr>
            <a:r>
              <a:rPr lang="en-US" dirty="0"/>
              <a:t>Light ON means voltage is present.</a:t>
            </a:r>
          </a:p>
          <a:p>
            <a:pPr marL="1085850" lvl="2" indent="-171450">
              <a:buFont typeface="Arial" panose="020B0604020202020204" pitchFamily="34" charset="0"/>
              <a:buChar char="•"/>
            </a:pPr>
            <a:r>
              <a:rPr lang="en-US" dirty="0"/>
              <a:t>Light OFF means no voltage detected.</a:t>
            </a:r>
          </a:p>
          <a:p>
            <a:pPr marL="171450" indent="-171450">
              <a:buFont typeface="Arial" panose="020B0604020202020204" pitchFamily="34" charset="0"/>
              <a:buChar char="•"/>
            </a:pPr>
            <a:r>
              <a:rPr lang="en-US" dirty="0"/>
              <a:t>Review limitations:</a:t>
            </a:r>
          </a:p>
          <a:p>
            <a:pPr marL="628650" lvl="1" indent="-171450">
              <a:buFont typeface="Arial" panose="020B0604020202020204" pitchFamily="34" charset="0"/>
              <a:buChar char="•"/>
            </a:pPr>
            <a:r>
              <a:rPr lang="en-US" dirty="0"/>
              <a:t>Explain that the test light does not measure voltage level.</a:t>
            </a:r>
          </a:p>
          <a:p>
            <a:pPr marL="628650" lvl="1" indent="-171450">
              <a:buFont typeface="Arial" panose="020B0604020202020204" pitchFamily="34" charset="0"/>
              <a:buChar char="•"/>
            </a:pPr>
            <a:r>
              <a:rPr lang="en-US" dirty="0"/>
              <a:t>Reinforce that voltage present does not guarantee the circuit can carry load.</a:t>
            </a:r>
          </a:p>
          <a:p>
            <a:pPr marL="171450" indent="-171450">
              <a:buFont typeface="Arial" panose="020B0604020202020204" pitchFamily="34" charset="0"/>
              <a:buChar char="•"/>
            </a:pPr>
            <a:r>
              <a:rPr lang="en-US" dirty="0"/>
              <a:t>Close by reinforcing: A test light is a quick screening tool — not a full diagnostic tool.</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0" i="1" dirty="0"/>
              <a:t>Image Source</a:t>
            </a:r>
            <a:r>
              <a:rPr lang="en-US" b="0" dirty="0"/>
              <a:t>: </a:t>
            </a:r>
            <a:r>
              <a:rPr lang="en-US" dirty="0"/>
              <a:t>Cal-Van Tools. (n.d.). </a:t>
            </a:r>
            <a:r>
              <a:rPr lang="en-US" i="1" dirty="0"/>
              <a:t>LCD test light</a:t>
            </a:r>
            <a:r>
              <a:rPr lang="en-US" dirty="0"/>
              <a:t>. </a:t>
            </a:r>
            <a:r>
              <a:rPr lang="en-US" dirty="0">
                <a:hlinkClick r:id="rId3"/>
              </a:rPr>
              <a:t>https://cal-vantools.com/products/lcd-test-light-2/</a:t>
            </a:r>
            <a:endParaRPr lang="en-US" b="0" dirty="0"/>
          </a:p>
        </p:txBody>
      </p:sp>
      <p:sp>
        <p:nvSpPr>
          <p:cNvPr id="4" name="Slide Number Placeholder 3">
            <a:extLst>
              <a:ext uri="{FF2B5EF4-FFF2-40B4-BE49-F238E27FC236}">
                <a16:creationId xmlns:a16="http://schemas.microsoft.com/office/drawing/2014/main" id="{96EA9070-58C7-9590-864E-9868AC63CA60}"/>
              </a:ext>
            </a:extLst>
          </p:cNvPr>
          <p:cNvSpPr>
            <a:spLocks noGrp="1"/>
          </p:cNvSpPr>
          <p:nvPr>
            <p:ph type="sldNum" sz="quarter" idx="5"/>
          </p:nvPr>
        </p:nvSpPr>
        <p:spPr/>
        <p:txBody>
          <a:bodyPr/>
          <a:lstStyle/>
          <a:p>
            <a:fld id="{C68FB58B-AACD-44F1-9CE2-B850C946C86F}" type="slidenum">
              <a:rPr lang="en-US" smtClean="0"/>
              <a:t>67</a:t>
            </a:fld>
            <a:endParaRPr lang="en-US"/>
          </a:p>
        </p:txBody>
      </p:sp>
    </p:spTree>
    <p:extLst>
      <p:ext uri="{BB962C8B-B14F-4D97-AF65-F5344CB8AC3E}">
        <p14:creationId xmlns:p14="http://schemas.microsoft.com/office/powerpoint/2010/main" val="41275562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dirty="0">
                <a:solidFill>
                  <a:srgbClr val="000000"/>
                </a:solidFill>
                <a:latin typeface="+mn-lt"/>
                <a:ea typeface="Times New Roman" panose="02020603050405020304" pitchFamily="18" charset="0"/>
              </a:rPr>
              <a:t>Instructional Event: </a:t>
            </a:r>
            <a:r>
              <a:rPr lang="en-US" sz="1200" dirty="0">
                <a:solidFill>
                  <a:srgbClr val="000000"/>
                </a:solidFill>
                <a:latin typeface="+mn-lt"/>
                <a:ea typeface="Times New Roman" panose="02020603050405020304" pitchFamily="18" charset="0"/>
              </a:rPr>
              <a:t>Present Content</a:t>
            </a:r>
            <a:endParaRPr lang="en-US" sz="1200" dirty="0">
              <a:latin typeface="+mn-lt"/>
              <a:ea typeface="Calibri" panose="020F0502020204030204" pitchFamily="34" charset="0"/>
            </a:endParaRPr>
          </a:p>
          <a:p>
            <a:r>
              <a:rPr lang="en-US" sz="1200" b="1" dirty="0">
                <a:solidFill>
                  <a:srgbClr val="000000"/>
                </a:solidFill>
                <a:latin typeface="+mn-lt"/>
                <a:ea typeface="Times New Roman" panose="02020603050405020304" pitchFamily="18" charset="0"/>
              </a:rPr>
              <a:t>Time: </a:t>
            </a:r>
            <a:r>
              <a:rPr lang="en-US" sz="1200" dirty="0">
                <a:solidFill>
                  <a:srgbClr val="000000"/>
                </a:solidFill>
                <a:latin typeface="+mn-lt"/>
                <a:ea typeface="Times New Roman" panose="02020603050405020304" pitchFamily="18" charset="0"/>
              </a:rPr>
              <a:t>2 minutes.</a:t>
            </a:r>
            <a:endParaRPr lang="en-US" sz="1200" dirty="0">
              <a:latin typeface="+mn-lt"/>
              <a:ea typeface="Calibri" panose="020F0502020204030204" pitchFamily="34" charset="0"/>
            </a:endParaRPr>
          </a:p>
          <a:p>
            <a:r>
              <a:rPr lang="en-US" sz="1200" b="1" dirty="0">
                <a:solidFill>
                  <a:srgbClr val="000000"/>
                </a:solidFill>
                <a:latin typeface="+mn-lt"/>
                <a:ea typeface="Times New Roman" panose="02020603050405020304" pitchFamily="18" charset="0"/>
              </a:rPr>
              <a:t>Talking points:</a:t>
            </a:r>
            <a:endParaRPr lang="en-US" sz="1200" b="1" dirty="0">
              <a:latin typeface="+mn-lt"/>
              <a:ea typeface="Calibri" panose="020F0502020204030204" pitchFamily="34" charset="0"/>
            </a:endParaRPr>
          </a:p>
          <a:p>
            <a:pPr marL="171450" indent="-171450">
              <a:buFont typeface="Arial" panose="020B0604020202020204" pitchFamily="34" charset="0"/>
              <a:buChar char="•"/>
            </a:pPr>
            <a:r>
              <a:rPr lang="en-US" dirty="0"/>
              <a:t>A </a:t>
            </a:r>
            <a:r>
              <a:rPr lang="en-US" b="1" dirty="0"/>
              <a:t>clamp ammeter </a:t>
            </a:r>
            <a:r>
              <a:rPr lang="en-US" dirty="0"/>
              <a:t>is a current-measuring tool that allows us to measure amps without disconnecting the circuit.</a:t>
            </a:r>
          </a:p>
          <a:p>
            <a:pPr marL="171450" indent="-171450">
              <a:buFont typeface="Arial" panose="020B0604020202020204" pitchFamily="34" charset="0"/>
              <a:buChar char="•"/>
            </a:pPr>
            <a:r>
              <a:rPr lang="en-US" dirty="0"/>
              <a:t>Instead of placing test leads in series, we simply clamp the meter around a single conductor. This makes it a quick and safer way to measure current.</a:t>
            </a:r>
          </a:p>
          <a:p>
            <a:pPr marL="171450" indent="-171450">
              <a:buFont typeface="Arial" panose="020B0604020202020204" pitchFamily="34" charset="0"/>
              <a:buChar char="•"/>
            </a:pPr>
            <a:r>
              <a:rPr lang="en-US" dirty="0"/>
              <a:t>You would use a clamp ammeter when you need to know how much current a device or circuit is drawing — especially for motors, heaters, or other loads. It’s useful for verifying normal operation or diagnosing overcurrent and undercurrent conditions.</a:t>
            </a:r>
          </a:p>
          <a:p>
            <a:pPr marL="171450" indent="-171450">
              <a:buFont typeface="Arial" panose="020B0604020202020204" pitchFamily="34" charset="0"/>
              <a:buChar char="•"/>
            </a:pPr>
            <a:r>
              <a:rPr lang="en-US" dirty="0"/>
              <a:t>Now, a few important </a:t>
            </a:r>
            <a:r>
              <a:rPr lang="en-US" b="1" dirty="0"/>
              <a:t>limitations</a:t>
            </a:r>
            <a:r>
              <a:rPr lang="en-US" dirty="0"/>
              <a:t>.</a:t>
            </a:r>
          </a:p>
          <a:p>
            <a:pPr marL="628650" lvl="1" indent="-171450">
              <a:buFont typeface="Arial" panose="020B0604020202020204" pitchFamily="34" charset="0"/>
              <a:buChar char="•"/>
            </a:pPr>
            <a:r>
              <a:rPr lang="en-US" dirty="0"/>
              <a:t>This tool does not measure voltage or resistance — it only measures current.</a:t>
            </a:r>
          </a:p>
          <a:p>
            <a:pPr marL="628650" lvl="1" indent="-171450">
              <a:buFont typeface="Arial" panose="020B0604020202020204" pitchFamily="34" charset="0"/>
              <a:buChar char="•"/>
            </a:pPr>
            <a:r>
              <a:rPr lang="en-US" dirty="0"/>
              <a:t>It also will not work if you clamp around multiple conductors at once. The magnetic fields cancel each other out, and you’ll get an incorrect reading.</a:t>
            </a:r>
          </a:p>
          <a:p>
            <a:pPr marL="628650" lvl="1" indent="-171450">
              <a:buFont typeface="Arial" panose="020B0604020202020204" pitchFamily="34" charset="0"/>
              <a:buChar char="•"/>
            </a:pPr>
            <a:r>
              <a:rPr lang="en-US" dirty="0"/>
              <a:t>Finally, always make sure the clamp meter is properly rated for the voltage and current class of the circuit.</a:t>
            </a:r>
          </a:p>
          <a:p>
            <a:pPr marL="171450" indent="-171450">
              <a:buFont typeface="Arial" panose="020B0604020202020204" pitchFamily="34" charset="0"/>
              <a:buChar char="•"/>
            </a:pPr>
            <a:r>
              <a:rPr lang="en-US" dirty="0"/>
              <a:t>To keep the tools straight:</a:t>
            </a:r>
          </a:p>
          <a:p>
            <a:pPr marL="628650" lvl="1" indent="-171450">
              <a:buFont typeface="Arial" panose="020B0604020202020204" pitchFamily="34" charset="0"/>
              <a:buChar char="•"/>
            </a:pPr>
            <a:r>
              <a:rPr lang="en-US" dirty="0"/>
              <a:t>A </a:t>
            </a:r>
            <a:r>
              <a:rPr lang="en-US" b="1" dirty="0"/>
              <a:t>test light </a:t>
            </a:r>
            <a:r>
              <a:rPr lang="en-US" dirty="0"/>
              <a:t>checks for the presence of </a:t>
            </a:r>
            <a:r>
              <a:rPr lang="en-US" b="1" dirty="0"/>
              <a:t>voltage</a:t>
            </a:r>
            <a:r>
              <a:rPr lang="en-US" dirty="0"/>
              <a:t>.</a:t>
            </a:r>
          </a:p>
          <a:p>
            <a:pPr marL="628650" lvl="1" indent="-171450">
              <a:buFont typeface="Arial" panose="020B0604020202020204" pitchFamily="34" charset="0"/>
              <a:buChar char="•"/>
            </a:pPr>
            <a:r>
              <a:rPr lang="en-US" dirty="0"/>
              <a:t>A </a:t>
            </a:r>
            <a:r>
              <a:rPr lang="en-US" b="1" dirty="0"/>
              <a:t>multimeter</a:t>
            </a:r>
            <a:r>
              <a:rPr lang="en-US" dirty="0"/>
              <a:t> measures </a:t>
            </a:r>
            <a:r>
              <a:rPr lang="en-US" b="1" dirty="0"/>
              <a:t>voltage, resistance, </a:t>
            </a:r>
            <a:r>
              <a:rPr lang="en-US" b="0" dirty="0"/>
              <a:t>and</a:t>
            </a:r>
            <a:r>
              <a:rPr lang="en-US" b="1" dirty="0"/>
              <a:t> continuity</a:t>
            </a:r>
            <a:r>
              <a:rPr lang="en-US" dirty="0"/>
              <a:t>.</a:t>
            </a:r>
          </a:p>
          <a:p>
            <a:pPr marL="628650" lvl="1" indent="-171450">
              <a:buFont typeface="Arial" panose="020B0604020202020204" pitchFamily="34" charset="0"/>
              <a:buChar char="•"/>
            </a:pPr>
            <a:r>
              <a:rPr lang="en-US" dirty="0"/>
              <a:t>A </a:t>
            </a:r>
            <a:r>
              <a:rPr lang="en-US" b="1" dirty="0"/>
              <a:t>clamp ammeter </a:t>
            </a:r>
            <a:r>
              <a:rPr lang="en-US" dirty="0"/>
              <a:t>measures </a:t>
            </a:r>
            <a:r>
              <a:rPr lang="en-US" b="1" dirty="0"/>
              <a:t>current</a:t>
            </a:r>
            <a:r>
              <a:rPr lang="en-US" dirty="0"/>
              <a:t>.</a:t>
            </a:r>
          </a:p>
          <a:p>
            <a:pPr marL="171450" indent="-171450">
              <a:buFont typeface="Arial" panose="020B0604020202020204" pitchFamily="34" charset="0"/>
              <a:buChar char="•"/>
            </a:pPr>
            <a:r>
              <a:rPr lang="en-US" dirty="0"/>
              <a:t>Each tool answers a different electrical question.</a:t>
            </a:r>
          </a:p>
          <a:p>
            <a:pPr marL="171450" indent="-171450">
              <a:buFont typeface="Arial" panose="020B0604020202020204" pitchFamily="34" charset="0"/>
              <a:buChar char="•"/>
            </a:pPr>
            <a:r>
              <a:rPr lang="en-US" dirty="0">
                <a:latin typeface="+mn-lt"/>
              </a:rPr>
              <a:t> </a:t>
            </a: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68</a:t>
            </a:fld>
            <a:endParaRPr lang="en-US"/>
          </a:p>
        </p:txBody>
      </p:sp>
    </p:spTree>
    <p:extLst>
      <p:ext uri="{BB962C8B-B14F-4D97-AF65-F5344CB8AC3E}">
        <p14:creationId xmlns:p14="http://schemas.microsoft.com/office/powerpoint/2010/main" val="38228591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dirty="0">
                <a:solidFill>
                  <a:srgbClr val="000000"/>
                </a:solidFill>
                <a:latin typeface="+mn-lt"/>
                <a:ea typeface="Times New Roman" panose="02020603050405020304" pitchFamily="18" charset="0"/>
              </a:rPr>
              <a:t>Instructional Event: </a:t>
            </a:r>
            <a:r>
              <a:rPr lang="en-US" sz="1200" dirty="0">
                <a:solidFill>
                  <a:srgbClr val="000000"/>
                </a:solidFill>
                <a:latin typeface="+mn-lt"/>
                <a:ea typeface="Times New Roman" panose="02020603050405020304" pitchFamily="18" charset="0"/>
              </a:rPr>
              <a:t>Present Content</a:t>
            </a:r>
            <a:endParaRPr lang="en-US" sz="1200" dirty="0">
              <a:latin typeface="+mn-lt"/>
              <a:ea typeface="Calibri" panose="020F0502020204030204" pitchFamily="34" charset="0"/>
            </a:endParaRPr>
          </a:p>
          <a:p>
            <a:r>
              <a:rPr lang="en-US" sz="1200" b="1" dirty="0">
                <a:solidFill>
                  <a:srgbClr val="000000"/>
                </a:solidFill>
                <a:latin typeface="+mn-lt"/>
                <a:ea typeface="Times New Roman" panose="02020603050405020304" pitchFamily="18" charset="0"/>
              </a:rPr>
              <a:t>Time: </a:t>
            </a:r>
            <a:r>
              <a:rPr lang="en-US" sz="1200" dirty="0">
                <a:solidFill>
                  <a:srgbClr val="000000"/>
                </a:solidFill>
                <a:latin typeface="+mn-lt"/>
                <a:ea typeface="Times New Roman" panose="02020603050405020304" pitchFamily="18" charset="0"/>
              </a:rPr>
              <a:t>2 minutes.</a:t>
            </a:r>
            <a:endParaRPr lang="en-US" sz="1200" dirty="0">
              <a:latin typeface="+mn-lt"/>
              <a:ea typeface="Calibri" panose="020F0502020204030204" pitchFamily="34" charset="0"/>
            </a:endParaRPr>
          </a:p>
          <a:p>
            <a:r>
              <a:rPr lang="en-US" sz="1200" b="1" dirty="0">
                <a:solidFill>
                  <a:srgbClr val="000000"/>
                </a:solidFill>
                <a:latin typeface="+mn-lt"/>
                <a:ea typeface="Times New Roman" panose="02020603050405020304" pitchFamily="18" charset="0"/>
              </a:rPr>
              <a:t>Talking points:</a:t>
            </a:r>
            <a:endParaRPr lang="en-US" sz="1200" b="1" dirty="0">
              <a:latin typeface="+mn-lt"/>
              <a:ea typeface="Calibri" panose="020F0502020204030204" pitchFamily="34" charset="0"/>
            </a:endParaRPr>
          </a:p>
          <a:p>
            <a:pPr marL="171450" indent="-171450">
              <a:buFont typeface="Arial" panose="020B0604020202020204" pitchFamily="34" charset="0"/>
              <a:buChar char="•"/>
            </a:pPr>
            <a:r>
              <a:rPr lang="en-US" dirty="0"/>
              <a:t>Before using a clamp ammeter, safety comes first.</a:t>
            </a:r>
          </a:p>
          <a:p>
            <a:pPr marL="628650" lvl="1" indent="-171450">
              <a:buFont typeface="Arial" panose="020B0604020202020204" pitchFamily="34" charset="0"/>
              <a:buChar char="•"/>
            </a:pPr>
            <a:r>
              <a:rPr lang="en-US" dirty="0"/>
              <a:t>Always follow lockout/tagout procedures and wear appropriate PPE. </a:t>
            </a:r>
          </a:p>
          <a:p>
            <a:pPr marL="628650" lvl="1" indent="-171450">
              <a:buFont typeface="Arial" panose="020B0604020202020204" pitchFamily="34" charset="0"/>
              <a:buChar char="•"/>
            </a:pPr>
            <a:r>
              <a:rPr lang="en-US" dirty="0"/>
              <a:t>Verify the meter is properly rated for the voltage and current of the circuit you’re testing. </a:t>
            </a:r>
          </a:p>
          <a:p>
            <a:pPr marL="628650" lvl="1" indent="-171450">
              <a:buFont typeface="Arial" panose="020B0604020202020204" pitchFamily="34" charset="0"/>
              <a:buChar char="•"/>
            </a:pPr>
            <a:r>
              <a:rPr lang="en-US" dirty="0"/>
              <a:t>And keep your hands behind the finger guards while measuring.</a:t>
            </a:r>
          </a:p>
          <a:p>
            <a:pPr marL="171450" indent="-171450">
              <a:buFont typeface="Arial" panose="020B0604020202020204" pitchFamily="34" charset="0"/>
              <a:buChar char="•"/>
            </a:pPr>
            <a:r>
              <a:rPr lang="en-US" dirty="0"/>
              <a:t>Now the basic steps.</a:t>
            </a:r>
          </a:p>
          <a:p>
            <a:pPr marL="628650" lvl="1" indent="-171450">
              <a:buFont typeface="Arial" panose="020B0604020202020204" pitchFamily="34" charset="0"/>
              <a:buChar char="•"/>
            </a:pPr>
            <a:r>
              <a:rPr lang="en-US" dirty="0"/>
              <a:t>Set the meter to the correct current setting — AC or DC, depending on the circuit.</a:t>
            </a:r>
          </a:p>
          <a:p>
            <a:pPr marL="628650" lvl="1" indent="-171450">
              <a:buFont typeface="Arial" panose="020B0604020202020204" pitchFamily="34" charset="0"/>
              <a:buChar char="•"/>
            </a:pPr>
            <a:r>
              <a:rPr lang="en-US" dirty="0"/>
              <a:t>Open the clamp and place it around </a:t>
            </a:r>
            <a:r>
              <a:rPr lang="en-US" b="1" dirty="0"/>
              <a:t>one conductor only</a:t>
            </a:r>
            <a:r>
              <a:rPr lang="en-US" dirty="0"/>
              <a:t>. This is critical.</a:t>
            </a:r>
          </a:p>
          <a:p>
            <a:pPr marL="628650" lvl="1" indent="-171450">
              <a:buFont typeface="Arial" panose="020B0604020202020204" pitchFamily="34" charset="0"/>
              <a:buChar char="•"/>
            </a:pPr>
            <a:r>
              <a:rPr lang="en-US" dirty="0"/>
              <a:t>Close the clamp fully to ensure an accurate reading.</a:t>
            </a:r>
          </a:p>
          <a:p>
            <a:pPr marL="628650" lvl="1" indent="-171450">
              <a:buFont typeface="Arial" panose="020B0604020202020204" pitchFamily="34" charset="0"/>
              <a:buChar char="•"/>
            </a:pPr>
            <a:r>
              <a:rPr lang="en-US" dirty="0"/>
              <a:t>Then read the current value on the display.</a:t>
            </a:r>
          </a:p>
          <a:p>
            <a:pPr marL="171450" indent="-171450">
              <a:buFont typeface="Arial" panose="020B0604020202020204" pitchFamily="34" charset="0"/>
              <a:buChar char="•"/>
            </a:pPr>
            <a:r>
              <a:rPr lang="en-US" dirty="0"/>
              <a:t>Here’s an important concept: If you clamp around both conductors — for example, the hot and neutral together — their magnetic fields cancel each other out. The meter will show a false zero reading.</a:t>
            </a:r>
          </a:p>
          <a:p>
            <a:pPr marL="171450" indent="-171450">
              <a:buFont typeface="Arial" panose="020B0604020202020204" pitchFamily="34" charset="0"/>
              <a:buChar char="•"/>
            </a:pPr>
            <a:r>
              <a:rPr lang="en-US" dirty="0"/>
              <a:t>Also remember: A clamp ammeter does not measure voltage or resistance. And it must always be properly rated for the circuit you’re working on.</a:t>
            </a:r>
          </a:p>
          <a:p>
            <a:pPr marL="171450" indent="-171450">
              <a:buFont typeface="Arial" panose="020B0604020202020204" pitchFamily="34" charset="0"/>
              <a:buChar char="•"/>
            </a:pPr>
            <a:r>
              <a:rPr lang="en-US" dirty="0"/>
              <a:t>This tool answers one question: How much current is flowing right now?</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69</a:t>
            </a:fld>
            <a:endParaRPr lang="en-US"/>
          </a:p>
        </p:txBody>
      </p:sp>
    </p:spTree>
    <p:extLst>
      <p:ext uri="{BB962C8B-B14F-4D97-AF65-F5344CB8AC3E}">
        <p14:creationId xmlns:p14="http://schemas.microsoft.com/office/powerpoint/2010/main" val="1880216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2 min.</a:t>
            </a:r>
          </a:p>
          <a:p>
            <a:pPr marL="181240" indent="-181240">
              <a:buFont typeface="Arial" panose="020B0604020202020204" pitchFamily="34" charset="0"/>
              <a:buChar char="•"/>
            </a:pPr>
            <a:r>
              <a:rPr lang="en-US" dirty="0"/>
              <a:t>Before we get into individual tools, it’s important to understand </a:t>
            </a:r>
            <a:r>
              <a:rPr lang="en-US" b="0" dirty="0"/>
              <a:t>what we’re trying to accomplish.</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Electrical tools aren’t used in isolation; they work together to create one reliable connection.</a:t>
            </a:r>
            <a:endParaRPr lang="en-US" dirty="0"/>
          </a:p>
          <a:p>
            <a:pPr marL="181240" indent="-181240">
              <a:buFont typeface="Arial" panose="020B0604020202020204" pitchFamily="34" charset="0"/>
              <a:buChar char="•"/>
            </a:pPr>
            <a:r>
              <a:rPr lang="en-US" dirty="0"/>
              <a:t>A good electrical connection must be:</a:t>
            </a:r>
          </a:p>
          <a:p>
            <a:pPr marL="664546" lvl="1" indent="-181240">
              <a:buFont typeface="Arial" panose="020B0604020202020204" pitchFamily="34" charset="0"/>
              <a:buChar char="•"/>
            </a:pPr>
            <a:r>
              <a:rPr lang="en-US" b="1" dirty="0"/>
              <a:t>Mechanically secure </a:t>
            </a:r>
            <a:r>
              <a:rPr lang="en-US" b="0" dirty="0"/>
              <a:t>(won’t pull apart or loosen)</a:t>
            </a:r>
          </a:p>
          <a:p>
            <a:pPr marL="664546" lvl="1" indent="-181240">
              <a:buFont typeface="Arial" panose="020B0604020202020204" pitchFamily="34" charset="0"/>
              <a:buChar char="•"/>
            </a:pPr>
            <a:r>
              <a:rPr lang="en-US" b="1" dirty="0"/>
              <a:t>Electrically reliable </a:t>
            </a:r>
            <a:r>
              <a:rPr lang="en-US" b="0" dirty="0"/>
              <a:t>(low resistance, consistent current flow)</a:t>
            </a:r>
          </a:p>
          <a:p>
            <a:pPr marL="664546" lvl="1" indent="-181240">
              <a:buFont typeface="Arial" panose="020B0604020202020204" pitchFamily="34" charset="0"/>
              <a:buChar char="•"/>
            </a:pPr>
            <a:r>
              <a:rPr lang="en-US" b="1" dirty="0"/>
              <a:t>Protected</a:t>
            </a:r>
            <a:r>
              <a:rPr lang="en-US" b="0" dirty="0"/>
              <a:t> </a:t>
            </a:r>
            <a:r>
              <a:rPr lang="en-US" dirty="0"/>
              <a:t>from damage, vibration, and the environment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17354DC-5B43-4357-B3A2-FC61F366D8DF}" type="slidenum">
              <a:rPr lang="en-US" smtClean="0"/>
              <a:t>7</a:t>
            </a:fld>
            <a:endParaRPr lang="en-US"/>
          </a:p>
        </p:txBody>
      </p:sp>
    </p:spTree>
    <p:extLst>
      <p:ext uri="{BB962C8B-B14F-4D97-AF65-F5344CB8AC3E}">
        <p14:creationId xmlns:p14="http://schemas.microsoft.com/office/powerpoint/2010/main" val="9055309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36C74-CF9F-5977-9E50-844C7C126C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0304B5-899D-6A20-88FB-86AEDE8652F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86132FF-AC44-CC73-3FA3-2B1B97D7B0A6}"/>
              </a:ext>
            </a:extLst>
          </p:cNvPr>
          <p:cNvSpPr>
            <a:spLocks noGrp="1"/>
          </p:cNvSpPr>
          <p:nvPr>
            <p:ph type="body" idx="1"/>
          </p:nvPr>
        </p:nvSpPr>
        <p:spPr/>
        <p:txBody>
          <a:bodyPr/>
          <a:lstStyle/>
          <a:p>
            <a:r>
              <a:rPr lang="en-US" sz="1200" b="1" dirty="0">
                <a:solidFill>
                  <a:srgbClr val="000000"/>
                </a:solidFill>
                <a:latin typeface="Calibri" panose="020F0502020204030204" pitchFamily="34" charset="0"/>
                <a:ea typeface="Times New Roman" panose="02020603050405020304" pitchFamily="18" charset="0"/>
              </a:rPr>
              <a:t>Instructional Event: </a:t>
            </a:r>
            <a:r>
              <a:rPr lang="en-US" sz="1200" b="0" dirty="0">
                <a:solidFill>
                  <a:srgbClr val="000000"/>
                </a:solidFill>
                <a:latin typeface="Calibri" panose="020F0502020204030204" pitchFamily="34" charset="0"/>
                <a:ea typeface="Times New Roman" panose="02020603050405020304" pitchFamily="18" charset="0"/>
              </a:rPr>
              <a:t>Gain Attention, </a:t>
            </a:r>
            <a:r>
              <a:rPr lang="en-US" sz="1200" dirty="0">
                <a:solidFill>
                  <a:srgbClr val="000000"/>
                </a:solidFill>
                <a:latin typeface="Calibri" panose="020F0502020204030204" pitchFamily="34" charset="0"/>
                <a:ea typeface="Times New Roman" panose="02020603050405020304" pitchFamily="18" charset="0"/>
              </a:rPr>
              <a:t>Present Content</a:t>
            </a:r>
            <a:endParaRPr lang="en-US" sz="1200" b="1" dirty="0">
              <a:latin typeface="Calibri" panose="020F0502020204030204" pitchFamily="34" charset="0"/>
              <a:ea typeface="Calibri" panose="020F0502020204030204" pitchFamily="34" charset="0"/>
            </a:endParaRPr>
          </a:p>
          <a:p>
            <a:pPr defTabSz="966612">
              <a:defRPr/>
            </a:pPr>
            <a:r>
              <a:rPr lang="en-US" sz="1200" b="1" dirty="0">
                <a:solidFill>
                  <a:srgbClr val="000000"/>
                </a:solidFill>
                <a:latin typeface="Calibri" panose="020F0502020204030204" pitchFamily="34" charset="0"/>
                <a:ea typeface="Times New Roman" panose="02020603050405020304" pitchFamily="18" charset="0"/>
              </a:rPr>
              <a:t>Time: </a:t>
            </a:r>
            <a:r>
              <a:rPr lang="en-US" sz="1200" b="0" dirty="0">
                <a:solidFill>
                  <a:srgbClr val="000000"/>
                </a:solidFill>
                <a:latin typeface="Calibri" panose="020F0502020204030204" pitchFamily="34" charset="0"/>
                <a:ea typeface="Times New Roman" panose="02020603050405020304" pitchFamily="18" charset="0"/>
              </a:rPr>
              <a:t>3 </a:t>
            </a:r>
            <a:r>
              <a:rPr lang="en-US" sz="1200" dirty="0">
                <a:solidFill>
                  <a:srgbClr val="000000"/>
                </a:solidFill>
                <a:latin typeface="Calibri" panose="020F0502020204030204" pitchFamily="34" charset="0"/>
                <a:ea typeface="Times New Roman" panose="02020603050405020304" pitchFamily="18" charset="0"/>
              </a:rPr>
              <a:t>minutes.</a:t>
            </a:r>
          </a:p>
          <a:p>
            <a:pPr defTabSz="966612">
              <a:defRPr/>
            </a:pPr>
            <a:r>
              <a:rPr lang="en-US" sz="1200" b="1" dirty="0">
                <a:solidFill>
                  <a:srgbClr val="000000"/>
                </a:solidFill>
                <a:latin typeface="Calibri" panose="020F0502020204030204" pitchFamily="34" charset="0"/>
                <a:ea typeface="Calibri" panose="020F0502020204030204" pitchFamily="34" charset="0"/>
              </a:rPr>
              <a:t>Do: </a:t>
            </a:r>
            <a:r>
              <a:rPr lang="en-US" sz="1200" dirty="0"/>
              <a:t>Use the embedded video or link below to play the video. </a:t>
            </a:r>
          </a:p>
          <a:p>
            <a:pPr defTabSz="966612">
              <a:defRPr/>
            </a:pPr>
            <a:endParaRPr lang="en-US" sz="1200" dirty="0"/>
          </a:p>
          <a:p>
            <a:pPr marL="0" indent="0">
              <a:buFont typeface="Arial" panose="020B0604020202020204" pitchFamily="34" charset="0"/>
              <a:buNone/>
            </a:pPr>
            <a:r>
              <a:rPr lang="en-US" sz="1200" b="1" dirty="0">
                <a:solidFill>
                  <a:srgbClr val="000000"/>
                </a:solidFill>
                <a:latin typeface="Calibri" panose="020F0502020204030204" pitchFamily="34" charset="0"/>
                <a:ea typeface="Times New Roman" panose="02020603050405020304" pitchFamily="18" charset="0"/>
              </a:rPr>
              <a:t>Video Link (2:35 min.) - </a:t>
            </a:r>
            <a:r>
              <a:rPr lang="en-US" sz="1200" dirty="0">
                <a:solidFill>
                  <a:srgbClr val="000000"/>
                </a:solidFill>
                <a:latin typeface="Calibri" panose="020F0502020204030204" pitchFamily="34" charset="0"/>
                <a:ea typeface="Times New Roman" panose="02020603050405020304" pitchFamily="18" charset="0"/>
              </a:rPr>
              <a:t>https://www.youtube.com/watch?v=E76bEdlUN1I </a:t>
            </a:r>
          </a:p>
          <a:p>
            <a:pPr marL="171450" indent="-171450">
              <a:buFont typeface="Arial" panose="020B0604020202020204" pitchFamily="34" charset="0"/>
              <a:buChar char="•"/>
            </a:pPr>
            <a:endParaRPr lang="en-US" sz="1200" dirty="0">
              <a:solidFill>
                <a:srgbClr val="000000"/>
              </a:solidFill>
              <a:latin typeface="Calibri" panose="020F0502020204030204" pitchFamily="34" charset="0"/>
              <a:ea typeface="Times New Roman" panose="02020603050405020304" pitchFamily="18" charset="0"/>
            </a:endParaRPr>
          </a:p>
          <a:p>
            <a:pPr marL="0" indent="0">
              <a:buFont typeface="Arial" panose="020B0604020202020204" pitchFamily="34" charset="0"/>
              <a:buNone/>
            </a:pPr>
            <a:r>
              <a:rPr lang="en-US" sz="1200" i="1" dirty="0">
                <a:solidFill>
                  <a:srgbClr val="000000"/>
                </a:solidFill>
                <a:latin typeface="Calibri" panose="020F0502020204030204" pitchFamily="34" charset="0"/>
                <a:ea typeface="Times New Roman" panose="02020603050405020304" pitchFamily="18" charset="0"/>
              </a:rPr>
              <a:t>Source</a:t>
            </a:r>
            <a:r>
              <a:rPr lang="en-US" sz="1200" dirty="0">
                <a:solidFill>
                  <a:srgbClr val="000000"/>
                </a:solidFill>
                <a:latin typeface="Calibri" panose="020F0502020204030204" pitchFamily="34" charset="0"/>
                <a:ea typeface="Times New Roman" panose="02020603050405020304" pitchFamily="18" charset="0"/>
              </a:rPr>
              <a:t>: </a:t>
            </a:r>
            <a:r>
              <a:rPr lang="en-US" dirty="0"/>
              <a:t>Klein Tools. (2014). </a:t>
            </a:r>
            <a:r>
              <a:rPr lang="en-US" i="1" dirty="0"/>
              <a:t>How to choose between a clamp meter and digital multimeter</a:t>
            </a:r>
            <a:r>
              <a:rPr lang="en-US" dirty="0"/>
              <a:t> [Video]. YouTube. </a:t>
            </a:r>
            <a:r>
              <a:rPr lang="en-US" dirty="0">
                <a:hlinkClick r:id="rId3"/>
              </a:rPr>
              <a:t>https://www.youtube.com/watch?v=E76bEdlUN1I</a:t>
            </a:r>
            <a:endParaRPr lang="en-US" dirty="0"/>
          </a:p>
        </p:txBody>
      </p:sp>
      <p:sp>
        <p:nvSpPr>
          <p:cNvPr id="4" name="Slide Number Placeholder 3">
            <a:extLst>
              <a:ext uri="{FF2B5EF4-FFF2-40B4-BE49-F238E27FC236}">
                <a16:creationId xmlns:a16="http://schemas.microsoft.com/office/drawing/2014/main" id="{B984FFAA-B7D2-7543-6E1A-0496EA46F2C1}"/>
              </a:ext>
            </a:extLst>
          </p:cNvPr>
          <p:cNvSpPr>
            <a:spLocks noGrp="1"/>
          </p:cNvSpPr>
          <p:nvPr>
            <p:ph type="sldNum" sz="quarter" idx="5"/>
          </p:nvPr>
        </p:nvSpPr>
        <p:spPr/>
        <p:txBody>
          <a:bodyPr/>
          <a:lstStyle/>
          <a:p>
            <a:fld id="{C68FB58B-AACD-44F1-9CE2-B850C946C86F}" type="slidenum">
              <a:rPr lang="en-US" smtClean="0"/>
              <a:t>70</a:t>
            </a:fld>
            <a:endParaRPr lang="en-US"/>
          </a:p>
        </p:txBody>
      </p:sp>
    </p:spTree>
    <p:extLst>
      <p:ext uri="{BB962C8B-B14F-4D97-AF65-F5344CB8AC3E}">
        <p14:creationId xmlns:p14="http://schemas.microsoft.com/office/powerpoint/2010/main" val="644476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Recall, </a:t>
            </a:r>
            <a:r>
              <a:rPr lang="en-US" altLang="en-US" sz="1200" b="0" dirty="0">
                <a:latin typeface="+mn-lt"/>
              </a:rPr>
              <a:t>Enhance Transfer and Retention </a:t>
            </a:r>
            <a:endParaRPr lang="en-US" sz="1200" b="0" dirty="0">
              <a:effectLst/>
              <a:latin typeface="+mn-lt"/>
              <a:ea typeface="Calibri" panose="020F0502020204030204" pitchFamily="34" charset="0"/>
              <a:cs typeface="Times New Roman" panose="02020603050405020304" pitchFamily="18" charset="0"/>
            </a:endParaRP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10 minutes</a:t>
            </a:r>
          </a:p>
          <a:p>
            <a:pPr marL="0" marR="0" lvl="0" indent="0">
              <a:spcBef>
                <a:spcPts val="0"/>
              </a:spcBef>
              <a:spcAft>
                <a:spcPts val="0"/>
              </a:spcAft>
              <a:buFont typeface="Arial" panose="020B0604020202020204" pitchFamily="34"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Take a few minutes to review some key concepts.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Ask learners to choose a question and provide an answer.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latin typeface="+mn-lt"/>
                <a:ea typeface="Calibri" panose="020F0502020204030204" pitchFamily="34" charset="0"/>
                <a:cs typeface="Times New Roman" panose="02020603050405020304" pitchFamily="18" charset="0"/>
              </a:rPr>
              <a:t>Facilitate a short discussion and provide feedback as needed. </a:t>
            </a:r>
            <a:endParaRPr lang="en-US" dirty="0"/>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71</a:t>
            </a:fld>
            <a:endParaRPr lang="en-US"/>
          </a:p>
        </p:txBody>
      </p:sp>
    </p:spTree>
    <p:extLst>
      <p:ext uri="{BB962C8B-B14F-4D97-AF65-F5344CB8AC3E}">
        <p14:creationId xmlns:p14="http://schemas.microsoft.com/office/powerpoint/2010/main" val="36850975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27D96-CA35-BEF3-68E4-1926A521C7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2B69C2-3C41-1752-4EB0-1677AB5DC29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55F3554-E11D-11E2-CF77-D48E9BBD28B6}"/>
              </a:ext>
            </a:extLst>
          </p:cNvPr>
          <p:cNvSpPr>
            <a:spLocks noGrp="1"/>
          </p:cNvSpPr>
          <p:nvPr>
            <p:ph type="body" idx="1"/>
          </p:nvPr>
        </p:nvSpPr>
        <p:spPr/>
        <p:txBody>
          <a:bodyPr/>
          <a:lstStyle/>
          <a:p>
            <a:r>
              <a:rPr lang="en-US" i="1" dirty="0"/>
              <a:t>*This slide has animations. </a:t>
            </a:r>
            <a:r>
              <a:rPr lang="en-US" b="1" i="1" dirty="0"/>
              <a:t>Click</a:t>
            </a:r>
            <a:r>
              <a:rPr lang="en-US" i="1" dirty="0"/>
              <a:t> to reveal content. </a:t>
            </a:r>
          </a:p>
          <a:p>
            <a:r>
              <a:rPr lang="en-US" b="1" dirty="0"/>
              <a:t>Instructional Event</a:t>
            </a:r>
            <a:r>
              <a:rPr lang="en-US" dirty="0"/>
              <a:t>: Evaluate Performance, Provide Feedback </a:t>
            </a:r>
          </a:p>
          <a:p>
            <a:r>
              <a:rPr lang="en-US" b="1" dirty="0"/>
              <a:t>Learning Objective</a:t>
            </a:r>
            <a:r>
              <a:rPr lang="en-US" dirty="0"/>
              <a:t>: Identify common electrical and testing tools.</a:t>
            </a:r>
          </a:p>
          <a:p>
            <a:r>
              <a:rPr lang="en-US" b="1" dirty="0"/>
              <a:t>Time</a:t>
            </a:r>
            <a:r>
              <a:rPr lang="en-US" dirty="0"/>
              <a:t>: 2 min</a:t>
            </a:r>
          </a:p>
          <a:p>
            <a:r>
              <a:rPr lang="en-US" b="1" dirty="0"/>
              <a:t>Do</a:t>
            </a:r>
            <a:r>
              <a:rPr lang="en-US" dirty="0"/>
              <a:t>: </a:t>
            </a:r>
          </a:p>
          <a:p>
            <a:pPr marL="171450" indent="-171450">
              <a:buFont typeface="Arial" panose="020B0604020202020204" pitchFamily="34" charset="0"/>
              <a:buChar char="•"/>
            </a:pPr>
            <a:r>
              <a:rPr lang="en-US" dirty="0"/>
              <a:t>Review the knowledge check questions. </a:t>
            </a:r>
          </a:p>
          <a:p>
            <a:pPr marL="171450" indent="-171450">
              <a:buFont typeface="Arial" panose="020B0604020202020204" pitchFamily="34" charset="0"/>
              <a:buChar char="•"/>
            </a:pPr>
            <a:r>
              <a:rPr lang="en-US" dirty="0"/>
              <a:t>Call on learners to share their responses. </a:t>
            </a:r>
          </a:p>
          <a:p>
            <a:pPr marL="171450" indent="-171450">
              <a:buFont typeface="Arial" panose="020B0604020202020204" pitchFamily="34" charset="0"/>
              <a:buChar char="•"/>
            </a:pPr>
            <a:r>
              <a:rPr lang="en-US" b="1" i="1" dirty="0"/>
              <a:t>CLICK</a:t>
            </a:r>
            <a:r>
              <a:rPr lang="en-US" dirty="0"/>
              <a:t> to reveal the answers. Provide feedback by correcting any thinking errors learners may have. </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Answer: </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 Multimeter - Verification tool for electrical work to confirm circuit conditions including voltage, current, and resistance </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 Megohmmeter - Device that applies a high DC test voltage (50–10,000 volts) to measure insulation resistance using a built-in DC generator</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 Test Light - Simple tool used to check for the presence of voltage</a:t>
            </a: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 Ammeter - A current-measuring tool that clamps around a single conductor to measure electrical current (amps) without disconnecting the circuit.</a:t>
            </a:r>
          </a:p>
          <a:p>
            <a:pPr marL="171450" indent="-171450">
              <a:buFont typeface="Arial" panose="020B0604020202020204" pitchFamily="34" charset="0"/>
              <a:buChar char="•"/>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87B716B-A00E-7D1F-AE37-EE9342D690E5}"/>
              </a:ext>
            </a:extLst>
          </p:cNvPr>
          <p:cNvSpPr>
            <a:spLocks noGrp="1"/>
          </p:cNvSpPr>
          <p:nvPr>
            <p:ph type="sldNum" sz="quarter" idx="5"/>
          </p:nvPr>
        </p:nvSpPr>
        <p:spPr/>
        <p:txBody>
          <a:bodyPr/>
          <a:lstStyle/>
          <a:p>
            <a:fld id="{C68FB58B-AACD-44F1-9CE2-B850C946C86F}" type="slidenum">
              <a:rPr lang="en-US" smtClean="0"/>
              <a:t>72</a:t>
            </a:fld>
            <a:endParaRPr lang="en-US"/>
          </a:p>
        </p:txBody>
      </p:sp>
    </p:spTree>
    <p:extLst>
      <p:ext uri="{BB962C8B-B14F-4D97-AF65-F5344CB8AC3E}">
        <p14:creationId xmlns:p14="http://schemas.microsoft.com/office/powerpoint/2010/main" val="38136513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007B4-0758-DB55-1BC0-495D74BCB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9FE195-B8CE-BC8C-8A4B-1D2B7690F60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5DB3E7-946A-8531-F3E2-E4347141C952}"/>
              </a:ext>
            </a:extLst>
          </p:cNvPr>
          <p:cNvSpPr>
            <a:spLocks noGrp="1"/>
          </p:cNvSpPr>
          <p:nvPr>
            <p:ph type="body" idx="1"/>
          </p:nvPr>
        </p:nvSpPr>
        <p:spPr/>
        <p:txBody>
          <a:bodyPr/>
          <a:lstStyle/>
          <a:p>
            <a:r>
              <a:rPr lang="en-US" i="1" dirty="0"/>
              <a:t>*This slide has animations. </a:t>
            </a:r>
            <a:r>
              <a:rPr lang="en-US" b="1" i="1" dirty="0"/>
              <a:t>Click</a:t>
            </a:r>
            <a:r>
              <a:rPr lang="en-US" i="1" dirty="0"/>
              <a:t> to reveal content. </a:t>
            </a:r>
          </a:p>
          <a:p>
            <a:r>
              <a:rPr lang="en-US" b="1" dirty="0"/>
              <a:t>Instructional Event</a:t>
            </a:r>
            <a:r>
              <a:rPr lang="en-US" dirty="0"/>
              <a:t>: Evaluate Performance, Provide Feedback </a:t>
            </a:r>
          </a:p>
          <a:p>
            <a:r>
              <a:rPr lang="en-US" b="1" dirty="0"/>
              <a:t>Learning Objective</a:t>
            </a:r>
            <a:r>
              <a:rPr lang="en-US" dirty="0"/>
              <a:t>: Select the right tool to test an electrical circuit.</a:t>
            </a:r>
          </a:p>
          <a:p>
            <a:r>
              <a:rPr lang="en-US" b="1" dirty="0"/>
              <a:t>Time</a:t>
            </a:r>
            <a:r>
              <a:rPr lang="en-US" dirty="0"/>
              <a:t>: 2 min</a:t>
            </a:r>
          </a:p>
          <a:p>
            <a:r>
              <a:rPr lang="en-US" b="1" dirty="0"/>
              <a:t>Do</a:t>
            </a:r>
            <a:r>
              <a:rPr lang="en-US" dirty="0"/>
              <a:t>: </a:t>
            </a:r>
          </a:p>
          <a:p>
            <a:pPr marL="171450" indent="-171450">
              <a:buFont typeface="Arial" panose="020B0604020202020204" pitchFamily="34" charset="0"/>
              <a:buChar char="•"/>
            </a:pPr>
            <a:r>
              <a:rPr lang="en-US" dirty="0"/>
              <a:t>Review the knowledge check questions. </a:t>
            </a:r>
          </a:p>
          <a:p>
            <a:pPr marL="171450" indent="-171450">
              <a:buFont typeface="Arial" panose="020B0604020202020204" pitchFamily="34" charset="0"/>
              <a:buChar char="•"/>
            </a:pPr>
            <a:r>
              <a:rPr lang="en-US" dirty="0"/>
              <a:t>Call on learners to share their responses. </a:t>
            </a:r>
          </a:p>
          <a:p>
            <a:pPr marL="171450" indent="-171450">
              <a:buFont typeface="Arial" panose="020B0604020202020204" pitchFamily="34" charset="0"/>
              <a:buChar char="•"/>
            </a:pPr>
            <a:r>
              <a:rPr lang="en-US" b="1" i="1" dirty="0"/>
              <a:t>CLICK</a:t>
            </a:r>
            <a:r>
              <a:rPr lang="en-US" dirty="0"/>
              <a:t> to reveal the answers. Provide feedback by correcting any thinking errors learners may have. </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Answer: </a:t>
            </a:r>
          </a:p>
          <a:p>
            <a:r>
              <a:rPr lang="en-US" sz="1300" dirty="0"/>
              <a:t>C. Test light. A test light gives a quick yes/no check for power.</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2D3719FC-D095-F8E0-3604-2D9DF4983C47}"/>
              </a:ext>
            </a:extLst>
          </p:cNvPr>
          <p:cNvSpPr>
            <a:spLocks noGrp="1"/>
          </p:cNvSpPr>
          <p:nvPr>
            <p:ph type="sldNum" sz="quarter" idx="5"/>
          </p:nvPr>
        </p:nvSpPr>
        <p:spPr/>
        <p:txBody>
          <a:bodyPr/>
          <a:lstStyle/>
          <a:p>
            <a:fld id="{C68FB58B-AACD-44F1-9CE2-B850C946C86F}" type="slidenum">
              <a:rPr lang="en-US" smtClean="0"/>
              <a:t>73</a:t>
            </a:fld>
            <a:endParaRPr lang="en-US"/>
          </a:p>
        </p:txBody>
      </p:sp>
    </p:spTree>
    <p:extLst>
      <p:ext uri="{BB962C8B-B14F-4D97-AF65-F5344CB8AC3E}">
        <p14:creationId xmlns:p14="http://schemas.microsoft.com/office/powerpoint/2010/main" val="16596602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49682-F665-3E1B-69F2-F840BA3D1C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A2017-B739-A679-3415-F9B438C0766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06F549-7011-0C4A-7308-2FB9C7305C6C}"/>
              </a:ext>
            </a:extLst>
          </p:cNvPr>
          <p:cNvSpPr>
            <a:spLocks noGrp="1"/>
          </p:cNvSpPr>
          <p:nvPr>
            <p:ph type="body" idx="1"/>
          </p:nvPr>
        </p:nvSpPr>
        <p:spPr/>
        <p:txBody>
          <a:bodyPr/>
          <a:lstStyle/>
          <a:p>
            <a:r>
              <a:rPr lang="en-US" i="1" dirty="0"/>
              <a:t>*This slide has animations. </a:t>
            </a:r>
            <a:r>
              <a:rPr lang="en-US" b="1" i="1" dirty="0"/>
              <a:t>Click</a:t>
            </a:r>
            <a:r>
              <a:rPr lang="en-US" i="1" dirty="0"/>
              <a:t> to reveal content. </a:t>
            </a:r>
          </a:p>
          <a:p>
            <a:r>
              <a:rPr lang="en-US" b="1" dirty="0"/>
              <a:t>Instructional Event</a:t>
            </a:r>
            <a:r>
              <a:rPr lang="en-US" dirty="0"/>
              <a:t>: Evaluate Performance, Provide Feedback </a:t>
            </a:r>
          </a:p>
          <a:p>
            <a:r>
              <a:rPr lang="en-US" b="1" dirty="0"/>
              <a:t>Learning Objective(s)</a:t>
            </a:r>
            <a:r>
              <a:rPr lang="en-US" dirty="0"/>
              <a:t>:  Explain what each tool does and does not do.; Select the right tool to test an electrical circuit.</a:t>
            </a:r>
          </a:p>
          <a:p>
            <a:r>
              <a:rPr lang="en-US" b="1" dirty="0"/>
              <a:t>Time</a:t>
            </a:r>
            <a:r>
              <a:rPr lang="en-US" dirty="0"/>
              <a:t>: 2 min</a:t>
            </a:r>
          </a:p>
          <a:p>
            <a:r>
              <a:rPr lang="en-US" b="1" dirty="0"/>
              <a:t>Do</a:t>
            </a:r>
            <a:r>
              <a:rPr lang="en-US" dirty="0"/>
              <a:t>: </a:t>
            </a:r>
          </a:p>
          <a:p>
            <a:pPr marL="171450" indent="-171450">
              <a:buFont typeface="Arial" panose="020B0604020202020204" pitchFamily="34" charset="0"/>
              <a:buChar char="•"/>
            </a:pPr>
            <a:r>
              <a:rPr lang="en-US" dirty="0"/>
              <a:t>Review the knowledge check questions. </a:t>
            </a:r>
          </a:p>
          <a:p>
            <a:pPr marL="171450" indent="-171450">
              <a:buFont typeface="Arial" panose="020B0604020202020204" pitchFamily="34" charset="0"/>
              <a:buChar char="•"/>
            </a:pPr>
            <a:r>
              <a:rPr lang="en-US" dirty="0"/>
              <a:t>Call on learners to share their responses. </a:t>
            </a:r>
          </a:p>
          <a:p>
            <a:pPr marL="171450" indent="-171450">
              <a:buFont typeface="Arial" panose="020B0604020202020204" pitchFamily="34" charset="0"/>
              <a:buChar char="•"/>
            </a:pPr>
            <a:r>
              <a:rPr lang="en-US" b="1" i="1" dirty="0"/>
              <a:t>CLICK</a:t>
            </a:r>
            <a:r>
              <a:rPr lang="en-US" dirty="0"/>
              <a:t> to reveal the answers. Provide feedback by correcting any thinking errors learners may have. </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Answer: </a:t>
            </a:r>
          </a:p>
          <a:p>
            <a:r>
              <a:rPr lang="en-US" dirty="0">
                <a:latin typeface="Calibri" panose="020F0502020204030204" pitchFamily="34" charset="0"/>
                <a:ea typeface="Calibri" panose="020F0502020204030204" pitchFamily="34" charset="0"/>
                <a:cs typeface="Calibri" panose="020F0502020204030204" pitchFamily="34" charset="0"/>
              </a:rPr>
              <a:t>D. Multimeters are used to measure voltage, continuity and resistance.</a:t>
            </a:r>
          </a:p>
        </p:txBody>
      </p:sp>
      <p:sp>
        <p:nvSpPr>
          <p:cNvPr id="4" name="Slide Number Placeholder 3">
            <a:extLst>
              <a:ext uri="{FF2B5EF4-FFF2-40B4-BE49-F238E27FC236}">
                <a16:creationId xmlns:a16="http://schemas.microsoft.com/office/drawing/2014/main" id="{895E2758-39C6-B73C-ADD5-68763C84CE59}"/>
              </a:ext>
            </a:extLst>
          </p:cNvPr>
          <p:cNvSpPr>
            <a:spLocks noGrp="1"/>
          </p:cNvSpPr>
          <p:nvPr>
            <p:ph type="sldNum" sz="quarter" idx="5"/>
          </p:nvPr>
        </p:nvSpPr>
        <p:spPr/>
        <p:txBody>
          <a:bodyPr/>
          <a:lstStyle/>
          <a:p>
            <a:fld id="{C68FB58B-AACD-44F1-9CE2-B850C946C86F}" type="slidenum">
              <a:rPr lang="en-US" smtClean="0"/>
              <a:t>74</a:t>
            </a:fld>
            <a:endParaRPr lang="en-US"/>
          </a:p>
        </p:txBody>
      </p:sp>
    </p:spTree>
    <p:extLst>
      <p:ext uri="{BB962C8B-B14F-4D97-AF65-F5344CB8AC3E}">
        <p14:creationId xmlns:p14="http://schemas.microsoft.com/office/powerpoint/2010/main" val="20983295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FF814-640E-B1F3-9493-B02C8AC93B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240761-58F8-B82E-FF90-67EDB8E2189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C457A60-18FB-5542-1F2E-4103FEBA754B}"/>
              </a:ext>
            </a:extLst>
          </p:cNvPr>
          <p:cNvSpPr>
            <a:spLocks noGrp="1"/>
          </p:cNvSpPr>
          <p:nvPr>
            <p:ph type="body" idx="1"/>
          </p:nvPr>
        </p:nvSpPr>
        <p:spPr/>
        <p:txBody>
          <a:bodyPr/>
          <a:lstStyle/>
          <a:p>
            <a:r>
              <a:rPr lang="en-US" i="1" dirty="0"/>
              <a:t>*This slide has animations. </a:t>
            </a:r>
            <a:r>
              <a:rPr lang="en-US" b="1" i="1" dirty="0"/>
              <a:t>Click</a:t>
            </a:r>
            <a:r>
              <a:rPr lang="en-US" i="1" dirty="0"/>
              <a:t> to reveal content. </a:t>
            </a:r>
          </a:p>
          <a:p>
            <a:r>
              <a:rPr lang="en-US" b="1" dirty="0"/>
              <a:t>Instructional Event</a:t>
            </a:r>
            <a:r>
              <a:rPr lang="en-US" dirty="0"/>
              <a:t>: Evaluate Performance, Provide Feedback </a:t>
            </a:r>
          </a:p>
          <a:p>
            <a:r>
              <a:rPr lang="en-US" b="1" dirty="0"/>
              <a:t>Learning Objective</a:t>
            </a:r>
            <a:r>
              <a:rPr lang="en-US" dirty="0"/>
              <a:t>: Select the right tool to test an electrical circuit.</a:t>
            </a:r>
          </a:p>
          <a:p>
            <a:r>
              <a:rPr lang="en-US" b="1" dirty="0"/>
              <a:t>Time</a:t>
            </a:r>
            <a:r>
              <a:rPr lang="en-US" dirty="0"/>
              <a:t>: 2 min</a:t>
            </a:r>
          </a:p>
          <a:p>
            <a:r>
              <a:rPr lang="en-US" b="1" dirty="0"/>
              <a:t>Do</a:t>
            </a:r>
            <a:r>
              <a:rPr lang="en-US" dirty="0"/>
              <a:t>: </a:t>
            </a:r>
          </a:p>
          <a:p>
            <a:pPr marL="171450" indent="-171450">
              <a:buFont typeface="Arial" panose="020B0604020202020204" pitchFamily="34" charset="0"/>
              <a:buChar char="•"/>
            </a:pPr>
            <a:r>
              <a:rPr lang="en-US" dirty="0"/>
              <a:t>Review the knowledge check questions. </a:t>
            </a:r>
          </a:p>
          <a:p>
            <a:pPr marL="171450" indent="-171450">
              <a:buFont typeface="Arial" panose="020B0604020202020204" pitchFamily="34" charset="0"/>
              <a:buChar char="•"/>
            </a:pPr>
            <a:r>
              <a:rPr lang="en-US" dirty="0"/>
              <a:t>Call on learners to share their responses. </a:t>
            </a:r>
          </a:p>
          <a:p>
            <a:pPr marL="171450" indent="-171450">
              <a:buFont typeface="Arial" panose="020B0604020202020204" pitchFamily="34" charset="0"/>
              <a:buChar char="•"/>
            </a:pPr>
            <a:r>
              <a:rPr lang="en-US" b="1" i="1" dirty="0"/>
              <a:t>CLICK</a:t>
            </a:r>
            <a:r>
              <a:rPr lang="en-US" dirty="0"/>
              <a:t> to reveal the answers. Provide feedback by correcting any thinking errors learners may have. </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Answer: </a:t>
            </a:r>
          </a:p>
          <a:p>
            <a:r>
              <a:rPr lang="en-US" dirty="0">
                <a:latin typeface="Calibri" panose="020F0502020204030204" pitchFamily="34" charset="0"/>
                <a:ea typeface="Calibri" panose="020F0502020204030204" pitchFamily="34" charset="0"/>
                <a:cs typeface="Calibri" panose="020F0502020204030204" pitchFamily="34" charset="0"/>
              </a:rPr>
              <a:t>B. Megohmmeter checks insulation strength and finds hidden leakage paths. </a:t>
            </a:r>
          </a:p>
        </p:txBody>
      </p:sp>
      <p:sp>
        <p:nvSpPr>
          <p:cNvPr id="4" name="Slide Number Placeholder 3">
            <a:extLst>
              <a:ext uri="{FF2B5EF4-FFF2-40B4-BE49-F238E27FC236}">
                <a16:creationId xmlns:a16="http://schemas.microsoft.com/office/drawing/2014/main" id="{34656B8E-549D-B2B8-DB8F-BE97109E6996}"/>
              </a:ext>
            </a:extLst>
          </p:cNvPr>
          <p:cNvSpPr>
            <a:spLocks noGrp="1"/>
          </p:cNvSpPr>
          <p:nvPr>
            <p:ph type="sldNum" sz="quarter" idx="5"/>
          </p:nvPr>
        </p:nvSpPr>
        <p:spPr/>
        <p:txBody>
          <a:bodyPr/>
          <a:lstStyle/>
          <a:p>
            <a:fld id="{C68FB58B-AACD-44F1-9CE2-B850C946C86F}" type="slidenum">
              <a:rPr lang="en-US" smtClean="0"/>
              <a:t>75</a:t>
            </a:fld>
            <a:endParaRPr lang="en-US"/>
          </a:p>
        </p:txBody>
      </p:sp>
    </p:spTree>
    <p:extLst>
      <p:ext uri="{BB962C8B-B14F-4D97-AF65-F5344CB8AC3E}">
        <p14:creationId xmlns:p14="http://schemas.microsoft.com/office/powerpoint/2010/main" val="7466455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D2808-09B9-959B-7E20-04640B8BCF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4B663A-4B14-EC3D-3D8F-6AAA5677DCE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EFEC43E-8C76-7237-E515-1617C2672990}"/>
              </a:ext>
            </a:extLst>
          </p:cNvPr>
          <p:cNvSpPr>
            <a:spLocks noGrp="1"/>
          </p:cNvSpPr>
          <p:nvPr>
            <p:ph type="body" idx="1"/>
          </p:nvPr>
        </p:nvSpPr>
        <p:spPr/>
        <p:txBody>
          <a:bodyPr/>
          <a:lstStyle/>
          <a:p>
            <a:r>
              <a:rPr lang="en-US" sz="1300" b="1" dirty="0">
                <a:solidFill>
                  <a:srgbClr val="000000"/>
                </a:solidFill>
                <a:latin typeface="Calibri" panose="020F0502020204030204" pitchFamily="34" charset="0"/>
                <a:ea typeface="Times New Roman" panose="02020603050405020304" pitchFamily="18" charset="0"/>
              </a:rPr>
              <a:t>Instructional Event: </a:t>
            </a:r>
            <a:r>
              <a:rPr lang="en-US" sz="1300" dirty="0">
                <a:solidFill>
                  <a:srgbClr val="000000"/>
                </a:solidFill>
                <a:latin typeface="Calibri" panose="020F0502020204030204" pitchFamily="34" charset="0"/>
                <a:ea typeface="Times New Roman" panose="02020603050405020304" pitchFamily="18" charset="0"/>
              </a:rPr>
              <a:t>Enhance Retention and Transfer </a:t>
            </a:r>
            <a:endParaRPr lang="en-US" sz="1300" dirty="0">
              <a:latin typeface="Calibri" panose="020F0502020204030204" pitchFamily="34" charset="0"/>
              <a:ea typeface="Calibri" panose="020F0502020204030204" pitchFamily="34" charset="0"/>
            </a:endParaRPr>
          </a:p>
          <a:p>
            <a:r>
              <a:rPr lang="en-US" sz="1300" b="1" dirty="0">
                <a:solidFill>
                  <a:srgbClr val="000000"/>
                </a:solidFill>
                <a:latin typeface="Calibri" panose="020F0502020204030204" pitchFamily="34" charset="0"/>
                <a:ea typeface="Times New Roman" panose="02020603050405020304" pitchFamily="18" charset="0"/>
              </a:rPr>
              <a:t>Time: </a:t>
            </a:r>
            <a:r>
              <a:rPr lang="en-US" sz="1300" dirty="0">
                <a:solidFill>
                  <a:srgbClr val="000000"/>
                </a:solidFill>
                <a:latin typeface="Calibri" panose="020F0502020204030204" pitchFamily="34" charset="0"/>
                <a:ea typeface="Times New Roman" panose="02020603050405020304" pitchFamily="18" charset="0"/>
              </a:rPr>
              <a:t>4 minutes.</a:t>
            </a:r>
            <a:endParaRPr lang="en-US" sz="1300" dirty="0">
              <a:latin typeface="Calibri" panose="020F0502020204030204" pitchFamily="34" charset="0"/>
              <a:ea typeface="Calibri" panose="020F0502020204030204" pitchFamily="34" charset="0"/>
            </a:endParaRPr>
          </a:p>
          <a:p>
            <a:r>
              <a:rPr lang="en-US" sz="1300" b="1" dirty="0">
                <a:solidFill>
                  <a:srgbClr val="000000"/>
                </a:solidFill>
                <a:latin typeface="Calibri" panose="020F0502020204030204" pitchFamily="34" charset="0"/>
                <a:ea typeface="Times New Roman" panose="02020603050405020304" pitchFamily="18" charset="0"/>
              </a:rPr>
              <a:t>Do: </a:t>
            </a:r>
            <a:r>
              <a:rPr lang="en-US" sz="1300" dirty="0">
                <a:solidFill>
                  <a:srgbClr val="000000"/>
                </a:solidFill>
                <a:latin typeface="Calibri" panose="020F0502020204030204" pitchFamily="34" charset="0"/>
                <a:ea typeface="Times New Roman" panose="02020603050405020304" pitchFamily="18" charset="0"/>
              </a:rPr>
              <a:t>Review main topics in the module and check to see if participants have any questions about the content. </a:t>
            </a:r>
          </a:p>
          <a:p>
            <a:pPr marL="0" indent="0">
              <a:buFont typeface="Arial" panose="020B0604020202020204" pitchFamily="34" charset="0"/>
              <a:buNone/>
            </a:pPr>
            <a:endParaRPr lang="en-US" sz="1300" dirty="0">
              <a:solidFill>
                <a:srgbClr val="000000"/>
              </a:solidFill>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2EEAFA33-09C3-D98C-911A-D1EEEAAF8A90}"/>
              </a:ext>
            </a:extLst>
          </p:cNvPr>
          <p:cNvSpPr>
            <a:spLocks noGrp="1"/>
          </p:cNvSpPr>
          <p:nvPr>
            <p:ph type="sldNum" sz="quarter" idx="5"/>
          </p:nvPr>
        </p:nvSpPr>
        <p:spPr/>
        <p:txBody>
          <a:bodyPr/>
          <a:lstStyle/>
          <a:p>
            <a:fld id="{C68FB58B-AACD-44F1-9CE2-B850C946C86F}" type="slidenum">
              <a:rPr lang="en-US" smtClean="0"/>
              <a:t>76</a:t>
            </a:fld>
            <a:endParaRPr lang="en-US"/>
          </a:p>
        </p:txBody>
      </p:sp>
    </p:spTree>
    <p:extLst>
      <p:ext uri="{BB962C8B-B14F-4D97-AF65-F5344CB8AC3E}">
        <p14:creationId xmlns:p14="http://schemas.microsoft.com/office/powerpoint/2010/main" val="10038517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Activity</a:t>
            </a:r>
            <a:r>
              <a:rPr lang="en-US" sz="1200" b="0" dirty="0">
                <a:effectLst/>
                <a:latin typeface="+mn-lt"/>
                <a:ea typeface="Calibri" panose="020F0502020204030204" pitchFamily="34" charset="0"/>
                <a:cs typeface="Times New Roman" panose="02020603050405020304" pitchFamily="18" charset="0"/>
              </a:rPr>
              <a:t>: Direction, Evaluate/Assess Performance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Instructional Time</a:t>
            </a:r>
            <a:r>
              <a:rPr lang="en-US" sz="1200" b="0" dirty="0">
                <a:effectLst/>
                <a:latin typeface="+mn-lt"/>
                <a:ea typeface="Calibri" panose="020F0502020204030204" pitchFamily="34" charset="0"/>
                <a:cs typeface="Times New Roman" panose="02020603050405020304" pitchFamily="18" charset="0"/>
              </a:rPr>
              <a:t>: 20 min.</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Materials</a:t>
            </a:r>
            <a:r>
              <a:rPr lang="en-US" sz="1200" b="0" dirty="0">
                <a:effectLst/>
                <a:latin typeface="+mn-lt"/>
                <a:ea typeface="Calibri" panose="020F0502020204030204" pitchFamily="34" charset="0"/>
                <a:cs typeface="Times New Roman" panose="02020603050405020304" pitchFamily="18" charset="0"/>
              </a:rPr>
              <a:t>: Quiz_M6</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Do:</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Ask learners if they have any lingering questions. Address them before distributing the quiz.</a:t>
            </a:r>
          </a:p>
          <a:p>
            <a:pPr marL="171450" marR="0" lvl="0" indent="-171450">
              <a:spcBef>
                <a:spcPts val="0"/>
              </a:spcBef>
              <a:spcAft>
                <a:spcPts val="0"/>
              </a:spcAft>
              <a:buFont typeface="Arial" panose="020B0604020202020204" pitchFamily="34" charset="0"/>
              <a:buChar char="•"/>
            </a:pPr>
            <a:r>
              <a:rPr lang="en-US" sz="1200" b="0" dirty="0">
                <a:effectLst/>
                <a:latin typeface="+mn-lt"/>
                <a:ea typeface="Calibri" panose="020F0502020204030204" pitchFamily="34" charset="0"/>
                <a:cs typeface="Times New Roman" panose="02020603050405020304" pitchFamily="18" charset="0"/>
              </a:rPr>
              <a:t>Pass out the quiz and review the directions. </a:t>
            </a:r>
          </a:p>
          <a:p>
            <a:pPr marL="0" marR="0" lvl="0" indent="0">
              <a:spcBef>
                <a:spcPts val="0"/>
              </a:spcBef>
              <a:spcAft>
                <a:spcPts val="0"/>
              </a:spcAft>
              <a:buFont typeface="Courier New" panose="02070309020205020404" pitchFamily="49" charset="0"/>
              <a:buNone/>
            </a:pPr>
            <a:r>
              <a:rPr lang="en-US" sz="1200" b="1" dirty="0">
                <a:effectLst/>
                <a:latin typeface="+mn-lt"/>
                <a:ea typeface="Calibri" panose="020F0502020204030204" pitchFamily="34" charset="0"/>
                <a:cs typeface="Times New Roman" panose="02020603050405020304" pitchFamily="18" charset="0"/>
              </a:rPr>
              <a:t>Talking Points</a:t>
            </a:r>
            <a:r>
              <a:rPr lang="en-US" sz="1200" b="0" dirty="0">
                <a:effectLst/>
                <a:latin typeface="+mn-lt"/>
                <a:ea typeface="Calibri" panose="020F0502020204030204" pitchFamily="34" charset="0"/>
                <a:cs typeface="Times New Roman" panose="02020603050405020304" pitchFamily="18" charset="0"/>
              </a:rPr>
              <a:t>: </a:t>
            </a:r>
          </a:p>
          <a:p>
            <a:pPr marL="171450" marR="0" lvl="0" indent="-171450">
              <a:spcBef>
                <a:spcPts val="0"/>
              </a:spcBef>
              <a:spcAft>
                <a:spcPts val="0"/>
              </a:spcAft>
              <a:buFont typeface="Arial" panose="020B0604020202020204" pitchFamily="34" charset="0"/>
              <a:buChar char="•"/>
            </a:pPr>
            <a:r>
              <a:rPr lang="en-US" dirty="0"/>
              <a:t>Time for a quiz! Let’s see what you have retained from today’s lesson. </a:t>
            </a: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77</a:t>
            </a:fld>
            <a:endParaRPr lang="en-US" dirty="0"/>
          </a:p>
        </p:txBody>
      </p:sp>
    </p:spTree>
    <p:extLst>
      <p:ext uri="{BB962C8B-B14F-4D97-AF65-F5344CB8AC3E}">
        <p14:creationId xmlns:p14="http://schemas.microsoft.com/office/powerpoint/2010/main" val="12893225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66745-4E01-1135-89FF-E1EF949FEE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441AF-0F8C-C48C-73B7-946BBC4FB3A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28AAF18-1DA7-3CB6-B732-9AC539270E89}"/>
              </a:ext>
            </a:extLst>
          </p:cNvPr>
          <p:cNvSpPr>
            <a:spLocks noGrp="1"/>
          </p:cNvSpPr>
          <p:nvPr>
            <p:ph type="body" idx="1"/>
          </p:nvPr>
        </p:nvSpPr>
        <p:spPr/>
        <p:txBody>
          <a:bodyPr/>
          <a:lstStyle/>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Activity:</a:t>
            </a:r>
            <a:r>
              <a:rPr lang="en-US" sz="1200" dirty="0">
                <a:effectLst/>
                <a:latin typeface="Calibri" panose="020F0502020204030204" pitchFamily="34" charset="0"/>
                <a:ea typeface="Calibri" panose="020F0502020204030204" pitchFamily="34" charset="0"/>
                <a:cs typeface="Times New Roman" panose="02020603050405020304" pitchFamily="18" charset="0"/>
              </a:rPr>
              <a:t> Enhance Transfer and Retention</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Instructional Time: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5 min.</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Do</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Facilitate a short discussion to review the key topics in the lesson.  </a:t>
            </a:r>
          </a:p>
          <a:p>
            <a:pPr marL="0" marR="0" lvl="0" indent="0">
              <a:spcBef>
                <a:spcPts val="0"/>
              </a:spcBef>
              <a:spcAft>
                <a:spcPts val="0"/>
              </a:spcAft>
              <a:buFont typeface="Courier New" panose="02070309020205020404" pitchFamily="49" charset="0"/>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Talking Points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were explaining today’s objectives to someone else, how would you summarize what they mean and why they matter?</a:t>
            </a: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Which of today’s objectives do you feel most confident about? Which were most challenging? Explain your reasoning. </a:t>
            </a: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Can you give an example of how you could apply one of today’s objectives in a real-world situation?</a:t>
            </a:r>
          </a:p>
          <a:p>
            <a:pPr marL="171450" marR="0" lvl="0" indent="-171450">
              <a:spcBef>
                <a:spcPts val="0"/>
              </a:spcBef>
              <a:spcAft>
                <a:spcPts val="0"/>
              </a:spcAft>
              <a:buFont typeface="Arial" panose="020B0604020202020204" pitchFamily="34" charset="0"/>
              <a:buChar char="•"/>
            </a:pPr>
            <a:r>
              <a:rPr lang="en-US" sz="1200" i="1" dirty="0">
                <a:effectLst/>
                <a:latin typeface="Calibri" panose="020F0502020204030204" pitchFamily="34" charset="0"/>
                <a:ea typeface="Calibri" panose="020F0502020204030204" pitchFamily="34" charset="0"/>
                <a:cs typeface="Times New Roman" panose="02020603050405020304" pitchFamily="18" charset="0"/>
              </a:rPr>
              <a:t>After Discussion:</a:t>
            </a:r>
          </a:p>
          <a:p>
            <a:pPr marL="628650" marR="0" lvl="1"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conclude this section of the module. Thank you for your participation.</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38BA0FE-157B-9485-B412-007E97F054CD}"/>
              </a:ext>
            </a:extLst>
          </p:cNvPr>
          <p:cNvSpPr>
            <a:spLocks noGrp="1"/>
          </p:cNvSpPr>
          <p:nvPr>
            <p:ph type="sldNum" sz="quarter" idx="5"/>
          </p:nvPr>
        </p:nvSpPr>
        <p:spPr/>
        <p:txBody>
          <a:bodyPr/>
          <a:lstStyle/>
          <a:p>
            <a:fld id="{C68FB58B-AACD-44F1-9CE2-B850C946C86F}" type="slidenum">
              <a:rPr lang="en-US" smtClean="0"/>
              <a:t>78</a:t>
            </a:fld>
            <a:endParaRPr lang="en-US" dirty="0"/>
          </a:p>
        </p:txBody>
      </p:sp>
    </p:spTree>
    <p:extLst>
      <p:ext uri="{BB962C8B-B14F-4D97-AF65-F5344CB8AC3E}">
        <p14:creationId xmlns:p14="http://schemas.microsoft.com/office/powerpoint/2010/main" val="37662462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79</a:t>
            </a:fld>
            <a:endParaRPr lang="en-US"/>
          </a:p>
        </p:txBody>
      </p:sp>
    </p:spTree>
    <p:extLst>
      <p:ext uri="{BB962C8B-B14F-4D97-AF65-F5344CB8AC3E}">
        <p14:creationId xmlns:p14="http://schemas.microsoft.com/office/powerpoint/2010/main" val="470010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C8DD9-F0C0-D2BE-0B2B-933177B726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7ECD6F-893B-D985-8F36-57433B0417E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36AB2F2-EE3C-C609-4C95-A05806546023}"/>
              </a:ext>
            </a:extLst>
          </p:cNvPr>
          <p:cNvSpPr>
            <a:spLocks noGrp="1"/>
          </p:cNvSpPr>
          <p:nvPr>
            <p:ph type="body" idx="1"/>
          </p:nvPr>
        </p:nvSpPr>
        <p:spPr/>
        <p:txBody>
          <a:bodyPr/>
          <a:lstStyle/>
          <a:p>
            <a:r>
              <a:rPr lang="en-US" altLang="en-US" sz="1200" b="1" dirty="0">
                <a:latin typeface="+mn-lt"/>
              </a:rPr>
              <a:t>INSTRUCTIONAL ACTIVITY: </a:t>
            </a:r>
            <a:r>
              <a:rPr lang="en-US" altLang="en-US" sz="1200" b="0" dirty="0">
                <a:latin typeface="+mn-lt"/>
              </a:rPr>
              <a:t>Present Content</a:t>
            </a:r>
            <a:endParaRPr lang="en-US" altLang="en-US" sz="1200" dirty="0">
              <a:latin typeface="+mn-lt"/>
            </a:endParaRPr>
          </a:p>
          <a:p>
            <a:r>
              <a:rPr lang="en-US" altLang="en-US" sz="1200" b="1" dirty="0">
                <a:latin typeface="+mn-lt"/>
              </a:rPr>
              <a:t>TIME</a:t>
            </a:r>
            <a:r>
              <a:rPr lang="en-US" altLang="en-US" sz="1200" dirty="0">
                <a:latin typeface="+mn-lt"/>
              </a:rPr>
              <a:t>: 2 min.</a:t>
            </a:r>
          </a:p>
          <a:p>
            <a:r>
              <a:rPr lang="en-US" altLang="en-US" sz="1200" b="1" dirty="0">
                <a:latin typeface="+mn-lt"/>
              </a:rPr>
              <a:t>Talking Points:</a:t>
            </a:r>
            <a:endParaRPr lang="en-US" b="1" dirty="0"/>
          </a:p>
          <a:p>
            <a:pPr marL="207346" lvl="0" indent="-181240">
              <a:buFont typeface="Arial" panose="020B0604020202020204" pitchFamily="34" charset="0"/>
              <a:buChar char="•"/>
            </a:pPr>
            <a:r>
              <a:rPr lang="en-US" dirty="0"/>
              <a:t>To achieve this connection, electrical tools work together to…</a:t>
            </a:r>
          </a:p>
          <a:p>
            <a:pPr marL="628650" lvl="1" indent="-171450">
              <a:buFont typeface="Arial" panose="020B0604020202020204" pitchFamily="34" charset="0"/>
              <a:buChar char="•"/>
            </a:pPr>
            <a:r>
              <a:rPr lang="en-US" b="0" dirty="0"/>
              <a:t>Cut – Removes damaged wire and creates a clean starting point</a:t>
            </a:r>
          </a:p>
          <a:p>
            <a:pPr marL="628650" lvl="1" indent="-171450">
              <a:buFont typeface="Arial" panose="020B0604020202020204" pitchFamily="34" charset="0"/>
              <a:buChar char="•"/>
            </a:pPr>
            <a:r>
              <a:rPr lang="en-US" b="0" dirty="0"/>
              <a:t>Strip – Exposes copper </a:t>
            </a:r>
            <a:r>
              <a:rPr lang="en-US" b="0" i="0" dirty="0"/>
              <a:t>without weakening it</a:t>
            </a:r>
          </a:p>
          <a:p>
            <a:pPr marL="628650" lvl="1" indent="-171450">
              <a:buFont typeface="Arial" panose="020B0604020202020204" pitchFamily="34" charset="0"/>
              <a:buChar char="•"/>
            </a:pPr>
            <a:r>
              <a:rPr lang="en-US" b="0" dirty="0"/>
              <a:t>Crimp – Secures the wire to a connector so current can flow</a:t>
            </a:r>
          </a:p>
          <a:p>
            <a:pPr marL="628650" lvl="1" indent="-171450">
              <a:buFont typeface="Arial" panose="020B0604020202020204" pitchFamily="34" charset="0"/>
              <a:buChar char="•"/>
            </a:pPr>
            <a:r>
              <a:rPr lang="en-US" b="0" dirty="0"/>
              <a:t>Protect – Shrink tubing seals and protects the connection</a:t>
            </a:r>
          </a:p>
          <a:p>
            <a:pPr marL="628650" lvl="1" indent="-171450">
              <a:buFont typeface="Arial" panose="020B0604020202020204" pitchFamily="34" charset="0"/>
              <a:buChar char="•"/>
            </a:pPr>
            <a:r>
              <a:rPr lang="en-US" b="0" dirty="0"/>
              <a:t>Verify – Meters confirm what’s happening electrically</a:t>
            </a:r>
          </a:p>
          <a:p>
            <a:pPr marL="181240" indent="-181240">
              <a:buFont typeface="Arial" panose="020B0604020202020204" pitchFamily="34" charset="0"/>
              <a:buChar char="•"/>
            </a:pPr>
            <a:r>
              <a:rPr lang="en-US" dirty="0"/>
              <a:t>If any one of these steps is done poorly; the entire connection is at risk.</a:t>
            </a:r>
          </a:p>
          <a:p>
            <a:pPr marL="181240" indent="-181240">
              <a:buFont typeface="Arial" panose="020B0604020202020204" pitchFamily="34" charset="0"/>
              <a:buChar char="•"/>
            </a:pPr>
            <a:r>
              <a:rPr lang="en-US" dirty="0"/>
              <a:t>Most electrical problems are not caused by bad components. They start at </a:t>
            </a:r>
            <a:r>
              <a:rPr lang="en-US" b="0" dirty="0"/>
              <a:t>poor connections, </a:t>
            </a:r>
            <a:r>
              <a:rPr lang="en-US" dirty="0"/>
              <a:t>often due to small mistakes early in the process.</a:t>
            </a:r>
          </a:p>
          <a:p>
            <a:pPr marL="181240" indent="-181240">
              <a:buFont typeface="Arial" panose="020B0604020202020204" pitchFamily="34" charset="0"/>
              <a:buChar char="•"/>
            </a:pPr>
            <a:r>
              <a:rPr lang="en-US" dirty="0"/>
              <a:t>Now that we understand the goal, let’s talk about wire thickness and the parts we’re attaching wires to; connectors and terminals.</a:t>
            </a:r>
          </a:p>
          <a:p>
            <a:endParaRPr lang="en-US"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53BBF874-9BFF-4C11-D68D-EE5313974931}"/>
              </a:ext>
            </a:extLst>
          </p:cNvPr>
          <p:cNvSpPr>
            <a:spLocks noGrp="1"/>
          </p:cNvSpPr>
          <p:nvPr>
            <p:ph type="sldNum" sz="quarter" idx="5"/>
          </p:nvPr>
        </p:nvSpPr>
        <p:spPr/>
        <p:txBody>
          <a:bodyPr/>
          <a:lstStyle/>
          <a:p>
            <a:fld id="{117354DC-5B43-4357-B3A2-FC61F366D8DF}" type="slidenum">
              <a:rPr lang="en-US" smtClean="0"/>
              <a:t>8</a:t>
            </a:fld>
            <a:endParaRPr lang="en-US"/>
          </a:p>
        </p:txBody>
      </p:sp>
    </p:spTree>
    <p:extLst>
      <p:ext uri="{BB962C8B-B14F-4D97-AF65-F5344CB8AC3E}">
        <p14:creationId xmlns:p14="http://schemas.microsoft.com/office/powerpoint/2010/main" val="1807793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300" b="1" dirty="0">
                <a:solidFill>
                  <a:srgbClr val="000000"/>
                </a:solidFill>
                <a:latin typeface="Calibri" panose="020F0502020204030204" pitchFamily="34" charset="0"/>
                <a:ea typeface="Times New Roman" panose="02020603050405020304" pitchFamily="18" charset="0"/>
              </a:rPr>
              <a:t>Instructional Event: </a:t>
            </a:r>
            <a:r>
              <a:rPr lang="en-US" sz="1300" dirty="0">
                <a:solidFill>
                  <a:srgbClr val="000000"/>
                </a:solidFill>
                <a:latin typeface="Calibri" panose="020F0502020204030204" pitchFamily="34" charset="0"/>
                <a:ea typeface="Times New Roman" panose="02020603050405020304" pitchFamily="18" charset="0"/>
              </a:rPr>
              <a:t>Direction</a:t>
            </a:r>
            <a:endParaRPr lang="en-US" sz="1300" dirty="0">
              <a:latin typeface="Calibri" panose="020F0502020204030204" pitchFamily="34" charset="0"/>
              <a:ea typeface="Calibri" panose="020F0502020204030204" pitchFamily="34" charset="0"/>
            </a:endParaRPr>
          </a:p>
          <a:p>
            <a:r>
              <a:rPr lang="en-US" sz="1300" b="1" dirty="0">
                <a:solidFill>
                  <a:srgbClr val="000000"/>
                </a:solidFill>
                <a:latin typeface="Calibri" panose="020F0502020204030204" pitchFamily="34" charset="0"/>
                <a:ea typeface="Times New Roman" panose="02020603050405020304" pitchFamily="18" charset="0"/>
              </a:rPr>
              <a:t>Time: </a:t>
            </a:r>
            <a:r>
              <a:rPr lang="en-US" sz="1300" dirty="0">
                <a:solidFill>
                  <a:srgbClr val="000000"/>
                </a:solidFill>
                <a:latin typeface="Calibri" panose="020F0502020204030204" pitchFamily="34" charset="0"/>
                <a:ea typeface="Times New Roman" panose="02020603050405020304" pitchFamily="18" charset="0"/>
              </a:rPr>
              <a:t>1 minute.</a:t>
            </a:r>
            <a:endParaRPr lang="en-US" sz="1300" dirty="0">
              <a:latin typeface="Calibri" panose="020F0502020204030204" pitchFamily="34" charset="0"/>
              <a:ea typeface="Calibri" panose="020F0502020204030204" pitchFamily="34" charset="0"/>
            </a:endParaRPr>
          </a:p>
          <a:p>
            <a:r>
              <a:rPr lang="en-US" sz="1300" b="1" dirty="0">
                <a:solidFill>
                  <a:srgbClr val="000000"/>
                </a:solidFill>
                <a:latin typeface="Calibri" panose="020F0502020204030204" pitchFamily="34" charset="0"/>
                <a:ea typeface="Times New Roman" panose="02020603050405020304" pitchFamily="18" charset="0"/>
              </a:rPr>
              <a:t>Do: </a:t>
            </a:r>
            <a:r>
              <a:rPr lang="en-US" sz="1300" dirty="0">
                <a:solidFill>
                  <a:srgbClr val="000000"/>
                </a:solidFill>
                <a:latin typeface="Calibri" panose="020F0502020204030204" pitchFamily="34" charset="0"/>
                <a:ea typeface="Times New Roman" panose="02020603050405020304" pitchFamily="18" charset="0"/>
              </a:rPr>
              <a:t>Review the purpose of this section of the module.</a:t>
            </a:r>
          </a:p>
          <a:p>
            <a:r>
              <a:rPr lang="en-US" b="1" dirty="0"/>
              <a:t>Talking Points: </a:t>
            </a:r>
          </a:p>
          <a:p>
            <a:pPr marL="171450" indent="-171450">
              <a:buFont typeface="Arial" panose="020B0604020202020204" pitchFamily="34" charset="0"/>
              <a:buChar char="•"/>
            </a:pPr>
            <a:r>
              <a:rPr lang="en-US" b="0" dirty="0"/>
              <a:t>This section covers the important basic electrical tools every mechanic should master. </a:t>
            </a:r>
          </a:p>
          <a:p>
            <a:pPr marL="171450" indent="-171450">
              <a:buFont typeface="Arial" panose="020B0604020202020204" pitchFamily="34" charset="0"/>
              <a:buChar char="•"/>
            </a:pPr>
            <a:r>
              <a:rPr lang="en-US" b="0" dirty="0"/>
              <a:t>Errors made during cutting, stripping, and crimping cause many real-world electrical failures on buses and rail cars.</a:t>
            </a:r>
            <a:r>
              <a:rPr lang="en-US" sz="1300" dirty="0">
                <a:solidFill>
                  <a:srgbClr val="000000"/>
                </a:solidFill>
                <a:latin typeface="Calibri" panose="020F0502020204030204" pitchFamily="34" charset="0"/>
                <a:ea typeface="Times New Roman" panose="02020603050405020304" pitchFamily="18" charset="0"/>
              </a:rPr>
              <a:t> </a:t>
            </a:r>
            <a:endParaRPr lang="en-US" sz="13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68FB58B-AACD-44F1-9CE2-B850C946C86F}" type="slidenum">
              <a:rPr lang="en-US" smtClean="0"/>
              <a:t>9</a:t>
            </a:fld>
            <a:endParaRPr lang="en-US" dirty="0"/>
          </a:p>
        </p:txBody>
      </p:sp>
    </p:spTree>
    <p:extLst>
      <p:ext uri="{BB962C8B-B14F-4D97-AF65-F5344CB8AC3E}">
        <p14:creationId xmlns:p14="http://schemas.microsoft.com/office/powerpoint/2010/main" val="23662882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pn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2B5203-1E28-8B45-AE41-C5107348E015}"/>
              </a:ext>
            </a:extLst>
          </p:cNvPr>
          <p:cNvPicPr>
            <a:picLocks noChangeAspect="1"/>
          </p:cNvPicPr>
          <p:nvPr userDrawn="1"/>
        </p:nvPicPr>
        <p:blipFill rotWithShape="1">
          <a:blip r:embed="rId3"/>
          <a:srcRect r="69863"/>
          <a:stretch/>
        </p:blipFill>
        <p:spPr>
          <a:xfrm>
            <a:off x="0" y="0"/>
            <a:ext cx="3674378" cy="6858000"/>
          </a:xfrm>
          <a:prstGeom prst="rect">
            <a:avLst/>
          </a:prstGeom>
        </p:spPr>
      </p:pic>
      <p:sp>
        <p:nvSpPr>
          <p:cNvPr id="9" name="Title 1">
            <a:extLst>
              <a:ext uri="{FF2B5EF4-FFF2-40B4-BE49-F238E27FC236}">
                <a16:creationId xmlns:a16="http://schemas.microsoft.com/office/drawing/2014/main" id="{1633B285-C26E-48AB-B23F-F2F0764F0024}"/>
              </a:ext>
            </a:extLst>
          </p:cNvPr>
          <p:cNvSpPr>
            <a:spLocks noGrp="1"/>
          </p:cNvSpPr>
          <p:nvPr>
            <p:ph type="ctrTitle"/>
          </p:nvPr>
        </p:nvSpPr>
        <p:spPr>
          <a:xfrm>
            <a:off x="1936376" y="2308221"/>
            <a:ext cx="8787954" cy="1120779"/>
          </a:xfrm>
        </p:spPr>
        <p:txBody>
          <a:bodyPr/>
          <a:lstStyle>
            <a:lvl1pPr>
              <a:defRPr sz="6000">
                <a:latin typeface="+mj-lt"/>
              </a:defRPr>
            </a:lvl1pPr>
          </a:lstStyle>
          <a:p>
            <a:endParaRPr lang="en-US" sz="6600" dirty="0"/>
          </a:p>
        </p:txBody>
      </p:sp>
      <p:pic>
        <p:nvPicPr>
          <p:cNvPr id="12" name="Picture 11">
            <a:extLst>
              <a:ext uri="{FF2B5EF4-FFF2-40B4-BE49-F238E27FC236}">
                <a16:creationId xmlns:a16="http://schemas.microsoft.com/office/drawing/2014/main" id="{A4A2F706-0DF5-4936-9D4F-92560FE641D5}"/>
              </a:ext>
            </a:extLst>
          </p:cNvPr>
          <p:cNvPicPr>
            <a:picLocks noChangeAspect="1"/>
          </p:cNvPicPr>
          <p:nvPr userDrawn="1"/>
        </p:nvPicPr>
        <p:blipFill rotWithShape="1">
          <a:blip r:embed="rId4"/>
          <a:srcRect l="59468"/>
          <a:stretch/>
        </p:blipFill>
        <p:spPr>
          <a:xfrm>
            <a:off x="9001387" y="2430049"/>
            <a:ext cx="3190612" cy="4427950"/>
          </a:xfrm>
          <a:prstGeom prst="rect">
            <a:avLst/>
          </a:prstGeom>
        </p:spPr>
      </p:pic>
      <p:sp>
        <p:nvSpPr>
          <p:cNvPr id="13" name="Subtitle 2">
            <a:extLst>
              <a:ext uri="{FF2B5EF4-FFF2-40B4-BE49-F238E27FC236}">
                <a16:creationId xmlns:a16="http://schemas.microsoft.com/office/drawing/2014/main" id="{17B51EE4-957F-4A56-BE59-EF7838D195F4}"/>
              </a:ext>
            </a:extLst>
          </p:cNvPr>
          <p:cNvSpPr txBox="1">
            <a:spLocks/>
          </p:cNvSpPr>
          <p:nvPr userDrawn="1"/>
        </p:nvSpPr>
        <p:spPr>
          <a:xfrm>
            <a:off x="1943906" y="3859785"/>
            <a:ext cx="8787954" cy="91449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b="1" i="1" dirty="0"/>
          </a:p>
        </p:txBody>
      </p:sp>
      <p:sp>
        <p:nvSpPr>
          <p:cNvPr id="2" name="TextBox 1">
            <a:extLst>
              <a:ext uri="{FF2B5EF4-FFF2-40B4-BE49-F238E27FC236}">
                <a16:creationId xmlns:a16="http://schemas.microsoft.com/office/drawing/2014/main" id="{EDECABC8-3803-4C79-8968-8F9EBD9F445C}"/>
              </a:ext>
            </a:extLst>
          </p:cNvPr>
          <p:cNvSpPr txBox="1"/>
          <p:nvPr userDrawn="1"/>
        </p:nvSpPr>
        <p:spPr>
          <a:xfrm>
            <a:off x="1943906" y="3859785"/>
            <a:ext cx="8787954" cy="523220"/>
          </a:xfrm>
          <a:prstGeom prst="rect">
            <a:avLst/>
          </a:prstGeom>
          <a:noFill/>
        </p:spPr>
        <p:txBody>
          <a:bodyPr wrap="square" rtlCol="0">
            <a:spAutoFit/>
          </a:bodyPr>
          <a:lstStyle/>
          <a:p>
            <a:endParaRPr lang="en-US" sz="2800" i="1" dirty="0">
              <a:solidFill>
                <a:schemeClr val="tx2"/>
              </a:solidFill>
              <a:latin typeface="+mj-lt"/>
            </a:endParaRPr>
          </a:p>
        </p:txBody>
      </p:sp>
      <p:sp>
        <p:nvSpPr>
          <p:cNvPr id="5" name="Content Placeholder 4">
            <a:extLst>
              <a:ext uri="{FF2B5EF4-FFF2-40B4-BE49-F238E27FC236}">
                <a16:creationId xmlns:a16="http://schemas.microsoft.com/office/drawing/2014/main" id="{3C7DEBB4-9C91-4073-B850-FEA0640DBE0E}"/>
              </a:ext>
            </a:extLst>
          </p:cNvPr>
          <p:cNvSpPr>
            <a:spLocks noGrp="1"/>
          </p:cNvSpPr>
          <p:nvPr>
            <p:ph sz="quarter" idx="10"/>
          </p:nvPr>
        </p:nvSpPr>
        <p:spPr>
          <a:xfrm>
            <a:off x="1943906" y="3751697"/>
            <a:ext cx="8787954" cy="914400"/>
          </a:xfrm>
        </p:spPr>
        <p:txBody>
          <a:bodyPr/>
          <a:lstStyle>
            <a:lvl1pPr marL="0" indent="0">
              <a:buNone/>
              <a:defRPr sz="2800" b="1" i="1"/>
            </a:lvl1pPr>
          </a:lstStyle>
          <a:p>
            <a:pPr lvl="0"/>
            <a:r>
              <a:rPr lang="en-US" dirty="0"/>
              <a:t>Click to edit Master text styles</a:t>
            </a:r>
          </a:p>
          <a:p>
            <a:pPr lvl="1"/>
            <a:endParaRPr lang="en-US" dirty="0"/>
          </a:p>
        </p:txBody>
      </p:sp>
      <p:sp>
        <p:nvSpPr>
          <p:cNvPr id="4" name="TextBox 3">
            <a:extLst>
              <a:ext uri="{FF2B5EF4-FFF2-40B4-BE49-F238E27FC236}">
                <a16:creationId xmlns:a16="http://schemas.microsoft.com/office/drawing/2014/main" id="{A903E5B0-F589-022B-D081-64A5837DEFAC}"/>
              </a:ext>
            </a:extLst>
          </p:cNvPr>
          <p:cNvSpPr txBox="1"/>
          <p:nvPr userDrawn="1"/>
        </p:nvSpPr>
        <p:spPr>
          <a:xfrm>
            <a:off x="3048000" y="6279634"/>
            <a:ext cx="6096000" cy="338554"/>
          </a:xfrm>
          <a:prstGeom prst="rect">
            <a:avLst/>
          </a:prstGeom>
          <a:noFill/>
        </p:spPr>
        <p:txBody>
          <a:bodyPr wrap="square">
            <a:spAutoFit/>
          </a:bodyPr>
          <a:lstStyle/>
          <a:p>
            <a:pPr algn="ctr"/>
            <a:r>
              <a:rPr lang="en-US" sz="1600" b="0" i="1" dirty="0">
                <a:solidFill>
                  <a:schemeClr val="tx1">
                    <a:lumMod val="75000"/>
                    <a:lumOff val="25000"/>
                  </a:schemeClr>
                </a:solidFill>
              </a:rPr>
              <a:t>© 2026 Transit Workforce Center</a:t>
            </a:r>
          </a:p>
        </p:txBody>
      </p:sp>
    </p:spTree>
    <p:custDataLst>
      <p:tags r:id="rId1"/>
    </p:custDataLst>
    <p:extLst>
      <p:ext uri="{BB962C8B-B14F-4D97-AF65-F5344CB8AC3E}">
        <p14:creationId xmlns:p14="http://schemas.microsoft.com/office/powerpoint/2010/main" val="146100146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6">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0803A1-65C7-4DEF-8E6B-066F34306918}"/>
              </a:ext>
            </a:extLst>
          </p:cNvPr>
          <p:cNvSpPr>
            <a:spLocks noGrp="1"/>
          </p:cNvSpPr>
          <p:nvPr>
            <p:ph type="title"/>
          </p:nvPr>
        </p:nvSpPr>
        <p:spPr>
          <a:xfrm>
            <a:off x="838200" y="842693"/>
            <a:ext cx="5760719" cy="664797"/>
          </a:xfrm>
        </p:spPr>
        <p:txBody>
          <a:bodyPr anchor="t" anchorCtr="0">
            <a:noAutofit/>
          </a:bodyPr>
          <a:lstStyle>
            <a:lvl1pPr>
              <a:defRPr sz="3600"/>
            </a:lvl1pPr>
          </a:lstStyle>
          <a:p>
            <a:r>
              <a:rPr lang="en-US" dirty="0"/>
              <a:t>Click to edit Master title style</a:t>
            </a:r>
          </a:p>
        </p:txBody>
      </p:sp>
      <p:sp>
        <p:nvSpPr>
          <p:cNvPr id="5" name="Content Placeholder 2">
            <a:extLst>
              <a:ext uri="{FF2B5EF4-FFF2-40B4-BE49-F238E27FC236}">
                <a16:creationId xmlns:a16="http://schemas.microsoft.com/office/drawing/2014/main" id="{5F1DE6FB-9338-42EB-86E5-EFD39FCDD0A0}"/>
              </a:ext>
            </a:extLst>
          </p:cNvPr>
          <p:cNvSpPr>
            <a:spLocks noGrp="1"/>
          </p:cNvSpPr>
          <p:nvPr>
            <p:ph idx="10" hasCustomPrompt="1"/>
          </p:nvPr>
        </p:nvSpPr>
        <p:spPr>
          <a:xfrm>
            <a:off x="847746" y="1652236"/>
            <a:ext cx="5751173" cy="4572000"/>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BF5B535C-AAC5-442E-B44E-F17CB9FA65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20840" y="-551658"/>
            <a:ext cx="6207403" cy="7090570"/>
          </a:xfrm>
          <a:prstGeom prst="rect">
            <a:avLst/>
          </a:prstGeom>
        </p:spPr>
      </p:pic>
    </p:spTree>
    <p:custDataLst>
      <p:tags r:id="rId1"/>
    </p:custDataLst>
    <p:extLst>
      <p:ext uri="{BB962C8B-B14F-4D97-AF65-F5344CB8AC3E}">
        <p14:creationId xmlns:p14="http://schemas.microsoft.com/office/powerpoint/2010/main" val="371837210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7 ">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0803A1-65C7-4DEF-8E6B-066F34306918}"/>
              </a:ext>
            </a:extLst>
          </p:cNvPr>
          <p:cNvSpPr>
            <a:spLocks noGrp="1"/>
          </p:cNvSpPr>
          <p:nvPr>
            <p:ph type="title"/>
          </p:nvPr>
        </p:nvSpPr>
        <p:spPr>
          <a:xfrm>
            <a:off x="838200" y="842693"/>
            <a:ext cx="10506055" cy="664797"/>
          </a:xfrm>
        </p:spPr>
        <p:txBody>
          <a:bodyPr anchor="t" anchorCtr="0">
            <a:noAutofit/>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0939B5CF-C9F0-4174-89F9-7260EB98E2CC}"/>
              </a:ext>
            </a:extLst>
          </p:cNvPr>
          <p:cNvSpPr>
            <a:spLocks noGrp="1"/>
          </p:cNvSpPr>
          <p:nvPr>
            <p:ph idx="1" hasCustomPrompt="1"/>
          </p:nvPr>
        </p:nvSpPr>
        <p:spPr>
          <a:xfrm>
            <a:off x="838200" y="1639604"/>
            <a:ext cx="5807520" cy="4572000"/>
          </a:xfrm>
        </p:spPr>
        <p:txBody>
          <a:bodyPr>
            <a:normAutofit/>
          </a:bodyPr>
          <a:lstStyle>
            <a:lvl1pPr marL="0" indent="0">
              <a:buNone/>
              <a:defRPr sz="2800"/>
            </a:lvl1pPr>
            <a:lvl2pPr marL="457200" indent="0">
              <a:buNone/>
              <a:defRPr sz="2400">
                <a:solidFill>
                  <a:schemeClr val="tx2"/>
                </a:solidFill>
              </a:defRPr>
            </a:lvl2pPr>
            <a:lvl3pPr marL="914400" indent="0">
              <a:buNone/>
              <a:defRPr sz="2400">
                <a:solidFill>
                  <a:schemeClr val="tx2"/>
                </a:solidFill>
              </a:defRPr>
            </a:lvl3pPr>
            <a:lvl4pPr marL="1371600" indent="0">
              <a:buNone/>
              <a:defRPr sz="2000">
                <a:solidFill>
                  <a:schemeClr val="tx2"/>
                </a:solidFill>
              </a:defRPr>
            </a:lvl4pPr>
            <a:lvl5pPr marL="1828800" indent="0">
              <a:buNone/>
              <a:defRPr sz="18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5F1DE6FB-9338-42EB-86E5-EFD39FCDD0A0}"/>
              </a:ext>
            </a:extLst>
          </p:cNvPr>
          <p:cNvSpPr>
            <a:spLocks noGrp="1"/>
          </p:cNvSpPr>
          <p:nvPr>
            <p:ph idx="10" hasCustomPrompt="1"/>
          </p:nvPr>
        </p:nvSpPr>
        <p:spPr>
          <a:xfrm>
            <a:off x="6966816" y="1639604"/>
            <a:ext cx="4386984" cy="4572000"/>
          </a:xfrm>
        </p:spPr>
        <p:txBody>
          <a:bodyPr>
            <a:normAutofit/>
          </a:bodyPr>
          <a:lstStyle>
            <a:lvl1pPr marL="0" indent="0">
              <a:buNone/>
              <a:defRPr sz="2800"/>
            </a:lvl1pPr>
            <a:lvl2pPr marL="457200" indent="0">
              <a:buNone/>
              <a:defRPr sz="2400">
                <a:solidFill>
                  <a:schemeClr val="tx2"/>
                </a:solidFill>
              </a:defRPr>
            </a:lvl2pPr>
            <a:lvl3pPr marL="914400" indent="0">
              <a:buNone/>
              <a:defRPr sz="2400">
                <a:solidFill>
                  <a:schemeClr val="tx2"/>
                </a:solidFill>
              </a:defRPr>
            </a:lvl3pPr>
            <a:lvl4pPr marL="1371600" indent="0">
              <a:buNone/>
              <a:defRPr sz="2000">
                <a:solidFill>
                  <a:schemeClr val="tx2"/>
                </a:solidFill>
              </a:defRPr>
            </a:lvl4pPr>
            <a:lvl5pPr marL="1828800" indent="0">
              <a:buNone/>
              <a:defRPr sz="18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04242895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a Opti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838200" y="410258"/>
            <a:ext cx="10515600" cy="584354"/>
          </a:xfrm>
        </p:spPr>
        <p:txBody>
          <a:bodyPr anchor="t" anchorCtr="0">
            <a:noAutofit/>
          </a:bodyPr>
          <a:lstStyle>
            <a:lvl1pPr algn="ctr">
              <a:defRPr sz="3600">
                <a:solidFill>
                  <a:schemeClr val="bg2">
                    <a:lumMod val="25000"/>
                  </a:schemeClr>
                </a:solidFill>
              </a:defRPr>
            </a:lvl1pPr>
          </a:lstStyle>
          <a:p>
            <a:r>
              <a:rPr lang="en-US" dirty="0"/>
              <a:t>Click to edit Master title style</a:t>
            </a:r>
          </a:p>
        </p:txBody>
      </p:sp>
      <p:pic>
        <p:nvPicPr>
          <p:cNvPr id="5" name="Graphic 4">
            <a:extLst>
              <a:ext uri="{FF2B5EF4-FFF2-40B4-BE49-F238E27FC236}">
                <a16:creationId xmlns:a16="http://schemas.microsoft.com/office/drawing/2014/main" id="{902B6895-ADE8-4BF9-928C-453C82A89858}"/>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148" t="21891" r="11939" b="33527"/>
          <a:stretch/>
        </p:blipFill>
        <p:spPr>
          <a:xfrm>
            <a:off x="1922929" y="920731"/>
            <a:ext cx="8346141" cy="5937269"/>
          </a:xfrm>
          <a:prstGeom prst="rect">
            <a:avLst/>
          </a:prstGeom>
        </p:spPr>
      </p:pic>
      <p:pic>
        <p:nvPicPr>
          <p:cNvPr id="6" name="Picture 5">
            <a:extLst>
              <a:ext uri="{FF2B5EF4-FFF2-40B4-BE49-F238E27FC236}">
                <a16:creationId xmlns:a16="http://schemas.microsoft.com/office/drawing/2014/main" id="{26E47FC9-845E-42E7-BA96-0280D710B58E}"/>
              </a:ext>
            </a:extLst>
          </p:cNvPr>
          <p:cNvPicPr>
            <a:picLocks noChangeAspect="1"/>
          </p:cNvPicPr>
          <p:nvPr userDrawn="1"/>
        </p:nvPicPr>
        <p:blipFill rotWithShape="1">
          <a:blip r:embed="rId4"/>
          <a:srcRect l="56974"/>
          <a:stretch/>
        </p:blipFill>
        <p:spPr>
          <a:xfrm>
            <a:off x="7260042" y="410256"/>
            <a:ext cx="4931957" cy="6447743"/>
          </a:xfrm>
          <a:prstGeom prst="rect">
            <a:avLst/>
          </a:prstGeom>
        </p:spPr>
      </p:pic>
    </p:spTree>
    <p:custDataLst>
      <p:tags r:id="rId1"/>
    </p:custDataLst>
    <p:extLst>
      <p:ext uri="{BB962C8B-B14F-4D97-AF65-F5344CB8AC3E}">
        <p14:creationId xmlns:p14="http://schemas.microsoft.com/office/powerpoint/2010/main" val="203567924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75C210-AF81-4BB1-A243-E9E1D9B33329}"/>
              </a:ext>
            </a:extLst>
          </p:cNvPr>
          <p:cNvSpPr/>
          <p:nvPr userDrawn="1"/>
        </p:nvSpPr>
        <p:spPr>
          <a:xfrm>
            <a:off x="0" y="0"/>
            <a:ext cx="12192000" cy="914400"/>
          </a:xfrm>
          <a:prstGeom prst="rect">
            <a:avLst/>
          </a:prstGeom>
          <a:gradFill flip="none" rotWithShape="1">
            <a:gsLst>
              <a:gs pos="0">
                <a:schemeClr val="accent5">
                  <a:lumMod val="50000"/>
                </a:schemeClr>
              </a:gs>
              <a:gs pos="66000">
                <a:schemeClr val="accent5"/>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A31376BC-AFE2-4546-B95E-156548E064E9}"/>
              </a:ext>
            </a:extLst>
          </p:cNvPr>
          <p:cNvSpPr>
            <a:spLocks noGrp="1"/>
          </p:cNvSpPr>
          <p:nvPr>
            <p:ph type="title"/>
          </p:nvPr>
        </p:nvSpPr>
        <p:spPr>
          <a:xfrm>
            <a:off x="838200" y="175488"/>
            <a:ext cx="10523219" cy="523195"/>
          </a:xfrm>
        </p:spPr>
        <p:txBody>
          <a:bodyPr anchor="t" anchorCtr="0">
            <a:noAutofit/>
          </a:bodyPr>
          <a:lstStyle>
            <a:lvl1pPr algn="l">
              <a:defRPr sz="3600">
                <a:solidFill>
                  <a:schemeClr val="bg1"/>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74B925FF-9736-6C75-9B1C-CAC46B6D6E57}"/>
              </a:ext>
            </a:extLst>
          </p:cNvPr>
          <p:cNvSpPr>
            <a:spLocks noGrp="1"/>
          </p:cNvSpPr>
          <p:nvPr>
            <p:ph idx="1" hasCustomPrompt="1"/>
          </p:nvPr>
        </p:nvSpPr>
        <p:spPr>
          <a:xfrm>
            <a:off x="838199" y="1381991"/>
            <a:ext cx="10515599" cy="4835929"/>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7573567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structor Dem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75C210-AF81-4BB1-A243-E9E1D9B33329}"/>
              </a:ext>
            </a:extLst>
          </p:cNvPr>
          <p:cNvSpPr/>
          <p:nvPr userDrawn="1"/>
        </p:nvSpPr>
        <p:spPr>
          <a:xfrm>
            <a:off x="0" y="-1"/>
            <a:ext cx="12161520" cy="914400"/>
          </a:xfrm>
          <a:prstGeom prst="rect">
            <a:avLst/>
          </a:prstGeom>
          <a:gradFill flip="none" rotWithShape="1">
            <a:gsLst>
              <a:gs pos="0">
                <a:srgbClr val="0F6235"/>
              </a:gs>
              <a:gs pos="58000">
                <a:srgbClr val="2AA748"/>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AB20661-D1D6-618C-2DB0-057DDEFB603F}"/>
              </a:ext>
            </a:extLst>
          </p:cNvPr>
          <p:cNvSpPr>
            <a:spLocks noGrp="1"/>
          </p:cNvSpPr>
          <p:nvPr>
            <p:ph type="title"/>
          </p:nvPr>
        </p:nvSpPr>
        <p:spPr>
          <a:xfrm>
            <a:off x="838200" y="175488"/>
            <a:ext cx="10523219" cy="523195"/>
          </a:xfrm>
        </p:spPr>
        <p:txBody>
          <a:bodyPr anchor="t" anchorCtr="0">
            <a:noAutofit/>
          </a:bodyPr>
          <a:lstStyle>
            <a:lvl1pPr algn="l">
              <a:defRPr sz="3600">
                <a:solidFill>
                  <a:schemeClr val="bg1"/>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5FDFC69A-B9EC-AFF9-4C58-CCED9B26FEEC}"/>
              </a:ext>
            </a:extLst>
          </p:cNvPr>
          <p:cNvSpPr>
            <a:spLocks noGrp="1"/>
          </p:cNvSpPr>
          <p:nvPr>
            <p:ph idx="1" hasCustomPrompt="1"/>
          </p:nvPr>
        </p:nvSpPr>
        <p:spPr>
          <a:xfrm>
            <a:off x="838199" y="1381991"/>
            <a:ext cx="10515599" cy="4835929"/>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49657353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nowledge Chec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EEB4C2-CA03-E5CE-9CA9-1E7D9490FC3F}"/>
              </a:ext>
            </a:extLst>
          </p:cNvPr>
          <p:cNvSpPr/>
          <p:nvPr userDrawn="1"/>
        </p:nvSpPr>
        <p:spPr>
          <a:xfrm>
            <a:off x="0" y="-1176"/>
            <a:ext cx="12192000" cy="914400"/>
          </a:xfrm>
          <a:prstGeom prst="rect">
            <a:avLst/>
          </a:prstGeom>
          <a:gradFill flip="none" rotWithShape="1">
            <a:gsLst>
              <a:gs pos="0">
                <a:schemeClr val="accent4"/>
              </a:gs>
              <a:gs pos="58000">
                <a:schemeClr val="accent4"/>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1799EE8F-088F-A2ED-809A-43DF4579D88B}"/>
              </a:ext>
            </a:extLst>
          </p:cNvPr>
          <p:cNvSpPr>
            <a:spLocks noGrp="1"/>
          </p:cNvSpPr>
          <p:nvPr>
            <p:ph idx="1" hasCustomPrompt="1"/>
          </p:nvPr>
        </p:nvSpPr>
        <p:spPr>
          <a:xfrm>
            <a:off x="838199" y="1381991"/>
            <a:ext cx="10515599" cy="4835929"/>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BE9FF346-9704-87EB-0F3E-9B56533D2758}"/>
              </a:ext>
            </a:extLst>
          </p:cNvPr>
          <p:cNvSpPr>
            <a:spLocks noGrp="1"/>
          </p:cNvSpPr>
          <p:nvPr>
            <p:ph type="title"/>
          </p:nvPr>
        </p:nvSpPr>
        <p:spPr>
          <a:xfrm>
            <a:off x="838200" y="175488"/>
            <a:ext cx="10523219" cy="523195"/>
          </a:xfrm>
        </p:spPr>
        <p:txBody>
          <a:bodyPr anchor="t" anchorCtr="0">
            <a:noAutofit/>
          </a:bodyPr>
          <a:lstStyle>
            <a:lvl1pPr algn="l">
              <a:defRPr sz="36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90684072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nowledge Check w/Med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BC235C-43E4-0A1C-E787-B47ABBC353EE}"/>
              </a:ext>
            </a:extLst>
          </p:cNvPr>
          <p:cNvSpPr/>
          <p:nvPr userDrawn="1"/>
        </p:nvSpPr>
        <p:spPr>
          <a:xfrm>
            <a:off x="0" y="-1176"/>
            <a:ext cx="12192000" cy="914400"/>
          </a:xfrm>
          <a:prstGeom prst="rect">
            <a:avLst/>
          </a:prstGeom>
          <a:gradFill flip="none" rotWithShape="1">
            <a:gsLst>
              <a:gs pos="0">
                <a:schemeClr val="accent4"/>
              </a:gs>
              <a:gs pos="58000">
                <a:schemeClr val="accent4"/>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0D21FA8E-C60F-4C38-B3AB-70F74134A904}"/>
              </a:ext>
            </a:extLst>
          </p:cNvPr>
          <p:cNvSpPr>
            <a:spLocks noGrp="1"/>
          </p:cNvSpPr>
          <p:nvPr>
            <p:ph idx="1" hasCustomPrompt="1"/>
          </p:nvPr>
        </p:nvSpPr>
        <p:spPr>
          <a:xfrm>
            <a:off x="838200" y="1401796"/>
            <a:ext cx="5928360" cy="4797680"/>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Media Placeholder 7">
            <a:extLst>
              <a:ext uri="{FF2B5EF4-FFF2-40B4-BE49-F238E27FC236}">
                <a16:creationId xmlns:a16="http://schemas.microsoft.com/office/drawing/2014/main" id="{86E117B5-6689-4D6E-80F7-67519BEA5920}"/>
              </a:ext>
            </a:extLst>
          </p:cNvPr>
          <p:cNvSpPr>
            <a:spLocks noGrp="1"/>
          </p:cNvSpPr>
          <p:nvPr>
            <p:ph type="media" sz="quarter" idx="10"/>
          </p:nvPr>
        </p:nvSpPr>
        <p:spPr>
          <a:xfrm>
            <a:off x="7239000" y="1401795"/>
            <a:ext cx="4114800" cy="4721194"/>
          </a:xfrm>
        </p:spPr>
        <p:txBody>
          <a:bodyPr/>
          <a:lstStyle/>
          <a:p>
            <a:endParaRPr lang="en-US"/>
          </a:p>
        </p:txBody>
      </p:sp>
      <p:sp>
        <p:nvSpPr>
          <p:cNvPr id="3" name="Title 1">
            <a:extLst>
              <a:ext uri="{FF2B5EF4-FFF2-40B4-BE49-F238E27FC236}">
                <a16:creationId xmlns:a16="http://schemas.microsoft.com/office/drawing/2014/main" id="{A34F2F57-E9FA-C828-49EB-2B4A8AAD070E}"/>
              </a:ext>
            </a:extLst>
          </p:cNvPr>
          <p:cNvSpPr>
            <a:spLocks noGrp="1"/>
          </p:cNvSpPr>
          <p:nvPr>
            <p:ph type="title"/>
          </p:nvPr>
        </p:nvSpPr>
        <p:spPr>
          <a:xfrm>
            <a:off x="838200" y="175488"/>
            <a:ext cx="10523219" cy="523195"/>
          </a:xfrm>
        </p:spPr>
        <p:txBody>
          <a:bodyPr anchor="t" anchorCtr="0">
            <a:noAutofit/>
          </a:bodyPr>
          <a:lstStyle>
            <a:lvl1pPr algn="l">
              <a:defRPr sz="36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12933058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E8D6024-688A-40F2-A005-6ECACAF0EA57}"/>
              </a:ext>
            </a:extLst>
          </p:cNvPr>
          <p:cNvCxnSpPr>
            <a:cxnSpLocks/>
          </p:cNvCxnSpPr>
          <p:nvPr userDrawn="1"/>
        </p:nvCxnSpPr>
        <p:spPr>
          <a:xfrm>
            <a:off x="-94130" y="1210968"/>
            <a:ext cx="12380259" cy="0"/>
          </a:xfrm>
          <a:prstGeom prst="line">
            <a:avLst/>
          </a:prstGeom>
          <a:ln w="762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838200" y="502695"/>
            <a:ext cx="10515600" cy="747897"/>
          </a:xfrm>
        </p:spPr>
        <p:txBody>
          <a:bodyPr anchor="t" anchorCtr="0">
            <a:noAutofit/>
          </a:bodyPr>
          <a:lstStyle>
            <a:lvl1pPr algn="ctr">
              <a:defRPr sz="3600">
                <a:solidFill>
                  <a:schemeClr val="bg2">
                    <a:lumMod val="25000"/>
                  </a:schemeClr>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37873716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136FF-294D-894C-A744-82A47C950F60}"/>
              </a:ext>
            </a:extLst>
          </p:cNvPr>
          <p:cNvPicPr>
            <a:picLocks noChangeAspect="1"/>
          </p:cNvPicPr>
          <p:nvPr userDrawn="1"/>
        </p:nvPicPr>
        <p:blipFill rotWithShape="1">
          <a:blip r:embed="rId3"/>
          <a:srcRect l="18658" t="41767"/>
          <a:stretch/>
        </p:blipFill>
        <p:spPr>
          <a:xfrm>
            <a:off x="918742" y="2318300"/>
            <a:ext cx="11273257" cy="4539700"/>
          </a:xfrm>
          <a:prstGeom prst="rect">
            <a:avLst/>
          </a:prstGeom>
        </p:spPr>
      </p:pic>
    </p:spTree>
    <p:custDataLst>
      <p:tags r:id="rId1"/>
    </p:custDataLst>
    <p:extLst>
      <p:ext uri="{BB962C8B-B14F-4D97-AF65-F5344CB8AC3E}">
        <p14:creationId xmlns:p14="http://schemas.microsoft.com/office/powerpoint/2010/main" val="82296701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3">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411060" y="169494"/>
            <a:ext cx="11459361" cy="958266"/>
          </a:xfrm>
        </p:spPr>
        <p:txBody>
          <a:bodyPr anchor="t" anchorCtr="0">
            <a:noAutofit/>
          </a:bodyPr>
          <a:lstStyle>
            <a:lvl1pPr algn="ctr">
              <a:defRPr sz="36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02652814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0BBFC2-BCA2-42DB-B689-79CD6F77250F}"/>
              </a:ext>
            </a:extLst>
          </p:cNvPr>
          <p:cNvSpPr>
            <a:spLocks noGrp="1"/>
          </p:cNvSpPr>
          <p:nvPr>
            <p:ph type="title"/>
          </p:nvPr>
        </p:nvSpPr>
        <p:spPr>
          <a:xfrm>
            <a:off x="841248" y="646396"/>
            <a:ext cx="10515600" cy="664797"/>
          </a:xfrm>
        </p:spPr>
        <p:txBody>
          <a:bodyPr anchor="t" anchorCtr="0">
            <a:noAutofit/>
          </a:bodyPr>
          <a:lstStyle>
            <a:lvl1pPr>
              <a:defRPr sz="3600">
                <a:latin typeface="+mj-lt"/>
              </a:defRPr>
            </a:lvl1pPr>
          </a:lstStyle>
          <a:p>
            <a:r>
              <a:rPr lang="en-US" dirty="0"/>
              <a:t>Click to edit Master title style</a:t>
            </a:r>
          </a:p>
        </p:txBody>
      </p:sp>
      <p:sp>
        <p:nvSpPr>
          <p:cNvPr id="5" name="Content Placeholder 2">
            <a:extLst>
              <a:ext uri="{FF2B5EF4-FFF2-40B4-BE49-F238E27FC236}">
                <a16:creationId xmlns:a16="http://schemas.microsoft.com/office/drawing/2014/main" id="{B8762E67-B794-4C5B-82A2-AFA08B414037}"/>
              </a:ext>
            </a:extLst>
          </p:cNvPr>
          <p:cNvSpPr>
            <a:spLocks noGrp="1"/>
          </p:cNvSpPr>
          <p:nvPr>
            <p:ph idx="1" hasCustomPrompt="1"/>
          </p:nvPr>
        </p:nvSpPr>
        <p:spPr>
          <a:xfrm>
            <a:off x="838199" y="1645920"/>
            <a:ext cx="10515599" cy="4572000"/>
          </a:xfrm>
        </p:spPr>
        <p:txBody>
          <a:bodyPr>
            <a:normAutofit/>
          </a:bodyPr>
          <a:lstStyle>
            <a:lvl1pPr marL="0" indent="0">
              <a:buNone/>
              <a:defRPr sz="2800">
                <a:latin typeface="+mn-lt"/>
              </a:defRPr>
            </a:lvl1pPr>
            <a:lvl2pPr marL="457200" indent="0">
              <a:buNone/>
              <a:defRPr sz="2400">
                <a:solidFill>
                  <a:schemeClr val="tx1">
                    <a:lumMod val="75000"/>
                    <a:lumOff val="25000"/>
                  </a:schemeClr>
                </a:solidFill>
                <a:latin typeface="+mn-lt"/>
              </a:defRPr>
            </a:lvl2pPr>
            <a:lvl3pPr marL="914400" indent="0">
              <a:buNone/>
              <a:defRPr sz="2400">
                <a:solidFill>
                  <a:schemeClr val="tx1">
                    <a:lumMod val="75000"/>
                    <a:lumOff val="25000"/>
                  </a:schemeClr>
                </a:solidFill>
                <a:latin typeface="+mn-lt"/>
              </a:defRPr>
            </a:lvl3pPr>
            <a:lvl4pPr marL="1371600" indent="0">
              <a:buNone/>
              <a:defRPr sz="2000">
                <a:solidFill>
                  <a:schemeClr val="tx1">
                    <a:lumMod val="75000"/>
                    <a:lumOff val="25000"/>
                  </a:schemeClr>
                </a:solidFill>
                <a:latin typeface="+mn-lt"/>
              </a:defRPr>
            </a:lvl4pPr>
            <a:lvl5pPr marL="1828800" indent="0">
              <a:buNone/>
              <a:defRPr sz="1800">
                <a:solidFill>
                  <a:schemeClr val="tx1">
                    <a:lumMod val="75000"/>
                    <a:lumOff val="25000"/>
                  </a:schemeClr>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B2369033-F6F9-4085-9143-7445C87B6A19}"/>
              </a:ext>
            </a:extLst>
          </p:cNvPr>
          <p:cNvCxnSpPr>
            <a:cxnSpLocks/>
          </p:cNvCxnSpPr>
          <p:nvPr userDrawn="1"/>
        </p:nvCxnSpPr>
        <p:spPr>
          <a:xfrm>
            <a:off x="-85165" y="1296997"/>
            <a:ext cx="12362329" cy="0"/>
          </a:xfrm>
          <a:prstGeom prst="line">
            <a:avLst/>
          </a:prstGeom>
          <a:ln w="762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0860099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82503-DB72-16F9-4F73-938C93FFCA7D}"/>
              </a:ext>
            </a:extLst>
          </p:cNvPr>
          <p:cNvPicPr>
            <a:picLocks noChangeAspect="1"/>
          </p:cNvPicPr>
          <p:nvPr userDrawn="1"/>
        </p:nvPicPr>
        <p:blipFill rotWithShape="1">
          <a:blip r:embed="rId3"/>
          <a:srcRect l="18658" t="41767"/>
          <a:stretch/>
        </p:blipFill>
        <p:spPr>
          <a:xfrm>
            <a:off x="918742" y="2318300"/>
            <a:ext cx="11273257" cy="4539700"/>
          </a:xfrm>
          <a:prstGeom prst="rect">
            <a:avLst/>
          </a:prstGeom>
        </p:spPr>
      </p:pic>
      <p:sp>
        <p:nvSpPr>
          <p:cNvPr id="5" name="Title 1">
            <a:extLst>
              <a:ext uri="{FF2B5EF4-FFF2-40B4-BE49-F238E27FC236}">
                <a16:creationId xmlns:a16="http://schemas.microsoft.com/office/drawing/2014/main" id="{5527EC74-9733-4617-ECB3-3DDA17D792FC}"/>
              </a:ext>
            </a:extLst>
          </p:cNvPr>
          <p:cNvSpPr>
            <a:spLocks noGrp="1"/>
          </p:cNvSpPr>
          <p:nvPr>
            <p:ph type="title" hasCustomPrompt="1"/>
          </p:nvPr>
        </p:nvSpPr>
        <p:spPr>
          <a:xfrm>
            <a:off x="1225317" y="1873950"/>
            <a:ext cx="8713570" cy="1345974"/>
          </a:xfrm>
        </p:spPr>
        <p:txBody>
          <a:bodyPr anchor="t" anchorCtr="0">
            <a:noAutofit/>
          </a:bodyPr>
          <a:lstStyle>
            <a:lvl1pPr>
              <a:defRPr sz="8800"/>
            </a:lvl1pPr>
          </a:lstStyle>
          <a:p>
            <a:r>
              <a:rPr lang="en-US" dirty="0"/>
              <a:t>Thank you!</a:t>
            </a:r>
          </a:p>
        </p:txBody>
      </p:sp>
      <p:pic>
        <p:nvPicPr>
          <p:cNvPr id="8" name="Picture 7">
            <a:extLst>
              <a:ext uri="{FF2B5EF4-FFF2-40B4-BE49-F238E27FC236}">
                <a16:creationId xmlns:a16="http://schemas.microsoft.com/office/drawing/2014/main" id="{EC3BA06A-8B3F-22A9-7D61-9A9704B18C66}"/>
              </a:ext>
            </a:extLst>
          </p:cNvPr>
          <p:cNvPicPr>
            <a:picLocks noChangeAspect="1"/>
          </p:cNvPicPr>
          <p:nvPr userDrawn="1"/>
        </p:nvPicPr>
        <p:blipFill>
          <a:blip r:embed="rId4">
            <a:extLst>
              <a:ext uri="{28A0092B-C50C-407E-A947-70E740481C1C}">
                <a14:useLocalDpi xmlns:a14="http://schemas.microsoft.com/office/drawing/2010/main" val="0"/>
              </a:ext>
            </a:extLst>
          </a:blip>
          <a:srcRect l="6873"/>
          <a:stretch>
            <a:fillRect/>
          </a:stretch>
        </p:blipFill>
        <p:spPr>
          <a:xfrm>
            <a:off x="1225317" y="3397292"/>
            <a:ext cx="6991583" cy="1748592"/>
          </a:xfrm>
          <a:prstGeom prst="rect">
            <a:avLst/>
          </a:prstGeom>
        </p:spPr>
      </p:pic>
      <p:sp>
        <p:nvSpPr>
          <p:cNvPr id="9" name="TextBox 8">
            <a:extLst>
              <a:ext uri="{FF2B5EF4-FFF2-40B4-BE49-F238E27FC236}">
                <a16:creationId xmlns:a16="http://schemas.microsoft.com/office/drawing/2014/main" id="{0E7F1A2A-8C9E-CE16-2FE4-897B57D45C6B}"/>
              </a:ext>
            </a:extLst>
          </p:cNvPr>
          <p:cNvSpPr txBox="1"/>
          <p:nvPr userDrawn="1"/>
        </p:nvSpPr>
        <p:spPr>
          <a:xfrm>
            <a:off x="3048000" y="6279634"/>
            <a:ext cx="6096000" cy="338554"/>
          </a:xfrm>
          <a:prstGeom prst="rect">
            <a:avLst/>
          </a:prstGeom>
          <a:noFill/>
        </p:spPr>
        <p:txBody>
          <a:bodyPr wrap="square">
            <a:spAutoFit/>
          </a:bodyPr>
          <a:lstStyle/>
          <a:p>
            <a:pPr algn="ctr"/>
            <a:r>
              <a:rPr lang="en-US" sz="1600" b="0" i="1" dirty="0">
                <a:solidFill>
                  <a:schemeClr val="tx1">
                    <a:lumMod val="75000"/>
                    <a:lumOff val="25000"/>
                  </a:schemeClr>
                </a:solidFill>
              </a:rPr>
              <a:t>© 2026 Transit Workforce Center</a:t>
            </a:r>
          </a:p>
        </p:txBody>
      </p:sp>
      <p:pic>
        <p:nvPicPr>
          <p:cNvPr id="10" name="Picture 9">
            <a:extLst>
              <a:ext uri="{FF2B5EF4-FFF2-40B4-BE49-F238E27FC236}">
                <a16:creationId xmlns:a16="http://schemas.microsoft.com/office/drawing/2014/main" id="{BF030C39-6AFB-5438-6E6F-7CE2EE7EB7C3}"/>
              </a:ext>
            </a:extLst>
          </p:cNvPr>
          <p:cNvPicPr>
            <a:picLocks noChangeAspect="1"/>
          </p:cNvPicPr>
          <p:nvPr userDrawn="1"/>
        </p:nvPicPr>
        <p:blipFill>
          <a:blip r:embed="rId5"/>
          <a:srcRect l="73229" t="44259"/>
          <a:stretch>
            <a:fillRect/>
          </a:stretch>
        </p:blipFill>
        <p:spPr>
          <a:xfrm rot="10800000">
            <a:off x="0" y="0"/>
            <a:ext cx="2450636" cy="2870200"/>
          </a:xfrm>
          <a:prstGeom prst="rect">
            <a:avLst/>
          </a:prstGeom>
        </p:spPr>
      </p:pic>
    </p:spTree>
    <p:custDataLst>
      <p:tags r:id="rId1"/>
    </p:custDataLst>
    <p:extLst>
      <p:ext uri="{BB962C8B-B14F-4D97-AF65-F5344CB8AC3E}">
        <p14:creationId xmlns:p14="http://schemas.microsoft.com/office/powerpoint/2010/main" val="401270119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148096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ontent 7 - Image on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0803A1-65C7-4DEF-8E6B-066F34306918}"/>
              </a:ext>
            </a:extLst>
          </p:cNvPr>
          <p:cNvSpPr>
            <a:spLocks noGrp="1"/>
          </p:cNvSpPr>
          <p:nvPr>
            <p:ph type="title"/>
          </p:nvPr>
        </p:nvSpPr>
        <p:spPr>
          <a:xfrm>
            <a:off x="838200" y="842693"/>
            <a:ext cx="10506055" cy="664797"/>
          </a:xfrm>
        </p:spPr>
        <p:txBody>
          <a:bodyPr anchor="t" anchorCtr="0">
            <a:noAutofit/>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0939B5CF-C9F0-4174-89F9-7260EB98E2CC}"/>
              </a:ext>
            </a:extLst>
          </p:cNvPr>
          <p:cNvSpPr>
            <a:spLocks noGrp="1"/>
          </p:cNvSpPr>
          <p:nvPr>
            <p:ph idx="1" hasCustomPrompt="1"/>
          </p:nvPr>
        </p:nvSpPr>
        <p:spPr>
          <a:xfrm>
            <a:off x="838200" y="1639604"/>
            <a:ext cx="5807520" cy="4572000"/>
          </a:xfrm>
        </p:spPr>
        <p:txBody>
          <a:bodyPr>
            <a:normAutofit/>
          </a:bodyPr>
          <a:lstStyle>
            <a:lvl1pPr marL="0" indent="0">
              <a:buNone/>
              <a:defRPr sz="2400">
                <a:solidFill>
                  <a:schemeClr val="tx1">
                    <a:lumMod val="75000"/>
                    <a:lumOff val="25000"/>
                  </a:schemeClr>
                </a:solidFill>
              </a:defRPr>
            </a:lvl1pPr>
            <a:lvl2pPr marL="457200" indent="0">
              <a:buNone/>
              <a:defRPr sz="2000">
                <a:solidFill>
                  <a:schemeClr val="tx1">
                    <a:lumMod val="75000"/>
                    <a:lumOff val="25000"/>
                  </a:schemeClr>
                </a:solidFill>
              </a:defRPr>
            </a:lvl2pPr>
            <a:lvl3pPr marL="914400" indent="0">
              <a:buNone/>
              <a:defRPr sz="2000">
                <a:solidFill>
                  <a:schemeClr val="tx1">
                    <a:lumMod val="75000"/>
                    <a:lumOff val="25000"/>
                  </a:schemeClr>
                </a:solidFill>
              </a:defRPr>
            </a:lvl3pPr>
            <a:lvl4pPr marL="1371600" indent="0">
              <a:buNone/>
              <a:defRPr sz="1800">
                <a:solidFill>
                  <a:schemeClr val="tx1">
                    <a:lumMod val="75000"/>
                    <a:lumOff val="25000"/>
                  </a:schemeClr>
                </a:solidFill>
              </a:defRPr>
            </a:lvl4pPr>
            <a:lvl5pPr marL="1828800" indent="0">
              <a:buNone/>
              <a:defRPr sz="16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5F1DE6FB-9338-42EB-86E5-EFD39FCDD0A0}"/>
              </a:ext>
            </a:extLst>
          </p:cNvPr>
          <p:cNvSpPr>
            <a:spLocks noGrp="1"/>
          </p:cNvSpPr>
          <p:nvPr>
            <p:ph idx="10" hasCustomPrompt="1"/>
          </p:nvPr>
        </p:nvSpPr>
        <p:spPr>
          <a:xfrm>
            <a:off x="6966816" y="1639604"/>
            <a:ext cx="4386984" cy="4572000"/>
          </a:xfrm>
        </p:spPr>
        <p:txBody>
          <a:bodyPr>
            <a:normAutofit/>
          </a:bodyPr>
          <a:lstStyle>
            <a:lvl1pPr marL="0" indent="0">
              <a:buNone/>
              <a:defRPr sz="2400">
                <a:solidFill>
                  <a:schemeClr val="tx1">
                    <a:lumMod val="75000"/>
                    <a:lumOff val="25000"/>
                  </a:schemeClr>
                </a:solidFill>
              </a:defRPr>
            </a:lvl1pPr>
            <a:lvl2pPr marL="457200" indent="0">
              <a:buNone/>
              <a:defRPr sz="2000">
                <a:solidFill>
                  <a:schemeClr val="tx1">
                    <a:lumMod val="75000"/>
                    <a:lumOff val="25000"/>
                  </a:schemeClr>
                </a:solidFill>
              </a:defRPr>
            </a:lvl2pPr>
            <a:lvl3pPr marL="914400" indent="0">
              <a:buNone/>
              <a:defRPr sz="2000">
                <a:solidFill>
                  <a:schemeClr val="tx1">
                    <a:lumMod val="75000"/>
                    <a:lumOff val="25000"/>
                  </a:schemeClr>
                </a:solidFill>
              </a:defRPr>
            </a:lvl3pPr>
            <a:lvl4pPr marL="1371600" indent="0">
              <a:buNone/>
              <a:defRPr sz="1800">
                <a:solidFill>
                  <a:schemeClr val="tx1">
                    <a:lumMod val="75000"/>
                    <a:lumOff val="25000"/>
                  </a:schemeClr>
                </a:solidFill>
              </a:defRPr>
            </a:lvl4pPr>
            <a:lvl5pPr marL="1828800" indent="0">
              <a:buNone/>
              <a:defRPr sz="16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39188995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C Opener">
    <p:spTree>
      <p:nvGrpSpPr>
        <p:cNvPr id="1" name=""/>
        <p:cNvGrpSpPr/>
        <p:nvPr/>
      </p:nvGrpSpPr>
      <p:grpSpPr>
        <a:xfrm>
          <a:off x="0" y="0"/>
          <a:ext cx="0" cy="0"/>
          <a:chOff x="0" y="0"/>
          <a:chExt cx="0" cy="0"/>
        </a:xfrm>
      </p:grpSpPr>
      <p:pic>
        <p:nvPicPr>
          <p:cNvPr id="6" name="Picture 5" descr="Transit Workforce Center">
            <a:extLst>
              <a:ext uri="{FF2B5EF4-FFF2-40B4-BE49-F238E27FC236}">
                <a16:creationId xmlns:a16="http://schemas.microsoft.com/office/drawing/2014/main" id="{19392289-8B1A-F06A-596E-E0B7179473E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6829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C Event Title Open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5630FA-2B06-54B6-0E27-BDC485A1467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rotWithShape="1">
          <a:blip r:embed="rId2"/>
          <a:srcRect l="27825" t="42692" b="3048"/>
          <a:stretch>
            <a:fillRect/>
          </a:stretch>
        </p:blipFill>
        <p:spPr>
          <a:xfrm>
            <a:off x="0" y="1702190"/>
            <a:ext cx="12192000" cy="5155810"/>
          </a:xfrm>
          <a:prstGeom prst="rect">
            <a:avLst/>
          </a:prstGeom>
        </p:spPr>
      </p:pic>
      <p:pic>
        <p:nvPicPr>
          <p:cNvPr id="2" name="Picture 1" descr="Transit Workforce Center">
            <a:extLst>
              <a:ext uri="{FF2B5EF4-FFF2-40B4-BE49-F238E27FC236}">
                <a16:creationId xmlns:a16="http://schemas.microsoft.com/office/drawing/2014/main" id="{A8D075D5-AA1D-CAC5-37BC-4925CB7E55AE}"/>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3154680" y="385992"/>
            <a:ext cx="5882640" cy="1012762"/>
          </a:xfrm>
          <a:prstGeom prst="rect">
            <a:avLst/>
          </a:prstGeom>
        </p:spPr>
      </p:pic>
      <p:cxnSp>
        <p:nvCxnSpPr>
          <p:cNvPr id="3" name="Straight Connector 2">
            <a:extLst>
              <a:ext uri="{FF2B5EF4-FFF2-40B4-BE49-F238E27FC236}">
                <a16:creationId xmlns:a16="http://schemas.microsoft.com/office/drawing/2014/main" id="{8260899A-74A6-12D0-89B4-1CB890872FC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655093" y="1702190"/>
            <a:ext cx="10901907" cy="0"/>
          </a:xfrm>
          <a:prstGeom prst="line">
            <a:avLst/>
          </a:prstGeom>
          <a:ln w="254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51484D2-FD1E-C784-DB99-C2D4518766E1}"/>
              </a:ext>
            </a:extLst>
          </p:cNvPr>
          <p:cNvGrpSpPr>
            <a:grpSpLocks noGrp="1" noUngrp="1" noRot="1" noMove="1" noResize="1"/>
          </p:cNvGrpSpPr>
          <p:nvPr userDrawn="1"/>
        </p:nvGrpSpPr>
        <p:grpSpPr>
          <a:xfrm>
            <a:off x="655093" y="5103734"/>
            <a:ext cx="10901907" cy="1274095"/>
            <a:chOff x="655093" y="5103734"/>
            <a:chExt cx="10901907" cy="1274095"/>
          </a:xfrm>
        </p:grpSpPr>
        <p:sp>
          <p:nvSpPr>
            <p:cNvPr id="14" name="Rounded Rectangle 13">
              <a:extLst>
                <a:ext uri="{FF2B5EF4-FFF2-40B4-BE49-F238E27FC236}">
                  <a16:creationId xmlns:a16="http://schemas.microsoft.com/office/drawing/2014/main" id="{660F228C-3C2A-8C37-F600-742344EDC87D}"/>
                </a:ext>
              </a:extLst>
            </p:cNvPr>
            <p:cNvSpPr>
              <a:spLocks noGrp="1" noRot="1" noMove="1" noResize="1" noEditPoints="1" noAdjustHandles="1" noChangeArrowheads="1" noChangeShapeType="1"/>
            </p:cNvSpPr>
            <p:nvPr/>
          </p:nvSpPr>
          <p:spPr>
            <a:xfrm>
              <a:off x="655093" y="5103734"/>
              <a:ext cx="10901907" cy="1274095"/>
            </a:xfrm>
            <a:prstGeom prst="roundRect">
              <a:avLst>
                <a:gd name="adj" fmla="val 20259"/>
              </a:avLst>
            </a:prstGeom>
            <a:solidFill>
              <a:schemeClr val="bg1"/>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b" anchorCtr="0"/>
            <a:lstStyle/>
            <a:p>
              <a:pPr algn="ctr"/>
              <a:r>
                <a:rPr lang="en-US" sz="1400" dirty="0">
                  <a:solidFill>
                    <a:schemeClr val="tx1"/>
                  </a:solidFill>
                </a:rPr>
                <a:t>A program of the </a:t>
              </a:r>
              <a:r>
                <a:rPr lang="en-US" sz="1400" b="1" dirty="0">
                  <a:solidFill>
                    <a:schemeClr val="accent6"/>
                  </a:solidFill>
                </a:rPr>
                <a:t>Federal Transit Administration </a:t>
              </a:r>
              <a:r>
                <a:rPr lang="en-US" sz="1400" dirty="0">
                  <a:solidFill>
                    <a:schemeClr val="tx1"/>
                  </a:solidFill>
                </a:rPr>
                <a:t>administered by the International Transportation Learning Center </a:t>
              </a:r>
            </a:p>
          </p:txBody>
        </p:sp>
        <p:pic>
          <p:nvPicPr>
            <p:cNvPr id="15" name="Picture 14" descr="FTA logo">
              <a:extLst>
                <a:ext uri="{FF2B5EF4-FFF2-40B4-BE49-F238E27FC236}">
                  <a16:creationId xmlns:a16="http://schemas.microsoft.com/office/drawing/2014/main" id="{B22FA683-B553-2046-8C82-37512F7CFADB}"/>
                </a:ext>
              </a:extLst>
            </p:cNvPr>
            <p:cNvPicPr>
              <a:picLocks noGrp="1" noRot="1" noMove="1" noResize="1" noEditPoints="1" noAdjustHandles="1" noChangeArrowheads="1" noChangeShapeType="1" noCrop="1"/>
            </p:cNvPicPr>
            <p:nvPr/>
          </p:nvPicPr>
          <p:blipFill>
            <a:blip r:embed="rId4"/>
            <a:srcRect l="53528" b="39079"/>
            <a:stretch>
              <a:fillRect/>
            </a:stretch>
          </p:blipFill>
          <p:spPr>
            <a:xfrm>
              <a:off x="3759642" y="5217785"/>
              <a:ext cx="4672714" cy="793562"/>
            </a:xfrm>
            <a:prstGeom prst="rect">
              <a:avLst/>
            </a:prstGeom>
          </p:spPr>
        </p:pic>
      </p:grpSp>
    </p:spTree>
    <p:extLst>
      <p:ext uri="{BB962C8B-B14F-4D97-AF65-F5344CB8AC3E}">
        <p14:creationId xmlns:p14="http://schemas.microsoft.com/office/powerpoint/2010/main" val="214014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C Opener 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68D56D-7F0A-6A43-17E9-F7110B8B617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7894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15DEC0-F3C2-433D-1BE7-7F020C0379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9AE598-3A36-6943-DD21-83304FB979F0}"/>
              </a:ext>
            </a:extLst>
          </p:cNvPr>
          <p:cNvSpPr>
            <a:spLocks noGrp="1"/>
          </p:cNvSpPr>
          <p:nvPr>
            <p:ph type="ctrTitle"/>
          </p:nvPr>
        </p:nvSpPr>
        <p:spPr>
          <a:xfrm>
            <a:off x="1524000" y="1122363"/>
            <a:ext cx="9144000" cy="2387600"/>
          </a:xfrm>
        </p:spPr>
        <p:txBody>
          <a:bodyPr anchor="b">
            <a:normAutofit/>
          </a:bodyPr>
          <a:lstStyle>
            <a:lvl1pPr algn="ctr">
              <a:lnSpc>
                <a:spcPct val="100000"/>
              </a:lnSpc>
              <a:defRPr sz="4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6B5E5561-1C99-9398-AFF4-EC732F7B49A5}"/>
              </a:ext>
            </a:extLst>
          </p:cNvPr>
          <p:cNvSpPr>
            <a:spLocks noGrp="1"/>
          </p:cNvSpPr>
          <p:nvPr>
            <p:ph type="subTitle" idx="1"/>
          </p:nvPr>
        </p:nvSpPr>
        <p:spPr>
          <a:xfrm>
            <a:off x="1524000" y="3602038"/>
            <a:ext cx="9144000" cy="1655762"/>
          </a:xfrm>
        </p:spPr>
        <p:txBody>
          <a:bodyPr/>
          <a:lstStyle>
            <a:lvl1pPr marL="0" indent="0" algn="ctr">
              <a:lnSpc>
                <a:spcPct val="100000"/>
              </a:lnSpc>
              <a:buNone/>
              <a:defRPr sz="2400">
                <a:solidFill>
                  <a:schemeClr val="accent4">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5794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FD14B1-C403-FFB3-9739-0B59322325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17500A0-31D2-22F3-FDFB-104B421C39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594836" y="6112475"/>
            <a:ext cx="2203450" cy="738437"/>
          </a:xfrm>
          <a:prstGeom prst="rect">
            <a:avLst/>
          </a:prstGeom>
        </p:spPr>
      </p:pic>
      <p:sp>
        <p:nvSpPr>
          <p:cNvPr id="2" name="Title 1">
            <a:extLst>
              <a:ext uri="{FF2B5EF4-FFF2-40B4-BE49-F238E27FC236}">
                <a16:creationId xmlns:a16="http://schemas.microsoft.com/office/drawing/2014/main" id="{3B9AE598-3A36-6943-DD21-83304FB979F0}"/>
              </a:ext>
            </a:extLst>
          </p:cNvPr>
          <p:cNvSpPr>
            <a:spLocks noGrp="1"/>
          </p:cNvSpPr>
          <p:nvPr>
            <p:ph type="ctrTitle"/>
          </p:nvPr>
        </p:nvSpPr>
        <p:spPr>
          <a:xfrm>
            <a:off x="594836" y="1122363"/>
            <a:ext cx="9144000" cy="2387600"/>
          </a:xfrm>
        </p:spPr>
        <p:txBody>
          <a:bodyPr anchor="b">
            <a:normAutofit/>
          </a:bodyPr>
          <a:lstStyle>
            <a:lvl1pPr algn="ctr">
              <a:lnSpc>
                <a:spcPct val="100000"/>
              </a:lnSpc>
              <a:defRPr sz="4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6B5E5561-1C99-9398-AFF4-EC732F7B49A5}"/>
              </a:ext>
            </a:extLst>
          </p:cNvPr>
          <p:cNvSpPr>
            <a:spLocks noGrp="1"/>
          </p:cNvSpPr>
          <p:nvPr>
            <p:ph type="subTitle" idx="1"/>
          </p:nvPr>
        </p:nvSpPr>
        <p:spPr>
          <a:xfrm>
            <a:off x="594836" y="3602038"/>
            <a:ext cx="9144000" cy="1655762"/>
          </a:xfrm>
        </p:spPr>
        <p:txBody>
          <a:bodyPr/>
          <a:lstStyle>
            <a:lvl1pPr marL="0" indent="0" algn="ctr">
              <a:lnSpc>
                <a:spcPct val="100000"/>
              </a:lnSpc>
              <a:buNone/>
              <a:defRPr sz="2400">
                <a:solidFill>
                  <a:schemeClr val="accent4">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870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CA8A23-87F6-E732-97C2-D2B09E037B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7088"/>
            <a:ext cx="12192000" cy="6858000"/>
          </a:xfrm>
          <a:prstGeom prst="rect">
            <a:avLst/>
          </a:prstGeom>
        </p:spPr>
      </p:pic>
      <p:sp>
        <p:nvSpPr>
          <p:cNvPr id="2" name="Title 1">
            <a:extLst>
              <a:ext uri="{FF2B5EF4-FFF2-40B4-BE49-F238E27FC236}">
                <a16:creationId xmlns:a16="http://schemas.microsoft.com/office/drawing/2014/main" id="{0C909644-1EAE-7371-4FF1-26B88EAAB62C}"/>
              </a:ext>
            </a:extLst>
          </p:cNvPr>
          <p:cNvSpPr>
            <a:spLocks noGrp="1"/>
          </p:cNvSpPr>
          <p:nvPr>
            <p:ph type="title"/>
          </p:nvPr>
        </p:nvSpPr>
        <p:spPr>
          <a:xfrm>
            <a:off x="838200" y="548640"/>
            <a:ext cx="10515600" cy="731520"/>
          </a:xfrm>
        </p:spPr>
        <p:txBody>
          <a:bodyPr lIns="0" tIns="0" rIns="0" bIns="0"/>
          <a:lstStyle>
            <a:lvl1pP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D1E199B-828C-1360-C9C5-838639AE8DE4}"/>
              </a:ext>
            </a:extLst>
          </p:cNvPr>
          <p:cNvSpPr>
            <a:spLocks noGrp="1"/>
          </p:cNvSpPr>
          <p:nvPr>
            <p:ph idx="1"/>
          </p:nvPr>
        </p:nvSpPr>
        <p:spPr>
          <a:xfrm>
            <a:off x="838200" y="1463039"/>
            <a:ext cx="10515600" cy="4713924"/>
          </a:xfrm>
        </p:spPr>
        <p:txBody>
          <a:bodyPr lIns="0" tIns="0" rIns="0" bIns="0"/>
          <a:lstStyle>
            <a:lvl1pPr marL="0" indent="0">
              <a:buNone/>
              <a:defRPr sz="2200">
                <a:solidFill>
                  <a:schemeClr val="accent4">
                    <a:lumMod val="75000"/>
                  </a:schemeClr>
                </a:solidFill>
              </a:defRPr>
            </a:lvl1pPr>
            <a:lvl2pPr marL="457200" indent="0">
              <a:buNone/>
              <a:defRPr>
                <a:solidFill>
                  <a:schemeClr val="accent4">
                    <a:lumMod val="75000"/>
                  </a:schemeClr>
                </a:solidFill>
              </a:defRPr>
            </a:lvl2pPr>
            <a:lvl3pPr marL="914400" indent="0">
              <a:buNone/>
              <a:defRPr>
                <a:solidFill>
                  <a:schemeClr val="accent4">
                    <a:lumMod val="75000"/>
                  </a:schemeClr>
                </a:solidFill>
              </a:defRPr>
            </a:lvl3pPr>
            <a:lvl4pPr marL="1371600" indent="0">
              <a:buNone/>
              <a:defRPr>
                <a:solidFill>
                  <a:schemeClr val="accent4">
                    <a:lumMod val="75000"/>
                  </a:schemeClr>
                </a:solidFill>
              </a:defRPr>
            </a:lvl4pPr>
            <a:lvl5pPr marL="1828800" indent="0">
              <a:buNone/>
              <a:defRPr>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8BBB6AD-DA55-E2EC-8699-4A5E2EC1BC8D}"/>
              </a:ext>
            </a:extLst>
          </p:cNvPr>
          <p:cNvSpPr>
            <a:spLocks noGrp="1"/>
          </p:cNvSpPr>
          <p:nvPr>
            <p:ph type="sldNum" sz="quarter" idx="12"/>
          </p:nvPr>
        </p:nvSpPr>
        <p:spPr>
          <a:xfrm>
            <a:off x="838201" y="6356350"/>
            <a:ext cx="10515600" cy="365125"/>
          </a:xfrm>
        </p:spPr>
        <p:txBody>
          <a:bodyPr/>
          <a:lstStyle>
            <a:lvl1pPr algn="ctr">
              <a:defRPr b="1">
                <a:solidFill>
                  <a:schemeClr val="accent1"/>
                </a:solidFill>
              </a:defRPr>
            </a:lvl1pPr>
          </a:lstStyle>
          <a:p>
            <a:fld id="{EFB2949D-3F46-0447-B67E-7C1922E44B1D}" type="slidenum">
              <a:rPr lang="en-US" smtClean="0"/>
              <a:pPr/>
              <a:t>‹#›</a:t>
            </a:fld>
            <a:endParaRPr lang="en-US" dirty="0"/>
          </a:p>
        </p:txBody>
      </p:sp>
      <p:pic>
        <p:nvPicPr>
          <p:cNvPr id="8" name="Picture 7">
            <a:extLst>
              <a:ext uri="{FF2B5EF4-FFF2-40B4-BE49-F238E27FC236}">
                <a16:creationId xmlns:a16="http://schemas.microsoft.com/office/drawing/2014/main" id="{76272C2B-4E22-2ECC-8CA3-01CAE76A18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9462913" y="6176963"/>
            <a:ext cx="2011022" cy="673949"/>
          </a:xfrm>
          <a:prstGeom prst="rect">
            <a:avLst/>
          </a:prstGeom>
        </p:spPr>
      </p:pic>
    </p:spTree>
    <p:extLst>
      <p:ext uri="{BB962C8B-B14F-4D97-AF65-F5344CB8AC3E}">
        <p14:creationId xmlns:p14="http://schemas.microsoft.com/office/powerpoint/2010/main" val="177989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CA8A23-87F6-E732-97C2-D2B09E037B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7088"/>
            <a:ext cx="12192000" cy="6858000"/>
          </a:xfrm>
          <a:prstGeom prst="rect">
            <a:avLst/>
          </a:prstGeom>
        </p:spPr>
      </p:pic>
      <p:sp>
        <p:nvSpPr>
          <p:cNvPr id="2" name="Title 1">
            <a:extLst>
              <a:ext uri="{FF2B5EF4-FFF2-40B4-BE49-F238E27FC236}">
                <a16:creationId xmlns:a16="http://schemas.microsoft.com/office/drawing/2014/main" id="{0C909644-1EAE-7371-4FF1-26B88EAAB62C}"/>
              </a:ext>
            </a:extLst>
          </p:cNvPr>
          <p:cNvSpPr>
            <a:spLocks noGrp="1"/>
          </p:cNvSpPr>
          <p:nvPr>
            <p:ph type="title"/>
          </p:nvPr>
        </p:nvSpPr>
        <p:spPr>
          <a:xfrm>
            <a:off x="838200" y="548640"/>
            <a:ext cx="10515600" cy="731520"/>
          </a:xfrm>
        </p:spPr>
        <p:txBody>
          <a:bodyPr lIns="0" tIns="0" rIns="0" bIns="0"/>
          <a:lstStyle>
            <a:lvl1pPr>
              <a:defRPr>
                <a:solidFill>
                  <a:schemeClr val="accent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8BBB6AD-DA55-E2EC-8699-4A5E2EC1BC8D}"/>
              </a:ext>
            </a:extLst>
          </p:cNvPr>
          <p:cNvSpPr>
            <a:spLocks noGrp="1"/>
          </p:cNvSpPr>
          <p:nvPr>
            <p:ph type="sldNum" sz="quarter" idx="12"/>
          </p:nvPr>
        </p:nvSpPr>
        <p:spPr>
          <a:xfrm>
            <a:off x="838201" y="6356350"/>
            <a:ext cx="10515600" cy="365125"/>
          </a:xfrm>
        </p:spPr>
        <p:txBody>
          <a:bodyPr/>
          <a:lstStyle>
            <a:lvl1pPr algn="ctr">
              <a:defRPr b="1">
                <a:solidFill>
                  <a:schemeClr val="accent1"/>
                </a:solidFill>
              </a:defRPr>
            </a:lvl1pPr>
          </a:lstStyle>
          <a:p>
            <a:fld id="{9C153832-09ED-D64B-B470-2277EAE587CB}" type="slidenum">
              <a:rPr lang="en-US" smtClean="0"/>
              <a:pPr/>
              <a:t>‹#›</a:t>
            </a:fld>
            <a:endParaRPr lang="en-US" dirty="0"/>
          </a:p>
        </p:txBody>
      </p:sp>
      <p:pic>
        <p:nvPicPr>
          <p:cNvPr id="8" name="Picture 7">
            <a:extLst>
              <a:ext uri="{FF2B5EF4-FFF2-40B4-BE49-F238E27FC236}">
                <a16:creationId xmlns:a16="http://schemas.microsoft.com/office/drawing/2014/main" id="{76272C2B-4E22-2ECC-8CA3-01CAE76A18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9462913" y="6176963"/>
            <a:ext cx="2011022" cy="673949"/>
          </a:xfrm>
          <a:prstGeom prst="rect">
            <a:avLst/>
          </a:prstGeom>
        </p:spPr>
      </p:pic>
    </p:spTree>
    <p:extLst>
      <p:ext uri="{BB962C8B-B14F-4D97-AF65-F5344CB8AC3E}">
        <p14:creationId xmlns:p14="http://schemas.microsoft.com/office/powerpoint/2010/main" val="226432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136FF-294D-894C-A744-82A47C950F60}"/>
              </a:ext>
            </a:extLst>
          </p:cNvPr>
          <p:cNvPicPr>
            <a:picLocks noChangeAspect="1"/>
          </p:cNvPicPr>
          <p:nvPr userDrawn="1"/>
        </p:nvPicPr>
        <p:blipFill rotWithShape="1">
          <a:blip r:embed="rId3"/>
          <a:srcRect l="18658" t="41767"/>
          <a:stretch/>
        </p:blipFill>
        <p:spPr>
          <a:xfrm>
            <a:off x="918742" y="2318300"/>
            <a:ext cx="11273257" cy="4539700"/>
          </a:xfrm>
          <a:prstGeom prst="rect">
            <a:avLst/>
          </a:prstGeom>
        </p:spPr>
      </p:pic>
      <p:sp>
        <p:nvSpPr>
          <p:cNvPr id="4" name="Title 1">
            <a:extLst>
              <a:ext uri="{FF2B5EF4-FFF2-40B4-BE49-F238E27FC236}">
                <a16:creationId xmlns:a16="http://schemas.microsoft.com/office/drawing/2014/main" id="{F18DFDCB-A912-4E83-9DDC-372B0E651685}"/>
              </a:ext>
            </a:extLst>
          </p:cNvPr>
          <p:cNvSpPr>
            <a:spLocks noGrp="1"/>
          </p:cNvSpPr>
          <p:nvPr>
            <p:ph type="title"/>
          </p:nvPr>
        </p:nvSpPr>
        <p:spPr>
          <a:xfrm>
            <a:off x="841248" y="646396"/>
            <a:ext cx="8713570" cy="664797"/>
          </a:xfrm>
        </p:spPr>
        <p:txBody>
          <a:bodyPr anchor="t" anchorCtr="0">
            <a:noAutofit/>
          </a:bodyPr>
          <a:lstStyle>
            <a:lvl1pPr>
              <a:defRPr sz="3600"/>
            </a:lvl1pPr>
          </a:lstStyle>
          <a:p>
            <a:r>
              <a:rPr lang="en-US" dirty="0"/>
              <a:t>Click to edit Master title style</a:t>
            </a:r>
          </a:p>
        </p:txBody>
      </p:sp>
      <p:sp>
        <p:nvSpPr>
          <p:cNvPr id="5" name="Content Placeholder 2">
            <a:extLst>
              <a:ext uri="{FF2B5EF4-FFF2-40B4-BE49-F238E27FC236}">
                <a16:creationId xmlns:a16="http://schemas.microsoft.com/office/drawing/2014/main" id="{16BD9011-12FC-4B10-BFC5-5D11FD2466A5}"/>
              </a:ext>
            </a:extLst>
          </p:cNvPr>
          <p:cNvSpPr>
            <a:spLocks noGrp="1"/>
          </p:cNvSpPr>
          <p:nvPr>
            <p:ph idx="1" hasCustomPrompt="1"/>
          </p:nvPr>
        </p:nvSpPr>
        <p:spPr>
          <a:xfrm>
            <a:off x="838200" y="1645920"/>
            <a:ext cx="8716618" cy="4572000"/>
          </a:xfrm>
        </p:spPr>
        <p:txBody>
          <a:bodyPr>
            <a:normAutofit/>
          </a:bodyPr>
          <a:lstStyle>
            <a:lvl1pPr marL="0" indent="0">
              <a:buNone/>
              <a:defRPr sz="2800"/>
            </a:lvl1pPr>
            <a:lvl2pPr marL="457200" indent="0">
              <a:buNone/>
              <a:defRPr sz="2400">
                <a:solidFill>
                  <a:schemeClr val="tx2"/>
                </a:solidFill>
              </a:defRPr>
            </a:lvl2pPr>
            <a:lvl3pPr marL="914400" indent="0">
              <a:buNone/>
              <a:defRPr sz="2400">
                <a:solidFill>
                  <a:schemeClr val="tx2"/>
                </a:solidFill>
              </a:defRPr>
            </a:lvl3pPr>
            <a:lvl4pPr marL="1371600" indent="0">
              <a:buNone/>
              <a:defRPr sz="2000">
                <a:solidFill>
                  <a:schemeClr val="tx2"/>
                </a:solidFill>
              </a:defRPr>
            </a:lvl4pPr>
            <a:lvl5pPr marL="1828800" indent="0">
              <a:buNone/>
              <a:defRPr sz="18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7644718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86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 Title Slide">
    <p:bg>
      <p:bgPr>
        <a:solidFill>
          <a:srgbClr val="00A34B"/>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A850AEB-5B05-476C-B9FC-C03D0ECFF012}"/>
              </a:ext>
            </a:extLst>
          </p:cNvPr>
          <p:cNvSpPr>
            <a:spLocks noGrp="1"/>
          </p:cNvSpPr>
          <p:nvPr>
            <p:ph type="pic" sz="quarter" idx="12"/>
          </p:nvPr>
        </p:nvSpPr>
        <p:spPr>
          <a:xfrm>
            <a:off x="7331075" y="0"/>
            <a:ext cx="4860925" cy="6858000"/>
          </a:xfrm>
          <a:solidFill>
            <a:schemeClr val="bg2"/>
          </a:solidFill>
        </p:spPr>
        <p:txBody>
          <a:bodyPr/>
          <a:lstStyle/>
          <a:p>
            <a:endParaRPr lang="en-US" dirty="0"/>
          </a:p>
        </p:txBody>
      </p:sp>
      <p:sp>
        <p:nvSpPr>
          <p:cNvPr id="4" name="Title 1">
            <a:extLst>
              <a:ext uri="{FF2B5EF4-FFF2-40B4-BE49-F238E27FC236}">
                <a16:creationId xmlns:a16="http://schemas.microsoft.com/office/drawing/2014/main" id="{E3EECBCB-7280-44C4-B33B-9BE2A139BC48}"/>
              </a:ext>
            </a:extLst>
          </p:cNvPr>
          <p:cNvSpPr>
            <a:spLocks noGrp="1"/>
          </p:cNvSpPr>
          <p:nvPr>
            <p:ph type="title"/>
          </p:nvPr>
        </p:nvSpPr>
        <p:spPr>
          <a:xfrm>
            <a:off x="1615440" y="1812338"/>
            <a:ext cx="4861614" cy="1388062"/>
          </a:xfrm>
        </p:spPr>
        <p:txBody>
          <a:bodyPr anchor="t" anchorCtr="0">
            <a:noAutofit/>
          </a:bodyPr>
          <a:lstStyle>
            <a:lvl1pPr algn="l">
              <a:defRPr sz="360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26E47FC9-845E-42E7-BA96-0280D710B58E}"/>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72795" t="41146"/>
          <a:stretch/>
        </p:blipFill>
        <p:spPr>
          <a:xfrm rot="10800000">
            <a:off x="0" y="0"/>
            <a:ext cx="3118397" cy="3794759"/>
          </a:xfrm>
          <a:prstGeom prst="rect">
            <a:avLst/>
          </a:prstGeom>
        </p:spPr>
      </p:pic>
      <p:sp>
        <p:nvSpPr>
          <p:cNvPr id="9" name="Text Placeholder 8">
            <a:extLst>
              <a:ext uri="{FF2B5EF4-FFF2-40B4-BE49-F238E27FC236}">
                <a16:creationId xmlns:a16="http://schemas.microsoft.com/office/drawing/2014/main" id="{34F813A6-9E41-488F-93E5-636C79366C9B}"/>
              </a:ext>
            </a:extLst>
          </p:cNvPr>
          <p:cNvSpPr>
            <a:spLocks noGrp="1"/>
          </p:cNvSpPr>
          <p:nvPr>
            <p:ph type="body" sz="quarter" idx="10"/>
          </p:nvPr>
        </p:nvSpPr>
        <p:spPr>
          <a:xfrm>
            <a:off x="1616075" y="3429000"/>
            <a:ext cx="4860925" cy="266700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34318237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C7646D-7FA6-12D9-A15F-DD61CAE525CB}"/>
              </a:ext>
            </a:extLst>
          </p:cNvPr>
          <p:cNvPicPr>
            <a:picLocks noChangeAspect="1"/>
          </p:cNvPicPr>
          <p:nvPr userDrawn="1"/>
        </p:nvPicPr>
        <p:blipFill rotWithShape="1">
          <a:blip r:embed="rId3"/>
          <a:srcRect l="21630"/>
          <a:stretch/>
        </p:blipFill>
        <p:spPr>
          <a:xfrm>
            <a:off x="8029764" y="3870541"/>
            <a:ext cx="4162234" cy="2987457"/>
          </a:xfrm>
          <a:prstGeom prst="rect">
            <a:avLst/>
          </a:prstGeom>
        </p:spPr>
      </p:pic>
      <p:sp>
        <p:nvSpPr>
          <p:cNvPr id="2" name="Title 1">
            <a:extLst>
              <a:ext uri="{FF2B5EF4-FFF2-40B4-BE49-F238E27FC236}">
                <a16:creationId xmlns:a16="http://schemas.microsoft.com/office/drawing/2014/main" id="{9005B033-D348-654C-8CAE-C86EC5429316}"/>
              </a:ext>
            </a:extLst>
          </p:cNvPr>
          <p:cNvSpPr>
            <a:spLocks noGrp="1"/>
          </p:cNvSpPr>
          <p:nvPr>
            <p:ph type="title"/>
          </p:nvPr>
        </p:nvSpPr>
        <p:spPr>
          <a:xfrm>
            <a:off x="841248" y="646396"/>
            <a:ext cx="10515600" cy="664797"/>
          </a:xfrm>
        </p:spPr>
        <p:txBody>
          <a:bodyPr anchor="t" anchorCtr="0">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7EB9B61B-4046-5F47-A663-237DEFBB2B48}"/>
              </a:ext>
            </a:extLst>
          </p:cNvPr>
          <p:cNvSpPr>
            <a:spLocks noGrp="1"/>
          </p:cNvSpPr>
          <p:nvPr>
            <p:ph idx="1" hasCustomPrompt="1"/>
          </p:nvPr>
        </p:nvSpPr>
        <p:spPr>
          <a:xfrm>
            <a:off x="838199" y="1645920"/>
            <a:ext cx="10515600" cy="4572000"/>
          </a:xfrm>
        </p:spPr>
        <p:txBody>
          <a:bodyPr>
            <a:normAutofit/>
          </a:bodyPr>
          <a:lstStyle>
            <a:lvl1pPr marL="0" indent="0">
              <a:buNone/>
              <a:defRPr sz="2800">
                <a:latin typeface="+mn-lt"/>
              </a:defRPr>
            </a:lvl1pPr>
            <a:lvl2pPr marL="457200" indent="0">
              <a:buNone/>
              <a:defRPr sz="2400">
                <a:solidFill>
                  <a:schemeClr val="tx1">
                    <a:lumMod val="75000"/>
                    <a:lumOff val="25000"/>
                  </a:schemeClr>
                </a:solidFill>
                <a:latin typeface="+mn-lt"/>
              </a:defRPr>
            </a:lvl2pPr>
            <a:lvl3pPr marL="914400" indent="0">
              <a:buNone/>
              <a:defRPr sz="2400">
                <a:solidFill>
                  <a:schemeClr val="tx1">
                    <a:lumMod val="75000"/>
                    <a:lumOff val="25000"/>
                  </a:schemeClr>
                </a:solidFill>
                <a:latin typeface="+mn-lt"/>
              </a:defRPr>
            </a:lvl3pPr>
            <a:lvl4pPr marL="1371600" indent="0">
              <a:buNone/>
              <a:defRPr sz="2000">
                <a:solidFill>
                  <a:schemeClr val="tx1">
                    <a:lumMod val="75000"/>
                    <a:lumOff val="25000"/>
                  </a:schemeClr>
                </a:solidFill>
                <a:latin typeface="+mn-lt"/>
              </a:defRPr>
            </a:lvl4pPr>
            <a:lvl5pPr marL="1828800" indent="0">
              <a:buNone/>
              <a:defRPr sz="1800">
                <a:solidFill>
                  <a:schemeClr val="tx1">
                    <a:lumMod val="75000"/>
                    <a:lumOff val="25000"/>
                  </a:schemeClr>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73453931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0C969E-42CF-A548-AE1D-055195400071}"/>
              </a:ext>
            </a:extLst>
          </p:cNvPr>
          <p:cNvPicPr>
            <a:picLocks noChangeAspect="1"/>
          </p:cNvPicPr>
          <p:nvPr userDrawn="1"/>
        </p:nvPicPr>
        <p:blipFill rotWithShape="1">
          <a:blip r:embed="rId3"/>
          <a:srcRect r="93552" b="78008"/>
          <a:stretch/>
        </p:blipFill>
        <p:spPr>
          <a:xfrm>
            <a:off x="1" y="-83890"/>
            <a:ext cx="835152" cy="1602297"/>
          </a:xfrm>
          <a:prstGeom prst="rect">
            <a:avLst/>
          </a:prstGeom>
        </p:spPr>
      </p:pic>
      <p:sp>
        <p:nvSpPr>
          <p:cNvPr id="2" name="Title 1">
            <a:extLst>
              <a:ext uri="{FF2B5EF4-FFF2-40B4-BE49-F238E27FC236}">
                <a16:creationId xmlns:a16="http://schemas.microsoft.com/office/drawing/2014/main" id="{9005B033-D348-654C-8CAE-C86EC5429316}"/>
              </a:ext>
            </a:extLst>
          </p:cNvPr>
          <p:cNvSpPr>
            <a:spLocks noGrp="1"/>
          </p:cNvSpPr>
          <p:nvPr>
            <p:ph type="title"/>
          </p:nvPr>
        </p:nvSpPr>
        <p:spPr>
          <a:xfrm>
            <a:off x="841248" y="646396"/>
            <a:ext cx="10515600" cy="664797"/>
          </a:xfrm>
        </p:spPr>
        <p:txBody>
          <a:bodyPr anchor="t" anchorCtr="0">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7EB9B61B-4046-5F47-A663-237DEFBB2B48}"/>
              </a:ext>
            </a:extLst>
          </p:cNvPr>
          <p:cNvSpPr>
            <a:spLocks noGrp="1"/>
          </p:cNvSpPr>
          <p:nvPr>
            <p:ph idx="1" hasCustomPrompt="1"/>
          </p:nvPr>
        </p:nvSpPr>
        <p:spPr>
          <a:xfrm>
            <a:off x="838200" y="1645920"/>
            <a:ext cx="10515600" cy="4572000"/>
          </a:xfrm>
        </p:spPr>
        <p:txBody>
          <a:bodyPr>
            <a:normAutofit/>
          </a:bodyPr>
          <a:lstStyle>
            <a:lvl1pPr marL="0" indent="0">
              <a:buNone/>
              <a:defRPr sz="2800"/>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F46F7E2-7761-4F06-BA04-F369D30ABD82}"/>
              </a:ext>
            </a:extLst>
          </p:cNvPr>
          <p:cNvPicPr>
            <a:picLocks noChangeAspect="1"/>
          </p:cNvPicPr>
          <p:nvPr userDrawn="1"/>
        </p:nvPicPr>
        <p:blipFill rotWithShape="1">
          <a:blip r:embed="rId3"/>
          <a:srcRect l="85544" t="79531"/>
          <a:stretch/>
        </p:blipFill>
        <p:spPr>
          <a:xfrm>
            <a:off x="10332990" y="5377342"/>
            <a:ext cx="1859010" cy="1480657"/>
          </a:xfrm>
          <a:prstGeom prst="rect">
            <a:avLst/>
          </a:prstGeom>
        </p:spPr>
      </p:pic>
    </p:spTree>
    <p:custDataLst>
      <p:tags r:id="rId1"/>
    </p:custDataLst>
    <p:extLst>
      <p:ext uri="{BB962C8B-B14F-4D97-AF65-F5344CB8AC3E}">
        <p14:creationId xmlns:p14="http://schemas.microsoft.com/office/powerpoint/2010/main" val="132371602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 Spli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B033-D348-654C-8CAE-C86EC5429316}"/>
              </a:ext>
            </a:extLst>
          </p:cNvPr>
          <p:cNvSpPr>
            <a:spLocks noGrp="1"/>
          </p:cNvSpPr>
          <p:nvPr>
            <p:ph type="title"/>
          </p:nvPr>
        </p:nvSpPr>
        <p:spPr>
          <a:xfrm>
            <a:off x="841248" y="646396"/>
            <a:ext cx="10515600" cy="664797"/>
          </a:xfrm>
        </p:spPr>
        <p:txBody>
          <a:bodyPr anchor="t" anchorCtr="0">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7EB9B61B-4046-5F47-A663-237DEFBB2B48}"/>
              </a:ext>
            </a:extLst>
          </p:cNvPr>
          <p:cNvSpPr>
            <a:spLocks noGrp="1"/>
          </p:cNvSpPr>
          <p:nvPr>
            <p:ph idx="1" hasCustomPrompt="1"/>
          </p:nvPr>
        </p:nvSpPr>
        <p:spPr>
          <a:xfrm>
            <a:off x="838199" y="2128902"/>
            <a:ext cx="4975371" cy="4089017"/>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79799E67-C7F5-487A-B06D-0963F6F2BBC5}"/>
              </a:ext>
            </a:extLst>
          </p:cNvPr>
          <p:cNvSpPr>
            <a:spLocks noGrp="1"/>
          </p:cNvSpPr>
          <p:nvPr>
            <p:ph idx="10" hasCustomPrompt="1"/>
          </p:nvPr>
        </p:nvSpPr>
        <p:spPr>
          <a:xfrm>
            <a:off x="6378431" y="2128902"/>
            <a:ext cx="4975370" cy="4094912"/>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C22A4182-F12E-4C67-A8BE-EE0BA26B9F53}"/>
              </a:ext>
            </a:extLst>
          </p:cNvPr>
          <p:cNvPicPr>
            <a:picLocks noChangeAspect="1"/>
          </p:cNvPicPr>
          <p:nvPr userDrawn="1"/>
        </p:nvPicPr>
        <p:blipFill rotWithShape="1">
          <a:blip r:embed="rId3"/>
          <a:srcRect r="83421" b="19746"/>
          <a:stretch/>
        </p:blipFill>
        <p:spPr>
          <a:xfrm>
            <a:off x="0" y="0"/>
            <a:ext cx="2518611" cy="6858000"/>
          </a:xfrm>
          <a:prstGeom prst="rect">
            <a:avLst/>
          </a:prstGeom>
        </p:spPr>
      </p:pic>
      <p:pic>
        <p:nvPicPr>
          <p:cNvPr id="12" name="Picture 11">
            <a:extLst>
              <a:ext uri="{FF2B5EF4-FFF2-40B4-BE49-F238E27FC236}">
                <a16:creationId xmlns:a16="http://schemas.microsoft.com/office/drawing/2014/main" id="{7D988EA2-FF1A-43C8-B82E-B573F155A2CD}"/>
              </a:ext>
            </a:extLst>
          </p:cNvPr>
          <p:cNvPicPr>
            <a:picLocks noChangeAspect="1"/>
          </p:cNvPicPr>
          <p:nvPr userDrawn="1"/>
        </p:nvPicPr>
        <p:blipFill rotWithShape="1">
          <a:blip r:embed="rId3"/>
          <a:srcRect l="86159" t="23416"/>
          <a:stretch/>
        </p:blipFill>
        <p:spPr>
          <a:xfrm>
            <a:off x="9988548" y="-1"/>
            <a:ext cx="2203451" cy="6858001"/>
          </a:xfrm>
          <a:prstGeom prst="rect">
            <a:avLst/>
          </a:prstGeom>
        </p:spPr>
      </p:pic>
      <p:sp>
        <p:nvSpPr>
          <p:cNvPr id="9" name="Title 1">
            <a:extLst>
              <a:ext uri="{FF2B5EF4-FFF2-40B4-BE49-F238E27FC236}">
                <a16:creationId xmlns:a16="http://schemas.microsoft.com/office/drawing/2014/main" id="{26F9F474-703D-4065-9165-92384DB4BBCD}"/>
              </a:ext>
            </a:extLst>
          </p:cNvPr>
          <p:cNvSpPr txBox="1">
            <a:spLocks/>
          </p:cNvSpPr>
          <p:nvPr userDrawn="1"/>
        </p:nvSpPr>
        <p:spPr>
          <a:xfrm>
            <a:off x="838199" y="1701277"/>
            <a:ext cx="4975371" cy="42762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accent1"/>
                </a:solidFill>
                <a:latin typeface="+mj-lt"/>
                <a:ea typeface="+mj-ea"/>
                <a:cs typeface="Arial" panose="020B0604020202020204" pitchFamily="34" charset="0"/>
              </a:defRPr>
            </a:lvl1pPr>
          </a:lstStyle>
          <a:p>
            <a:r>
              <a:rPr lang="en-US" sz="2400" dirty="0">
                <a:solidFill>
                  <a:schemeClr val="tx1"/>
                </a:solidFill>
              </a:rPr>
              <a:t>Click to edit Master title style</a:t>
            </a:r>
          </a:p>
        </p:txBody>
      </p:sp>
      <p:sp>
        <p:nvSpPr>
          <p:cNvPr id="13" name="Title 1">
            <a:extLst>
              <a:ext uri="{FF2B5EF4-FFF2-40B4-BE49-F238E27FC236}">
                <a16:creationId xmlns:a16="http://schemas.microsoft.com/office/drawing/2014/main" id="{A812E4E7-D916-43B2-A6C9-D63B372C843F}"/>
              </a:ext>
            </a:extLst>
          </p:cNvPr>
          <p:cNvSpPr txBox="1">
            <a:spLocks/>
          </p:cNvSpPr>
          <p:nvPr userDrawn="1"/>
        </p:nvSpPr>
        <p:spPr>
          <a:xfrm>
            <a:off x="6378429" y="1701276"/>
            <a:ext cx="4975371" cy="42762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accent1"/>
                </a:solidFill>
                <a:latin typeface="+mj-lt"/>
                <a:ea typeface="+mj-ea"/>
                <a:cs typeface="Arial" panose="020B0604020202020204" pitchFamily="34" charset="0"/>
              </a:defRPr>
            </a:lvl1pPr>
          </a:lstStyle>
          <a:p>
            <a:r>
              <a:rPr lang="en-US" sz="2400" dirty="0">
                <a:solidFill>
                  <a:schemeClr val="tx1"/>
                </a:solidFill>
              </a:rPr>
              <a:t>Click to edit Master title style</a:t>
            </a:r>
          </a:p>
        </p:txBody>
      </p:sp>
    </p:spTree>
    <p:custDataLst>
      <p:tags r:id="rId1"/>
    </p:custDataLst>
    <p:extLst>
      <p:ext uri="{BB962C8B-B14F-4D97-AF65-F5344CB8AC3E}">
        <p14:creationId xmlns:p14="http://schemas.microsoft.com/office/powerpoint/2010/main" val="148822309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0BBFC2-BCA2-42DB-B689-79CD6F77250F}"/>
              </a:ext>
            </a:extLst>
          </p:cNvPr>
          <p:cNvSpPr>
            <a:spLocks noGrp="1"/>
          </p:cNvSpPr>
          <p:nvPr>
            <p:ph type="title"/>
          </p:nvPr>
        </p:nvSpPr>
        <p:spPr>
          <a:xfrm>
            <a:off x="841248" y="646396"/>
            <a:ext cx="10515600" cy="664797"/>
          </a:xfrm>
        </p:spPr>
        <p:txBody>
          <a:bodyPr anchor="t" anchorCtr="0">
            <a:noAutofit/>
          </a:bodyPr>
          <a:lstStyle>
            <a:lvl1pPr>
              <a:defRPr sz="3600"/>
            </a:lvl1pPr>
          </a:lstStyle>
          <a:p>
            <a:r>
              <a:rPr lang="en-US" dirty="0"/>
              <a:t>Click to edit Master title style</a:t>
            </a:r>
          </a:p>
        </p:txBody>
      </p:sp>
      <p:sp>
        <p:nvSpPr>
          <p:cNvPr id="5" name="Content Placeholder 2">
            <a:extLst>
              <a:ext uri="{FF2B5EF4-FFF2-40B4-BE49-F238E27FC236}">
                <a16:creationId xmlns:a16="http://schemas.microsoft.com/office/drawing/2014/main" id="{B8762E67-B794-4C5B-82A2-AFA08B414037}"/>
              </a:ext>
            </a:extLst>
          </p:cNvPr>
          <p:cNvSpPr>
            <a:spLocks noGrp="1"/>
          </p:cNvSpPr>
          <p:nvPr>
            <p:ph idx="1" hasCustomPrompt="1"/>
          </p:nvPr>
        </p:nvSpPr>
        <p:spPr>
          <a:xfrm>
            <a:off x="838200" y="1645920"/>
            <a:ext cx="8716618" cy="4572000"/>
          </a:xfrm>
        </p:spPr>
        <p:txBody>
          <a:bodyPr>
            <a:normAutofit/>
          </a:bodyPr>
          <a:lstStyle>
            <a:lvl1pPr marL="0" indent="0">
              <a:buNone/>
              <a:defRPr sz="2800">
                <a:solidFill>
                  <a:schemeClr val="tx1">
                    <a:lumMod val="75000"/>
                    <a:lumOff val="25000"/>
                  </a:schemeClr>
                </a:solidFill>
              </a:defRPr>
            </a:lvl1pPr>
            <a:lvl2pPr marL="457200" indent="0">
              <a:buNone/>
              <a:defRPr sz="2400">
                <a:solidFill>
                  <a:schemeClr val="tx1">
                    <a:lumMod val="75000"/>
                    <a:lumOff val="25000"/>
                  </a:schemeClr>
                </a:solidFill>
              </a:defRPr>
            </a:lvl2pPr>
            <a:lvl3pPr marL="914400" indent="0">
              <a:buNone/>
              <a:defRPr sz="24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18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B2369033-F6F9-4085-9143-7445C87B6A19}"/>
              </a:ext>
            </a:extLst>
          </p:cNvPr>
          <p:cNvCxnSpPr>
            <a:cxnSpLocks/>
          </p:cNvCxnSpPr>
          <p:nvPr userDrawn="1"/>
        </p:nvCxnSpPr>
        <p:spPr>
          <a:xfrm>
            <a:off x="-170329" y="1289474"/>
            <a:ext cx="12362329" cy="0"/>
          </a:xfrm>
          <a:prstGeom prst="line">
            <a:avLst/>
          </a:prstGeom>
          <a:ln w="76200" cap="rnd">
            <a:gradFill>
              <a:gsLst>
                <a:gs pos="0">
                  <a:schemeClr val="accent3"/>
                </a:gs>
                <a:gs pos="50000">
                  <a:schemeClr val="accent2"/>
                </a:gs>
                <a:gs pos="6300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3331811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0803A1-65C7-4DEF-8E6B-066F34306918}"/>
              </a:ext>
            </a:extLst>
          </p:cNvPr>
          <p:cNvSpPr>
            <a:spLocks noGrp="1"/>
          </p:cNvSpPr>
          <p:nvPr>
            <p:ph type="title"/>
          </p:nvPr>
        </p:nvSpPr>
        <p:spPr>
          <a:xfrm>
            <a:off x="841248" y="646396"/>
            <a:ext cx="10512550" cy="664797"/>
          </a:xfrm>
        </p:spPr>
        <p:txBody>
          <a:bodyPr anchor="t" anchorCtr="0">
            <a:noAutofit/>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0939B5CF-C9F0-4174-89F9-7260EB98E2CC}"/>
              </a:ext>
            </a:extLst>
          </p:cNvPr>
          <p:cNvSpPr>
            <a:spLocks noGrp="1"/>
          </p:cNvSpPr>
          <p:nvPr>
            <p:ph idx="1" hasCustomPrompt="1"/>
          </p:nvPr>
        </p:nvSpPr>
        <p:spPr>
          <a:xfrm>
            <a:off x="838199" y="1645920"/>
            <a:ext cx="10515599" cy="4572000"/>
          </a:xfrm>
        </p:spPr>
        <p:txBody>
          <a:bodyPr>
            <a:normAutofit/>
          </a:bodyPr>
          <a:lstStyle>
            <a:lvl1pPr marL="0" indent="0">
              <a:buNone/>
              <a:defRPr sz="2800"/>
            </a:lvl1pPr>
            <a:lvl2pPr marL="457200" indent="0">
              <a:buNone/>
              <a:defRPr sz="2400">
                <a:solidFill>
                  <a:schemeClr val="tx2"/>
                </a:solidFill>
              </a:defRPr>
            </a:lvl2pPr>
            <a:lvl3pPr marL="914400" indent="0">
              <a:buNone/>
              <a:defRPr sz="2400">
                <a:solidFill>
                  <a:schemeClr val="tx2"/>
                </a:solidFill>
              </a:defRPr>
            </a:lvl3pPr>
            <a:lvl4pPr marL="1371600" indent="0">
              <a:buNone/>
              <a:defRPr sz="2000">
                <a:solidFill>
                  <a:schemeClr val="tx2"/>
                </a:solidFill>
              </a:defRPr>
            </a:lvl4pPr>
            <a:lvl5pPr marL="1828800" indent="0">
              <a:buNone/>
              <a:defRPr sz="180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657284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3FA8EF-ABC5-944A-A3B0-DB04A54EA133}"/>
              </a:ext>
            </a:extLst>
          </p:cNvPr>
          <p:cNvSpPr>
            <a:spLocks noGrp="1"/>
          </p:cNvSpPr>
          <p:nvPr>
            <p:ph type="title"/>
          </p:nvPr>
        </p:nvSpPr>
        <p:spPr>
          <a:xfrm>
            <a:off x="841248" y="539815"/>
            <a:ext cx="10515600" cy="747897"/>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F019D1C-C6B7-CC47-A677-A8C2C9E67E95}"/>
              </a:ext>
            </a:extLst>
          </p:cNvPr>
          <p:cNvSpPr>
            <a:spLocks noGrp="1"/>
          </p:cNvSpPr>
          <p:nvPr>
            <p:ph type="body" idx="1"/>
          </p:nvPr>
        </p:nvSpPr>
        <p:spPr>
          <a:xfrm>
            <a:off x="838200" y="1645920"/>
            <a:ext cx="10515600" cy="4572000"/>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C46203AA-AB07-4D78-9BCB-B00DDA7D5C07}"/>
              </a:ext>
            </a:extLst>
          </p:cNvPr>
          <p:cNvSpPr txBox="1">
            <a:spLocks/>
          </p:cNvSpPr>
          <p:nvPr userDrawn="1"/>
        </p:nvSpPr>
        <p:spPr>
          <a:xfrm>
            <a:off x="838200" y="6318185"/>
            <a:ext cx="10515600" cy="365125"/>
          </a:xfrm>
          <a:prstGeom prst="rect">
            <a:avLst/>
          </a:prstGeom>
        </p:spPr>
        <p:txBody>
          <a:bodyPr vert="horz" lIns="0" tIns="0" rIns="0" bIns="0" rtlCol="0" anchor="t" anchorCtr="0"/>
          <a:lstStyle>
            <a:defPPr>
              <a:defRPr lang="en-US"/>
            </a:defPPr>
            <a:lvl1pPr marL="0" algn="r" defTabSz="914400" rtl="0" eaLnBrk="1" latinLnBrk="0" hangingPunct="1">
              <a:defRPr sz="16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DC2CEE-C89B-6D4C-8A2C-B626C37EB60D}" type="slidenum">
              <a:rPr lang="en-US" smtClean="0">
                <a:solidFill>
                  <a:srgbClr val="0F6235"/>
                </a:solidFill>
              </a:rPr>
              <a:pPr/>
              <a:t>‹#›</a:t>
            </a:fld>
            <a:endParaRPr lang="en-US" dirty="0">
              <a:solidFill>
                <a:srgbClr val="0F6235"/>
              </a:solidFill>
            </a:endParaRPr>
          </a:p>
        </p:txBody>
      </p:sp>
    </p:spTree>
    <p:custDataLst>
      <p:tags r:id="rId24"/>
    </p:custDataLst>
    <p:extLst>
      <p:ext uri="{BB962C8B-B14F-4D97-AF65-F5344CB8AC3E}">
        <p14:creationId xmlns:p14="http://schemas.microsoft.com/office/powerpoint/2010/main" val="28051022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Lst>
  <p:transition>
    <p:fade/>
  </p:transition>
  <p:hf hdr="0" ftr="0" dt="0"/>
  <p:txStyles>
    <p:titleStyle>
      <a:lvl1pPr algn="l" defTabSz="914400" rtl="0" eaLnBrk="1" latinLnBrk="0" hangingPunct="1">
        <a:lnSpc>
          <a:spcPct val="90000"/>
        </a:lnSpc>
        <a:spcBef>
          <a:spcPct val="0"/>
        </a:spcBef>
        <a:buNone/>
        <a:defRPr sz="4000" b="1" i="0" kern="1200">
          <a:solidFill>
            <a:schemeClr val="accent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lumMod val="75000"/>
              <a:lumOff val="25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lumMod val="75000"/>
              <a:lumOff val="25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lumMod val="75000"/>
              <a:lumOff val="25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lumMod val="75000"/>
              <a:lumOff val="25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6250A8-4308-F940-2BBD-5E57D30E07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AC1EAEA-4238-FE15-AE8F-6705963B7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9D9A681-D50A-E9E2-D692-18F0A30412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09BAF6-7DD0-0848-9DDB-FC6F15CDBF0A}" type="datetime1">
              <a:rPr lang="en-US" smtClean="0"/>
              <a:t>5/29/2026</a:t>
            </a:fld>
            <a:endParaRPr lang="en-US"/>
          </a:p>
        </p:txBody>
      </p:sp>
      <p:sp>
        <p:nvSpPr>
          <p:cNvPr id="5" name="Footer Placeholder 4">
            <a:extLst>
              <a:ext uri="{FF2B5EF4-FFF2-40B4-BE49-F238E27FC236}">
                <a16:creationId xmlns:a16="http://schemas.microsoft.com/office/drawing/2014/main" id="{10667BBD-8B42-2EC8-F607-CE34961A70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4DF9BC-7CB8-7E54-1C61-6064417574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E51E2F-26AA-D046-94E8-30BD9E591FE6}" type="slidenum">
              <a:rPr lang="en-US" smtClean="0"/>
              <a:t>‹#›</a:t>
            </a:fld>
            <a:endParaRPr lang="en-US"/>
          </a:p>
        </p:txBody>
      </p:sp>
    </p:spTree>
    <p:extLst>
      <p:ext uri="{BB962C8B-B14F-4D97-AF65-F5344CB8AC3E}">
        <p14:creationId xmlns:p14="http://schemas.microsoft.com/office/powerpoint/2010/main" val="417764675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26.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sv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34.xml"/><Relationship Id="rId5" Type="http://schemas.openxmlformats.org/officeDocument/2006/relationships/image" Target="../media/image17.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35.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38.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1.xml"/><Relationship Id="rId1" Type="http://schemas.openxmlformats.org/officeDocument/2006/relationships/tags" Target="../tags/tag39.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1.xml"/><Relationship Id="rId1" Type="http://schemas.openxmlformats.org/officeDocument/2006/relationships/tags" Target="../tags/tag40.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1.xml"/><Relationship Id="rId1" Type="http://schemas.openxmlformats.org/officeDocument/2006/relationships/tags" Target="../tags/tag41.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1.xml"/><Relationship Id="rId1" Type="http://schemas.openxmlformats.org/officeDocument/2006/relationships/tags" Target="../tags/tag42.xml"/><Relationship Id="rId5" Type="http://schemas.microsoft.com/office/2007/relationships/hdphoto" Target="../media/hdphoto2.wdp"/><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1.xml"/><Relationship Id="rId1" Type="http://schemas.openxmlformats.org/officeDocument/2006/relationships/tags" Target="../tags/tag43.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5.png"/><Relationship Id="rId2" Type="http://schemas.openxmlformats.org/officeDocument/2006/relationships/slideLayout" Target="../slideLayouts/slideLayout21.xml"/><Relationship Id="rId1" Type="http://schemas.openxmlformats.org/officeDocument/2006/relationships/tags" Target="../tags/tag44.xml"/><Relationship Id="rId6" Type="http://schemas.openxmlformats.org/officeDocument/2006/relationships/image" Target="../media/image36.jpeg"/><Relationship Id="rId5" Type="http://schemas.microsoft.com/office/2007/relationships/hdphoto" Target="../media/hdphoto2.wdp"/><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1.xml"/><Relationship Id="rId1" Type="http://schemas.openxmlformats.org/officeDocument/2006/relationships/tags" Target="../tags/tag45.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2.xml"/><Relationship Id="rId1" Type="http://schemas.openxmlformats.org/officeDocument/2006/relationships/tags" Target="../tags/tag46.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1.xml"/><Relationship Id="rId1" Type="http://schemas.openxmlformats.org/officeDocument/2006/relationships/tags" Target="../tags/tag47.xml"/><Relationship Id="rId5" Type="http://schemas.microsoft.com/office/2007/relationships/hdphoto" Target="../media/hdphoto2.wdp"/><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48.xml"/><Relationship Id="rId5" Type="http://schemas.openxmlformats.org/officeDocument/2006/relationships/image" Target="../media/image38.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tags" Target="../tags/tag49.xml"/><Relationship Id="rId5" Type="http://schemas.openxmlformats.org/officeDocument/2006/relationships/image" Target="../media/image39.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xml"/><Relationship Id="rId1" Type="http://schemas.openxmlformats.org/officeDocument/2006/relationships/tags" Target="../tags/tag50.xml"/><Relationship Id="rId5" Type="http://schemas.openxmlformats.org/officeDocument/2006/relationships/image" Target="../media/image40.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1.xml"/><Relationship Id="rId1" Type="http://schemas.openxmlformats.org/officeDocument/2006/relationships/tags" Target="../tags/tag51.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1.xml"/><Relationship Id="rId1" Type="http://schemas.openxmlformats.org/officeDocument/2006/relationships/tags" Target="../tags/tag52.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2.xml"/><Relationship Id="rId1" Type="http://schemas.openxmlformats.org/officeDocument/2006/relationships/tags" Target="../tags/tag53.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1.xml"/><Relationship Id="rId1" Type="http://schemas.openxmlformats.org/officeDocument/2006/relationships/tags" Target="../tags/tag54.xml"/><Relationship Id="rId6" Type="http://schemas.openxmlformats.org/officeDocument/2006/relationships/image" Target="../media/image43.png"/><Relationship Id="rId5" Type="http://schemas.microsoft.com/office/2007/relationships/hdphoto" Target="../media/hdphoto2.wdp"/><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45.png"/><Relationship Id="rId2" Type="http://schemas.openxmlformats.org/officeDocument/2006/relationships/slideLayout" Target="../slideLayouts/slideLayout21.xml"/><Relationship Id="rId1" Type="http://schemas.openxmlformats.org/officeDocument/2006/relationships/tags" Target="../tags/tag55.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2.xml"/><Relationship Id="rId1" Type="http://schemas.openxmlformats.org/officeDocument/2006/relationships/tags" Target="../tags/tag56.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2.xml"/><Relationship Id="rId1" Type="http://schemas.openxmlformats.org/officeDocument/2006/relationships/tags" Target="../tags/tag57.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2.xml"/><Relationship Id="rId1" Type="http://schemas.openxmlformats.org/officeDocument/2006/relationships/tags" Target="../tags/tag58.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4.xml"/><Relationship Id="rId1" Type="http://schemas.openxmlformats.org/officeDocument/2006/relationships/tags" Target="../tags/tag59.xml"/><Relationship Id="rId5" Type="http://schemas.openxmlformats.org/officeDocument/2006/relationships/image" Target="../media/image42.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4.xml"/><Relationship Id="rId1" Type="http://schemas.openxmlformats.org/officeDocument/2006/relationships/tags" Target="../tags/tag6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1.xml"/><Relationship Id="rId1" Type="http://schemas.openxmlformats.org/officeDocument/2006/relationships/tags" Target="../tags/tag61.xml"/><Relationship Id="rId6" Type="http://schemas.openxmlformats.org/officeDocument/2006/relationships/image" Target="../media/image49.png"/><Relationship Id="rId5" Type="http://schemas.microsoft.com/office/2007/relationships/hdphoto" Target="../media/hdphoto2.wdp"/><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1.xml"/><Relationship Id="rId1" Type="http://schemas.openxmlformats.org/officeDocument/2006/relationships/tags" Target="../tags/tag62.xml"/><Relationship Id="rId6" Type="http://schemas.openxmlformats.org/officeDocument/2006/relationships/image" Target="../media/image50.jpeg"/><Relationship Id="rId5" Type="http://schemas.microsoft.com/office/2007/relationships/hdphoto" Target="../media/hdphoto2.wdp"/><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2.xml"/><Relationship Id="rId1" Type="http://schemas.openxmlformats.org/officeDocument/2006/relationships/tags" Target="../tags/tag63.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1.xml"/><Relationship Id="rId1" Type="http://schemas.openxmlformats.org/officeDocument/2006/relationships/tags" Target="../tags/tag64.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1.xml"/><Relationship Id="rId1" Type="http://schemas.openxmlformats.org/officeDocument/2006/relationships/tags" Target="../tags/tag65.xml"/><Relationship Id="rId6" Type="http://schemas.openxmlformats.org/officeDocument/2006/relationships/image" Target="../media/image52.png"/><Relationship Id="rId5" Type="http://schemas.microsoft.com/office/2007/relationships/hdphoto" Target="../media/hdphoto2.wdp"/><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4.xml"/><Relationship Id="rId1" Type="http://schemas.openxmlformats.org/officeDocument/2006/relationships/tags" Target="../tags/tag66.xml"/><Relationship Id="rId5" Type="http://schemas.openxmlformats.org/officeDocument/2006/relationships/image" Target="../media/image53.png"/><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4.xml"/><Relationship Id="rId1" Type="http://schemas.openxmlformats.org/officeDocument/2006/relationships/tags" Target="../tags/tag67.xml"/><Relationship Id="rId5" Type="http://schemas.openxmlformats.org/officeDocument/2006/relationships/image" Target="../media/image54.png"/><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4.xml"/><Relationship Id="rId7" Type="http://schemas.openxmlformats.org/officeDocument/2006/relationships/diagramColors" Target="../diagrams/colors1.xml"/><Relationship Id="rId12" Type="http://schemas.openxmlformats.org/officeDocument/2006/relationships/image" Target="../media/image55.png"/><Relationship Id="rId2" Type="http://schemas.openxmlformats.org/officeDocument/2006/relationships/slideLayout" Target="../slideLayouts/slideLayout5.xml"/><Relationship Id="rId1" Type="http://schemas.openxmlformats.org/officeDocument/2006/relationships/tags" Target="../tags/tag68.xml"/><Relationship Id="rId6" Type="http://schemas.openxmlformats.org/officeDocument/2006/relationships/diagramQuickStyle" Target="../diagrams/quickStyle1.xml"/><Relationship Id="rId11" Type="http://schemas.openxmlformats.org/officeDocument/2006/relationships/image" Target="../media/image22.png"/><Relationship Id="rId5" Type="http://schemas.openxmlformats.org/officeDocument/2006/relationships/diagramLayout" Target="../diagrams/layout1.xml"/><Relationship Id="rId10" Type="http://schemas.openxmlformats.org/officeDocument/2006/relationships/image" Target="../media/image21.png"/><Relationship Id="rId4" Type="http://schemas.openxmlformats.org/officeDocument/2006/relationships/diagramData" Target="../diagrams/data1.xml"/><Relationship Id="rId9"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69.xml"/><Relationship Id="rId6" Type="http://schemas.openxmlformats.org/officeDocument/2006/relationships/image" Target="../media/image17.png"/><Relationship Id="rId5" Type="http://schemas.openxmlformats.org/officeDocument/2006/relationships/image" Target="../media/image56.pn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3.xml"/><Relationship Id="rId1" Type="http://schemas.openxmlformats.org/officeDocument/2006/relationships/tags" Target="../tags/tag70.xml"/><Relationship Id="rId5" Type="http://schemas.openxmlformats.org/officeDocument/2006/relationships/image" Target="../media/image16.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48.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14.svg"/><Relationship Id="rId3" Type="http://schemas.openxmlformats.org/officeDocument/2006/relationships/notesSlide" Target="../notesSlides/notesSlide48.xml"/><Relationship Id="rId7" Type="http://schemas.openxmlformats.org/officeDocument/2006/relationships/diagramColors" Target="../diagrams/colors2.xml"/><Relationship Id="rId12" Type="http://schemas.openxmlformats.org/officeDocument/2006/relationships/image" Target="../media/image55.png"/><Relationship Id="rId2" Type="http://schemas.openxmlformats.org/officeDocument/2006/relationships/slideLayout" Target="../slideLayouts/slideLayout15.xml"/><Relationship Id="rId1" Type="http://schemas.openxmlformats.org/officeDocument/2006/relationships/tags" Target="../tags/tag72.xml"/><Relationship Id="rId6" Type="http://schemas.openxmlformats.org/officeDocument/2006/relationships/diagramQuickStyle" Target="../diagrams/quickStyle2.xml"/><Relationship Id="rId11" Type="http://schemas.openxmlformats.org/officeDocument/2006/relationships/image" Target="../media/image22.png"/><Relationship Id="rId5" Type="http://schemas.openxmlformats.org/officeDocument/2006/relationships/diagramLayout" Target="../diagrams/layout2.xml"/><Relationship Id="rId10" Type="http://schemas.openxmlformats.org/officeDocument/2006/relationships/image" Target="../media/image21.png"/><Relationship Id="rId4" Type="http://schemas.openxmlformats.org/officeDocument/2006/relationships/diagramData" Target="../diagrams/data2.xml"/><Relationship Id="rId9"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5.xml"/><Relationship Id="rId1" Type="http://schemas.openxmlformats.org/officeDocument/2006/relationships/tags" Target="../tags/tag73.xml"/><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5.xml"/><Relationship Id="rId1" Type="http://schemas.openxmlformats.org/officeDocument/2006/relationships/tags" Target="../tags/tag74.xml"/><Relationship Id="rId4" Type="http://schemas.openxmlformats.org/officeDocument/2006/relationships/image" Target="../media/image14.sv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5.xml"/><Relationship Id="rId1" Type="http://schemas.openxmlformats.org/officeDocument/2006/relationships/tags" Target="../tags/tag75.xml"/><Relationship Id="rId6" Type="http://schemas.openxmlformats.org/officeDocument/2006/relationships/image" Target="../media/image14.svg"/><Relationship Id="rId5" Type="http://schemas.openxmlformats.org/officeDocument/2006/relationships/image" Target="../media/image45.png"/><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xml"/><Relationship Id="rId1" Type="http://schemas.openxmlformats.org/officeDocument/2006/relationships/tags" Target="../tags/tag7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77.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60.png"/><Relationship Id="rId2" Type="http://schemas.openxmlformats.org/officeDocument/2006/relationships/slideLayout" Target="../slideLayouts/slideLayout8.xml"/><Relationship Id="rId1" Type="http://schemas.openxmlformats.org/officeDocument/2006/relationships/tags" Target="../tags/tag78.xml"/><Relationship Id="rId6" Type="http://schemas.openxmlformats.org/officeDocument/2006/relationships/image" Target="../media/image25.jpeg"/><Relationship Id="rId5" Type="http://schemas.openxmlformats.org/officeDocument/2006/relationships/image" Target="../media/image26.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xml"/><Relationship Id="rId1" Type="http://schemas.openxmlformats.org/officeDocument/2006/relationships/tags" Target="../tags/tag79.xml"/><Relationship Id="rId5" Type="http://schemas.openxmlformats.org/officeDocument/2006/relationships/image" Target="../media/image60.png"/><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9.xml"/><Relationship Id="rId1" Type="http://schemas.openxmlformats.org/officeDocument/2006/relationships/tags" Target="../tags/tag80.xml"/><Relationship Id="rId4" Type="http://schemas.openxmlformats.org/officeDocument/2006/relationships/image" Target="../media/image61.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4.xml"/><Relationship Id="rId1" Type="http://schemas.openxmlformats.org/officeDocument/2006/relationships/tags" Target="../tags/tag81.xml"/><Relationship Id="rId5" Type="http://schemas.openxmlformats.org/officeDocument/2006/relationships/image" Target="../media/image62.jpeg"/><Relationship Id="rId4" Type="http://schemas.openxmlformats.org/officeDocument/2006/relationships/image" Target="../media/image15.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tags" Target="../tags/tag82.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83.xml"/><Relationship Id="rId6" Type="http://schemas.openxmlformats.org/officeDocument/2006/relationships/image" Target="../media/image65.png"/><Relationship Id="rId5" Type="http://schemas.openxmlformats.org/officeDocument/2006/relationships/hyperlink" Target="https://www.youtube.com/watch?v=_uiY8rI4cbM" TargetMode="External"/><Relationship Id="rId4" Type="http://schemas.openxmlformats.org/officeDocument/2006/relationships/image" Target="../media/image64.sv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6.xml"/><Relationship Id="rId7" Type="http://schemas.openxmlformats.org/officeDocument/2006/relationships/image" Target="../media/image23.jpeg"/><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xml"/><Relationship Id="rId1" Type="http://schemas.openxmlformats.org/officeDocument/2006/relationships/tags" Target="../tags/tag84.xml"/><Relationship Id="rId5" Type="http://schemas.openxmlformats.org/officeDocument/2006/relationships/image" Target="../media/image66.png"/><Relationship Id="rId4" Type="http://schemas.openxmlformats.org/officeDocument/2006/relationships/image" Target="../media/image16.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3.xml"/><Relationship Id="rId1" Type="http://schemas.openxmlformats.org/officeDocument/2006/relationships/tags" Target="../tags/tag85.xml"/><Relationship Id="rId5" Type="http://schemas.openxmlformats.org/officeDocument/2006/relationships/image" Target="../media/image66.png"/><Relationship Id="rId4" Type="http://schemas.openxmlformats.org/officeDocument/2006/relationships/image" Target="../media/image16.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tags" Target="../tags/tag86.xml"/><Relationship Id="rId5" Type="http://schemas.openxmlformats.org/officeDocument/2006/relationships/image" Target="../media/image67.png"/><Relationship Id="rId4" Type="http://schemas.openxmlformats.org/officeDocument/2006/relationships/image" Target="../media/image26.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https://www.youtube.com/embed/VVbQBitWp7E?feature=oembed" TargetMode="External"/><Relationship Id="rId1" Type="http://schemas.openxmlformats.org/officeDocument/2006/relationships/tags" Target="../tags/tag87.xml"/><Relationship Id="rId5" Type="http://schemas.openxmlformats.org/officeDocument/2006/relationships/image" Target="../media/image68.jpe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4.xml"/><Relationship Id="rId1" Type="http://schemas.openxmlformats.org/officeDocument/2006/relationships/tags" Target="../tags/tag88.xml"/><Relationship Id="rId5" Type="http://schemas.openxmlformats.org/officeDocument/2006/relationships/image" Target="../media/image69.png"/><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xml"/><Relationship Id="rId1" Type="http://schemas.openxmlformats.org/officeDocument/2006/relationships/tags" Target="../tags/tag89.xml"/><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xml"/><Relationship Id="rId1" Type="http://schemas.openxmlformats.org/officeDocument/2006/relationships/tags" Target="../tags/tag90.xml"/><Relationship Id="rId4" Type="http://schemas.openxmlformats.org/officeDocument/2006/relationships/image" Target="../media/image71.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4.xml"/><Relationship Id="rId1" Type="http://schemas.openxmlformats.org/officeDocument/2006/relationships/tags" Target="../tags/tag91.xml"/><Relationship Id="rId5" Type="http://schemas.openxmlformats.org/officeDocument/2006/relationships/image" Target="../media/image72.png"/><Relationship Id="rId4" Type="http://schemas.openxmlformats.org/officeDocument/2006/relationships/image" Target="../media/image15.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5.xml"/><Relationship Id="rId1" Type="http://schemas.openxmlformats.org/officeDocument/2006/relationships/tags" Target="../tags/tag92.xml"/><Relationship Id="rId4" Type="http://schemas.openxmlformats.org/officeDocument/2006/relationships/image" Target="../media/image25.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xml"/><Relationship Id="rId1" Type="http://schemas.openxmlformats.org/officeDocument/2006/relationships/tags" Target="../tags/tag93.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31.xml"/><Relationship Id="rId5" Type="http://schemas.openxmlformats.org/officeDocument/2006/relationships/image" Target="../media/image28.png"/><Relationship Id="rId4" Type="http://schemas.openxmlformats.org/officeDocument/2006/relationships/image" Target="../media/image27.sv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https://www.youtube.com/embed/E76bEdlUN1I?feature=oembed" TargetMode="External"/><Relationship Id="rId1" Type="http://schemas.openxmlformats.org/officeDocument/2006/relationships/tags" Target="../tags/tag94.xml"/><Relationship Id="rId5" Type="http://schemas.openxmlformats.org/officeDocument/2006/relationships/image" Target="../media/image74.jpe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75.svg"/></Relationships>
</file>

<file path=ppt/slides/_rels/slide7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notesSlide" Target="../notesSlides/notesSlide72.xml"/><Relationship Id="rId7" Type="http://schemas.openxmlformats.org/officeDocument/2006/relationships/image" Target="../media/image70.png"/><Relationship Id="rId2" Type="http://schemas.openxmlformats.org/officeDocument/2006/relationships/slideLayout" Target="../slideLayouts/slideLayout15.xml"/><Relationship Id="rId1" Type="http://schemas.openxmlformats.org/officeDocument/2006/relationships/tags" Target="../tags/tag96.xml"/><Relationship Id="rId6" Type="http://schemas.openxmlformats.org/officeDocument/2006/relationships/image" Target="../media/image25.jpeg"/><Relationship Id="rId5" Type="http://schemas.openxmlformats.org/officeDocument/2006/relationships/image" Target="../media/image26.png"/><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5.xml"/><Relationship Id="rId1" Type="http://schemas.openxmlformats.org/officeDocument/2006/relationships/tags" Target="../tags/tag97.xml"/><Relationship Id="rId4" Type="http://schemas.openxmlformats.org/officeDocument/2006/relationships/image" Target="../media/image14.sv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5.xml"/><Relationship Id="rId1" Type="http://schemas.openxmlformats.org/officeDocument/2006/relationships/tags" Target="../tags/tag98.xml"/><Relationship Id="rId4" Type="http://schemas.openxmlformats.org/officeDocument/2006/relationships/image" Target="../media/image14.sv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5.xml"/><Relationship Id="rId1" Type="http://schemas.openxmlformats.org/officeDocument/2006/relationships/tags" Target="../tags/tag99.xml"/><Relationship Id="rId4" Type="http://schemas.openxmlformats.org/officeDocument/2006/relationships/image" Target="../media/image14.sv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4.xml"/><Relationship Id="rId1" Type="http://schemas.openxmlformats.org/officeDocument/2006/relationships/tags" Target="../tags/tag101.xml"/><Relationship Id="rId4" Type="http://schemas.openxmlformats.org/officeDocument/2006/relationships/image" Target="../media/image76.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0.xml"/><Relationship Id="rId1" Type="http://schemas.openxmlformats.org/officeDocument/2006/relationships/tags" Target="../tags/tag10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32.xml"/><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7CA073-4FA1-4767-B864-D2E08F0CB561}"/>
              </a:ext>
            </a:extLst>
          </p:cNvPr>
          <p:cNvSpPr>
            <a:spLocks noGrp="1"/>
          </p:cNvSpPr>
          <p:nvPr>
            <p:ph type="title"/>
          </p:nvPr>
        </p:nvSpPr>
        <p:spPr>
          <a:xfrm>
            <a:off x="1863852" y="229579"/>
            <a:ext cx="6835648" cy="664797"/>
          </a:xfrm>
        </p:spPr>
        <p:txBody>
          <a:bodyPr/>
          <a:lstStyle/>
          <a:p>
            <a:r>
              <a:rPr lang="en-US" dirty="0"/>
              <a:t>Instructor Guide Snapshot </a:t>
            </a:r>
          </a:p>
        </p:txBody>
      </p:sp>
      <p:sp>
        <p:nvSpPr>
          <p:cNvPr id="5" name="Content Placeholder 4">
            <a:extLst>
              <a:ext uri="{FF2B5EF4-FFF2-40B4-BE49-F238E27FC236}">
                <a16:creationId xmlns:a16="http://schemas.microsoft.com/office/drawing/2014/main" id="{2CA5F84E-E324-46C9-B3A5-78D106832594}"/>
              </a:ext>
            </a:extLst>
          </p:cNvPr>
          <p:cNvSpPr>
            <a:spLocks noGrp="1"/>
          </p:cNvSpPr>
          <p:nvPr>
            <p:ph idx="1"/>
          </p:nvPr>
        </p:nvSpPr>
        <p:spPr>
          <a:xfrm>
            <a:off x="1530362" y="880381"/>
            <a:ext cx="10073624" cy="1871684"/>
          </a:xfrm>
        </p:spPr>
        <p:txBody>
          <a:bodyPr>
            <a:noAutofit/>
          </a:bodyPr>
          <a:lstStyle/>
          <a:p>
            <a:pPr>
              <a:lnSpc>
                <a:spcPct val="100000"/>
              </a:lnSpc>
            </a:pPr>
            <a:r>
              <a:rPr lang="en-US" sz="1800" b="1" dirty="0">
                <a:solidFill>
                  <a:schemeClr val="accent1"/>
                </a:solidFill>
              </a:rPr>
              <a:t>Preparation before class:</a:t>
            </a:r>
          </a:p>
          <a:p>
            <a:pPr marL="800100" lvl="1" indent="-342900">
              <a:lnSpc>
                <a:spcPct val="100000"/>
              </a:lnSpc>
              <a:buFont typeface="Arial" panose="020B0604020202020204" pitchFamily="34" charset="0"/>
              <a:buChar char="•"/>
            </a:pPr>
            <a:r>
              <a:rPr lang="en-US" sz="1700" b="1" dirty="0">
                <a:solidFill>
                  <a:schemeClr val="tx1"/>
                </a:solidFill>
              </a:rPr>
              <a:t>Review all materials </a:t>
            </a:r>
            <a:r>
              <a:rPr lang="en-US" sz="1700" dirty="0">
                <a:solidFill>
                  <a:schemeClr val="tx1"/>
                </a:solidFill>
              </a:rPr>
              <a:t>- Review all slides, talking points, and handouts before class to understand the structure and flow of the lesson. Pay special attention to animations within the slides. </a:t>
            </a:r>
          </a:p>
          <a:p>
            <a:pPr marL="800100" lvl="1" indent="-342900">
              <a:lnSpc>
                <a:spcPct val="100000"/>
              </a:lnSpc>
              <a:buFont typeface="Arial" panose="020B0604020202020204" pitchFamily="34" charset="0"/>
              <a:buChar char="•"/>
            </a:pPr>
            <a:r>
              <a:rPr lang="en-US" sz="1700" b="1" dirty="0">
                <a:solidFill>
                  <a:schemeClr val="tx1"/>
                </a:solidFill>
              </a:rPr>
              <a:t>Prep for demos and activities </a:t>
            </a:r>
            <a:r>
              <a:rPr lang="en-US" sz="1700" dirty="0">
                <a:solidFill>
                  <a:schemeClr val="tx1"/>
                </a:solidFill>
              </a:rPr>
              <a:t>– Review the full list of “Additional Materials” located in the Instructor Facilitation Toolkit. Gather and prepare all necessary materials. </a:t>
            </a:r>
          </a:p>
          <a:p>
            <a:pPr marL="800100" lvl="1" indent="-342900">
              <a:lnSpc>
                <a:spcPct val="100000"/>
              </a:lnSpc>
              <a:buFont typeface="Arial" panose="020B0604020202020204" pitchFamily="34" charset="0"/>
              <a:buChar char="•"/>
            </a:pPr>
            <a:r>
              <a:rPr lang="en-US" sz="1700" b="1" dirty="0">
                <a:solidFill>
                  <a:schemeClr val="tx1"/>
                </a:solidFill>
              </a:rPr>
              <a:t>Review slide 63 notes </a:t>
            </a:r>
            <a:r>
              <a:rPr lang="en-US" sz="1700" dirty="0">
                <a:solidFill>
                  <a:schemeClr val="tx1"/>
                </a:solidFill>
              </a:rPr>
              <a:t>– Decide if you would like to play the long video (19 min.) or short video (3 min.).</a:t>
            </a:r>
          </a:p>
        </p:txBody>
      </p:sp>
      <p:sp>
        <p:nvSpPr>
          <p:cNvPr id="6" name="Rectangle 5">
            <a:extLst>
              <a:ext uri="{FF2B5EF4-FFF2-40B4-BE49-F238E27FC236}">
                <a16:creationId xmlns:a16="http://schemas.microsoft.com/office/drawing/2014/main" id="{C35D2CFF-8EB2-4F01-B644-642599E6B505}"/>
              </a:ext>
            </a:extLst>
          </p:cNvPr>
          <p:cNvSpPr/>
          <p:nvPr/>
        </p:nvSpPr>
        <p:spPr>
          <a:xfrm>
            <a:off x="9658350" y="311458"/>
            <a:ext cx="1945636" cy="664797"/>
          </a:xfrm>
          <a:prstGeom prst="rect">
            <a:avLst/>
          </a:prstGeom>
          <a:ln w="19050"/>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accent1"/>
                </a:solidFill>
              </a:rPr>
              <a:t>Instructional Time: ~6 Hrs.</a:t>
            </a:r>
          </a:p>
        </p:txBody>
      </p:sp>
      <p:sp>
        <p:nvSpPr>
          <p:cNvPr id="3" name="Rectangle 2">
            <a:extLst>
              <a:ext uri="{FF2B5EF4-FFF2-40B4-BE49-F238E27FC236}">
                <a16:creationId xmlns:a16="http://schemas.microsoft.com/office/drawing/2014/main" id="{6BDC86AF-1551-8A3E-E07D-6BCF449969F7}"/>
              </a:ext>
            </a:extLst>
          </p:cNvPr>
          <p:cNvSpPr/>
          <p:nvPr/>
        </p:nvSpPr>
        <p:spPr>
          <a:xfrm>
            <a:off x="-14194" y="0"/>
            <a:ext cx="1384300" cy="6858000"/>
          </a:xfrm>
          <a:prstGeom prst="rect">
            <a:avLst/>
          </a:prstGeom>
          <a:solidFill>
            <a:schemeClr val="accent6"/>
          </a:solidFill>
          <a:ln>
            <a:solidFill>
              <a:schemeClr val="accent1"/>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t>Icon Key</a:t>
            </a:r>
          </a:p>
          <a:p>
            <a:pPr algn="ctr"/>
            <a:endParaRPr lang="en-US" sz="1000" dirty="0"/>
          </a:p>
          <a:p>
            <a:pPr algn="ctr"/>
            <a:r>
              <a:rPr lang="en-US" sz="2000" b="1" dirty="0"/>
              <a:t>Activity</a:t>
            </a:r>
            <a:r>
              <a:rPr lang="en-US" sz="2000" dirty="0"/>
              <a:t>:</a:t>
            </a:r>
          </a:p>
          <a:p>
            <a:pPr algn="ctr"/>
            <a:endParaRPr lang="en-US" sz="2000" b="1" dirty="0"/>
          </a:p>
          <a:p>
            <a:pPr algn="ctr"/>
            <a:endParaRPr lang="en-US" sz="2000" b="1" dirty="0"/>
          </a:p>
          <a:p>
            <a:pPr algn="ctr"/>
            <a:endParaRPr lang="en-US" sz="2000" b="1" dirty="0"/>
          </a:p>
          <a:p>
            <a:pPr algn="ctr"/>
            <a:r>
              <a:rPr lang="en-US" sz="2000" b="1" dirty="0"/>
              <a:t>Video</a:t>
            </a:r>
            <a:r>
              <a:rPr lang="en-US" sz="2000" dirty="0"/>
              <a:t>:</a:t>
            </a:r>
          </a:p>
          <a:p>
            <a:pPr algn="ctr"/>
            <a:endParaRPr lang="en-US" sz="2000" dirty="0"/>
          </a:p>
          <a:p>
            <a:pPr algn="ctr"/>
            <a:endParaRPr lang="en-US" sz="2000" dirty="0"/>
          </a:p>
          <a:p>
            <a:pPr algn="ctr"/>
            <a:endParaRPr lang="en-US" sz="2000" dirty="0"/>
          </a:p>
          <a:p>
            <a:pPr algn="ctr"/>
            <a:r>
              <a:rPr lang="en-US" sz="2000" b="1" dirty="0"/>
              <a:t>Instructor Demo:</a:t>
            </a:r>
          </a:p>
          <a:p>
            <a:pPr algn="ctr"/>
            <a:endParaRPr lang="en-US" sz="2000" b="1" dirty="0"/>
          </a:p>
          <a:p>
            <a:pPr algn="ctr"/>
            <a:endParaRPr lang="en-US" sz="2000" b="1" dirty="0"/>
          </a:p>
          <a:p>
            <a:pPr algn="ctr"/>
            <a:endParaRPr lang="en-US" sz="2000" b="1" dirty="0"/>
          </a:p>
          <a:p>
            <a:pPr algn="ctr"/>
            <a:endParaRPr lang="en-US" sz="2000" b="1" dirty="0"/>
          </a:p>
          <a:p>
            <a:pPr algn="ctr"/>
            <a:r>
              <a:rPr lang="en-US" sz="2000" b="1" dirty="0"/>
              <a:t>Knowledge Check: </a:t>
            </a:r>
          </a:p>
          <a:p>
            <a:endParaRPr lang="en-US" sz="2000" dirty="0"/>
          </a:p>
          <a:p>
            <a:endParaRPr lang="en-US" sz="2000" dirty="0"/>
          </a:p>
          <a:p>
            <a:pPr algn="ctr"/>
            <a:endParaRPr lang="en-US" dirty="0"/>
          </a:p>
        </p:txBody>
      </p:sp>
      <p:pic>
        <p:nvPicPr>
          <p:cNvPr id="9" name="Graphic 30" descr="Flim icon indicating the slide has a VIDEO.">
            <a:extLst>
              <a:ext uri="{FF2B5EF4-FFF2-40B4-BE49-F238E27FC236}">
                <a16:creationId xmlns:a16="http://schemas.microsoft.com/office/drawing/2014/main" id="{B2290CF9-D2DC-8DAA-D627-87E419530DA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9694" y="2365191"/>
            <a:ext cx="731520" cy="731520"/>
          </a:xfrm>
          <a:prstGeom prst="rect">
            <a:avLst/>
          </a:prstGeom>
        </p:spPr>
      </p:pic>
      <p:pic>
        <p:nvPicPr>
          <p:cNvPr id="10" name="Graphic 9" descr="Lights On with solid fill">
            <a:extLst>
              <a:ext uri="{FF2B5EF4-FFF2-40B4-BE49-F238E27FC236}">
                <a16:creationId xmlns:a16="http://schemas.microsoft.com/office/drawing/2014/main" id="{0FDA9015-CC63-67CA-B45A-7016186E85A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9694" y="5636355"/>
            <a:ext cx="851672" cy="851672"/>
          </a:xfrm>
          <a:prstGeom prst="rect">
            <a:avLst/>
          </a:prstGeom>
        </p:spPr>
      </p:pic>
      <p:pic>
        <p:nvPicPr>
          <p:cNvPr id="19" name="Content Placeholder 10">
            <a:extLst>
              <a:ext uri="{FF2B5EF4-FFF2-40B4-BE49-F238E27FC236}">
                <a16:creationId xmlns:a16="http://schemas.microsoft.com/office/drawing/2014/main" id="{111F69E1-42A9-90D2-9C56-5180115FF351}"/>
              </a:ext>
            </a:extLst>
          </p:cNvPr>
          <p:cNvPicPr>
            <a:picLocks noChangeAspect="1"/>
          </p:cNvPicPr>
          <p:nvPr/>
        </p:nvPicPr>
        <p:blipFill>
          <a:blip r:embed="rId6">
            <a:extLst>
              <a:ext uri="{28A0092B-C50C-407E-A947-70E740481C1C}">
                <a14:useLocalDpi xmlns:a14="http://schemas.microsoft.com/office/drawing/2010/main" val="0"/>
              </a:ext>
            </a:extLst>
          </a:blip>
          <a:srcRect b="15327"/>
          <a:stretch>
            <a:fillRect/>
          </a:stretch>
        </p:blipFill>
        <p:spPr>
          <a:xfrm>
            <a:off x="146062" y="3903392"/>
            <a:ext cx="1005840" cy="851672"/>
          </a:xfrm>
          <a:prstGeom prst="rect">
            <a:avLst/>
          </a:prstGeom>
        </p:spPr>
      </p:pic>
      <p:pic>
        <p:nvPicPr>
          <p:cNvPr id="20" name="Picture 19" descr="Running man icon indicating the slide has an ACTIVITY.">
            <a:extLst>
              <a:ext uri="{FF2B5EF4-FFF2-40B4-BE49-F238E27FC236}">
                <a16:creationId xmlns:a16="http://schemas.microsoft.com/office/drawing/2014/main" id="{7D225859-B2AC-F123-B8B4-7D1F1C24A280}"/>
              </a:ext>
            </a:extLst>
          </p:cNvPr>
          <p:cNvPicPr>
            <a:picLocks noChangeAspect="1"/>
          </p:cNvPicPr>
          <p:nvPr/>
        </p:nvPicPr>
        <p:blipFill>
          <a:blip r:embed="rId7" cstate="print">
            <a:extLst>
              <a:ext uri="{28A0092B-C50C-407E-A947-70E740481C1C}">
                <a14:useLocalDpi xmlns:a14="http://schemas.microsoft.com/office/drawing/2010/main" val="0"/>
              </a:ext>
            </a:extLst>
          </a:blip>
          <a:srcRect l="63000" t="31047" r="3465" b="7314"/>
          <a:stretch>
            <a:fillRect/>
          </a:stretch>
        </p:blipFill>
        <p:spPr>
          <a:xfrm>
            <a:off x="249694" y="1134406"/>
            <a:ext cx="731520" cy="756422"/>
          </a:xfrm>
          <a:prstGeom prst="rect">
            <a:avLst/>
          </a:prstGeom>
        </p:spPr>
      </p:pic>
      <p:sp>
        <p:nvSpPr>
          <p:cNvPr id="7" name="TextBox 6">
            <a:extLst>
              <a:ext uri="{FF2B5EF4-FFF2-40B4-BE49-F238E27FC236}">
                <a16:creationId xmlns:a16="http://schemas.microsoft.com/office/drawing/2014/main" id="{F9F3AE62-87D0-37ED-9EEA-AD43CB27A244}"/>
              </a:ext>
            </a:extLst>
          </p:cNvPr>
          <p:cNvSpPr txBox="1"/>
          <p:nvPr/>
        </p:nvSpPr>
        <p:spPr>
          <a:xfrm>
            <a:off x="7702789" y="2967246"/>
            <a:ext cx="4192301" cy="1415772"/>
          </a:xfrm>
          <a:prstGeom prst="rect">
            <a:avLst/>
          </a:prstGeom>
          <a:noFill/>
        </p:spPr>
        <p:txBody>
          <a:bodyPr wrap="square">
            <a:spAutoFit/>
          </a:bodyPr>
          <a:lstStyle/>
          <a:p>
            <a:pPr>
              <a:lnSpc>
                <a:spcPct val="100000"/>
              </a:lnSpc>
            </a:pPr>
            <a:r>
              <a:rPr lang="en-US" b="1" dirty="0">
                <a:solidFill>
                  <a:schemeClr val="accent1"/>
                </a:solidFill>
              </a:rPr>
              <a:t>Additional Materials:</a:t>
            </a:r>
          </a:p>
          <a:p>
            <a:pPr marL="342900" indent="-342900">
              <a:lnSpc>
                <a:spcPct val="100000"/>
              </a:lnSpc>
              <a:buFont typeface="Arial" panose="020B0604020202020204" pitchFamily="34" charset="0"/>
              <a:buChar char="•"/>
            </a:pPr>
            <a:r>
              <a:rPr lang="en-US" sz="1700" dirty="0"/>
              <a:t>A list of additional materials needed for demonstrations and activities can be found in the Instructor Facilitation Toolkit on </a:t>
            </a:r>
            <a:r>
              <a:rPr lang="en-US" sz="1700" dirty="0">
                <a:highlight>
                  <a:srgbClr val="FFFF00"/>
                </a:highlight>
              </a:rPr>
              <a:t>page 4. </a:t>
            </a:r>
          </a:p>
        </p:txBody>
      </p:sp>
      <p:pic>
        <p:nvPicPr>
          <p:cNvPr id="13" name="Picture 12">
            <a:extLst>
              <a:ext uri="{FF2B5EF4-FFF2-40B4-BE49-F238E27FC236}">
                <a16:creationId xmlns:a16="http://schemas.microsoft.com/office/drawing/2014/main" id="{01C6E9AE-13A3-88B5-BD87-92A643B0AA97}"/>
              </a:ext>
            </a:extLst>
          </p:cNvPr>
          <p:cNvPicPr>
            <a:picLocks noChangeAspect="1"/>
          </p:cNvPicPr>
          <p:nvPr/>
        </p:nvPicPr>
        <p:blipFill>
          <a:blip r:embed="rId8">
            <a:extLst>
              <a:ext uri="{28A0092B-C50C-407E-A947-70E740481C1C}">
                <a14:useLocalDpi xmlns:a14="http://schemas.microsoft.com/office/drawing/2010/main" val="0"/>
              </a:ext>
            </a:extLst>
          </a:blip>
          <a:srcRect l="8333" t="18172" r="8751" b="43083"/>
          <a:stretch>
            <a:fillRect/>
          </a:stretch>
        </p:blipFill>
        <p:spPr>
          <a:xfrm rot="1749130">
            <a:off x="8546646" y="4608658"/>
            <a:ext cx="1070411" cy="375133"/>
          </a:xfrm>
          <a:prstGeom prst="rect">
            <a:avLst/>
          </a:prstGeom>
        </p:spPr>
      </p:pic>
      <p:pic>
        <p:nvPicPr>
          <p:cNvPr id="8" name="Picture 7">
            <a:extLst>
              <a:ext uri="{FF2B5EF4-FFF2-40B4-BE49-F238E27FC236}">
                <a16:creationId xmlns:a16="http://schemas.microsoft.com/office/drawing/2014/main" id="{D8DA5122-8BDD-56FE-3B64-02FA819E6B11}"/>
              </a:ext>
            </a:extLst>
          </p:cNvPr>
          <p:cNvPicPr>
            <a:picLocks noChangeAspect="1"/>
          </p:cNvPicPr>
          <p:nvPr/>
        </p:nvPicPr>
        <p:blipFill>
          <a:blip r:embed="rId9"/>
          <a:stretch>
            <a:fillRect/>
          </a:stretch>
        </p:blipFill>
        <p:spPr>
          <a:xfrm>
            <a:off x="9658350" y="4508748"/>
            <a:ext cx="1321739" cy="1719202"/>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BA8619FD-40B7-EC51-43BE-E867D9A9D252}"/>
              </a:ext>
            </a:extLst>
          </p:cNvPr>
          <p:cNvSpPr txBox="1"/>
          <p:nvPr/>
        </p:nvSpPr>
        <p:spPr>
          <a:xfrm>
            <a:off x="1530362" y="2953251"/>
            <a:ext cx="6172427" cy="3593291"/>
          </a:xfrm>
          <a:prstGeom prst="rect">
            <a:avLst/>
          </a:prstGeom>
          <a:noFill/>
        </p:spPr>
        <p:txBody>
          <a:bodyPr wrap="square">
            <a:spAutoFit/>
          </a:bodyPr>
          <a:lstStyle/>
          <a:p>
            <a:r>
              <a:rPr lang="en-US" b="1" dirty="0">
                <a:solidFill>
                  <a:schemeClr val="accent1"/>
                </a:solidFill>
              </a:rPr>
              <a:t>Provided Course Materials:</a:t>
            </a:r>
          </a:p>
          <a:p>
            <a:pPr marL="800100" lvl="1" indent="-342900">
              <a:buFont typeface="Arial" panose="020B0604020202020204" pitchFamily="34" charset="0"/>
              <a:buChar char="•"/>
            </a:pPr>
            <a:r>
              <a:rPr lang="en-US" sz="1700" b="1" dirty="0"/>
              <a:t>+Electrical Tools</a:t>
            </a:r>
            <a:r>
              <a:rPr lang="en-US" sz="1700" dirty="0"/>
              <a:t>_M6.pptx </a:t>
            </a:r>
          </a:p>
          <a:p>
            <a:pPr marL="800100" lvl="1" indent="-342900">
              <a:buFont typeface="Arial" panose="020B0604020202020204" pitchFamily="34" charset="0"/>
              <a:buChar char="•"/>
            </a:pPr>
            <a:endParaRPr lang="en-US" sz="1050" dirty="0"/>
          </a:p>
          <a:p>
            <a:pPr marL="800100" lvl="1" indent="-342900">
              <a:buFont typeface="Arial" panose="020B0604020202020204" pitchFamily="34" charset="0"/>
              <a:buChar char="•"/>
            </a:pPr>
            <a:r>
              <a:rPr lang="en-US" sz="1700" b="1" dirty="0"/>
              <a:t>+Instructor Facilitation Toolkit</a:t>
            </a:r>
            <a:r>
              <a:rPr lang="en-US" sz="1700" dirty="0"/>
              <a:t>_M6.docx - </a:t>
            </a:r>
            <a:r>
              <a:rPr lang="en-US" sz="1700" i="1" dirty="0"/>
              <a:t>For Instructor use only. </a:t>
            </a:r>
          </a:p>
          <a:p>
            <a:pPr marL="800100" lvl="1" indent="-342900">
              <a:buFont typeface="Arial" panose="020B0604020202020204" pitchFamily="34" charset="0"/>
              <a:buChar char="•"/>
            </a:pPr>
            <a:endParaRPr lang="en-US" sz="1050" dirty="0"/>
          </a:p>
          <a:p>
            <a:pPr marL="800100" lvl="1" indent="-342900">
              <a:buFont typeface="Arial" panose="020B0604020202020204" pitchFamily="34" charset="0"/>
              <a:buChar char="•"/>
            </a:pPr>
            <a:r>
              <a:rPr lang="en-US" sz="1700" b="1" dirty="0"/>
              <a:t>+Participant Resource Guide</a:t>
            </a:r>
            <a:r>
              <a:rPr lang="en-US" sz="1700" dirty="0"/>
              <a:t>_M6.docx - </a:t>
            </a:r>
            <a:r>
              <a:rPr lang="en-US" sz="1700" i="1" dirty="0"/>
              <a:t>Print one copy for each learner. All handouts that leaners need for activities are embedded in the Participant Resource Guide.</a:t>
            </a:r>
          </a:p>
          <a:p>
            <a:pPr marL="1257300" lvl="2" indent="-342900">
              <a:buFont typeface="Arial" panose="020B0604020202020204" pitchFamily="34" charset="0"/>
              <a:buChar char="•"/>
            </a:pPr>
            <a:r>
              <a:rPr lang="en-US" sz="1700" dirty="0"/>
              <a:t>Electrical Tools Resource_M6.docx</a:t>
            </a:r>
          </a:p>
          <a:p>
            <a:pPr marL="1257300" lvl="2" indent="-342900">
              <a:buFont typeface="Arial" panose="020B0604020202020204" pitchFamily="34" charset="0"/>
              <a:buChar char="•"/>
            </a:pPr>
            <a:r>
              <a:rPr lang="en-US" sz="1700" dirty="0"/>
              <a:t>Multimeter Testing_M6.docx</a:t>
            </a:r>
          </a:p>
          <a:p>
            <a:pPr marL="1257300" lvl="2" indent="-342900">
              <a:buFont typeface="Arial" panose="020B0604020202020204" pitchFamily="34" charset="0"/>
              <a:buChar char="•"/>
            </a:pPr>
            <a:r>
              <a:rPr lang="en-US" sz="1700" dirty="0"/>
              <a:t>Wire Connection Practice_M6.docx</a:t>
            </a:r>
          </a:p>
          <a:p>
            <a:pPr marL="800100" lvl="1" indent="-342900">
              <a:buFont typeface="Arial" panose="020B0604020202020204" pitchFamily="34" charset="0"/>
              <a:buChar char="•"/>
            </a:pPr>
            <a:endParaRPr lang="en-US" sz="1050" dirty="0"/>
          </a:p>
          <a:p>
            <a:pPr marL="800100" lvl="1" indent="-342900">
              <a:buFont typeface="Arial" panose="020B0604020202020204" pitchFamily="34" charset="0"/>
              <a:buChar char="•"/>
            </a:pPr>
            <a:r>
              <a:rPr lang="en-US" sz="1700" b="1" dirty="0"/>
              <a:t>Quiz_M6.docx </a:t>
            </a:r>
            <a:r>
              <a:rPr lang="en-US" sz="1700" dirty="0"/>
              <a:t>- </a:t>
            </a:r>
            <a:r>
              <a:rPr lang="en-US" sz="1700" i="1" dirty="0"/>
              <a:t>Print one copy for each learner. </a:t>
            </a:r>
          </a:p>
        </p:txBody>
      </p:sp>
    </p:spTree>
    <p:custDataLst>
      <p:tags r:id="rId1"/>
    </p:custDataLst>
    <p:extLst>
      <p:ext uri="{BB962C8B-B14F-4D97-AF65-F5344CB8AC3E}">
        <p14:creationId xmlns:p14="http://schemas.microsoft.com/office/powerpoint/2010/main" val="376352684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D298-2F92-D3F2-32A6-D00A2BF119A4}"/>
              </a:ext>
            </a:extLst>
          </p:cNvPr>
          <p:cNvSpPr>
            <a:spLocks noGrp="1"/>
          </p:cNvSpPr>
          <p:nvPr>
            <p:ph type="title"/>
          </p:nvPr>
        </p:nvSpPr>
        <p:spPr>
          <a:xfrm>
            <a:off x="944555" y="718923"/>
            <a:ext cx="10515600" cy="664797"/>
          </a:xfrm>
        </p:spPr>
        <p:txBody>
          <a:bodyPr/>
          <a:lstStyle/>
          <a:p>
            <a:r>
              <a:rPr lang="en-US" dirty="0"/>
              <a:t>Wire Gauge</a:t>
            </a:r>
          </a:p>
        </p:txBody>
      </p:sp>
      <p:sp>
        <p:nvSpPr>
          <p:cNvPr id="3" name="Content Placeholder 2">
            <a:extLst>
              <a:ext uri="{FF2B5EF4-FFF2-40B4-BE49-F238E27FC236}">
                <a16:creationId xmlns:a16="http://schemas.microsoft.com/office/drawing/2014/main" id="{9D23F68F-7631-AFC0-D93F-437F6B5C8F98}"/>
              </a:ext>
            </a:extLst>
          </p:cNvPr>
          <p:cNvSpPr>
            <a:spLocks noGrp="1"/>
          </p:cNvSpPr>
          <p:nvPr>
            <p:ph idx="1"/>
          </p:nvPr>
        </p:nvSpPr>
        <p:spPr>
          <a:xfrm>
            <a:off x="944554" y="1645920"/>
            <a:ext cx="10409245" cy="1009049"/>
          </a:xfrm>
        </p:spPr>
        <p:txBody>
          <a:bodyPr>
            <a:normAutofit/>
          </a:bodyPr>
          <a:lstStyle/>
          <a:p>
            <a:r>
              <a:rPr lang="en-US" sz="2800" b="1" dirty="0">
                <a:solidFill>
                  <a:schemeClr val="tx1">
                    <a:lumMod val="75000"/>
                    <a:lumOff val="25000"/>
                  </a:schemeClr>
                </a:solidFill>
              </a:rPr>
              <a:t>Gauge</a:t>
            </a:r>
            <a:r>
              <a:rPr lang="en-US" sz="2800" dirty="0">
                <a:solidFill>
                  <a:schemeClr val="tx1">
                    <a:lumMod val="75000"/>
                    <a:lumOff val="25000"/>
                  </a:schemeClr>
                </a:solidFill>
              </a:rPr>
              <a:t> is used to define wire thickness and determine how much current a wire can safely handle.</a:t>
            </a:r>
          </a:p>
        </p:txBody>
      </p:sp>
      <p:sp>
        <p:nvSpPr>
          <p:cNvPr id="4" name="AutoShape 2" descr="Illustration showing common electrical wire sizes">
            <a:extLst>
              <a:ext uri="{FF2B5EF4-FFF2-40B4-BE49-F238E27FC236}">
                <a16:creationId xmlns:a16="http://schemas.microsoft.com/office/drawing/2014/main" id="{FC4337B5-6097-1E50-DA32-5DE9F07B0CC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BA99D2B2-DD6C-4CB1-22FE-508B16C5795A}"/>
              </a:ext>
            </a:extLst>
          </p:cNvPr>
          <p:cNvPicPr>
            <a:picLocks noChangeAspect="1"/>
          </p:cNvPicPr>
          <p:nvPr/>
        </p:nvPicPr>
        <p:blipFill>
          <a:blip r:embed="rId4">
            <a:extLst>
              <a:ext uri="{28A0092B-C50C-407E-A947-70E740481C1C}">
                <a14:useLocalDpi xmlns:a14="http://schemas.microsoft.com/office/drawing/2010/main" val="0"/>
              </a:ext>
            </a:extLst>
          </a:blip>
          <a:srcRect l="2374" t="15998" r="4196" b="11992"/>
          <a:stretch>
            <a:fillRect/>
          </a:stretch>
        </p:blipFill>
        <p:spPr>
          <a:xfrm>
            <a:off x="3261659" y="2751221"/>
            <a:ext cx="6302347" cy="3238325"/>
          </a:xfrm>
          <a:prstGeom prst="rect">
            <a:avLst/>
          </a:prstGeom>
          <a:ln>
            <a:solidFill>
              <a:schemeClr val="bg1">
                <a:lumMod val="50000"/>
              </a:schemeClr>
            </a:solidFill>
          </a:ln>
        </p:spPr>
      </p:pic>
      <p:sp>
        <p:nvSpPr>
          <p:cNvPr id="11" name="TextBox 10">
            <a:extLst>
              <a:ext uri="{FF2B5EF4-FFF2-40B4-BE49-F238E27FC236}">
                <a16:creationId xmlns:a16="http://schemas.microsoft.com/office/drawing/2014/main" id="{0D2C7CAB-E300-6444-20E8-F4398EA39A35}"/>
              </a:ext>
            </a:extLst>
          </p:cNvPr>
          <p:cNvSpPr txBox="1"/>
          <p:nvPr/>
        </p:nvSpPr>
        <p:spPr>
          <a:xfrm>
            <a:off x="754528" y="2985388"/>
            <a:ext cx="2442413" cy="1384995"/>
          </a:xfrm>
          <a:prstGeom prst="rect">
            <a:avLst/>
          </a:prstGeom>
          <a:noFill/>
        </p:spPr>
        <p:txBody>
          <a:bodyPr wrap="square">
            <a:spAutoFit/>
          </a:bodyPr>
          <a:lstStyle/>
          <a:p>
            <a:r>
              <a:rPr lang="en-US" sz="2800" b="1" dirty="0">
                <a:solidFill>
                  <a:schemeClr val="accent1"/>
                </a:solidFill>
              </a:rPr>
              <a:t>Smaller</a:t>
            </a:r>
            <a:r>
              <a:rPr lang="en-US" sz="2800" dirty="0">
                <a:solidFill>
                  <a:schemeClr val="accent1"/>
                </a:solidFill>
              </a:rPr>
              <a:t> gauge, thicker wire, more current</a:t>
            </a:r>
          </a:p>
        </p:txBody>
      </p:sp>
      <p:sp>
        <p:nvSpPr>
          <p:cNvPr id="12" name="TextBox 11">
            <a:extLst>
              <a:ext uri="{FF2B5EF4-FFF2-40B4-BE49-F238E27FC236}">
                <a16:creationId xmlns:a16="http://schemas.microsoft.com/office/drawing/2014/main" id="{DCB30208-E317-FC96-F46E-016BB65E25A2}"/>
              </a:ext>
            </a:extLst>
          </p:cNvPr>
          <p:cNvSpPr txBox="1"/>
          <p:nvPr/>
        </p:nvSpPr>
        <p:spPr>
          <a:xfrm>
            <a:off x="9693442" y="4002180"/>
            <a:ext cx="2238727" cy="1384995"/>
          </a:xfrm>
          <a:prstGeom prst="rect">
            <a:avLst/>
          </a:prstGeom>
          <a:noFill/>
        </p:spPr>
        <p:txBody>
          <a:bodyPr wrap="square">
            <a:spAutoFit/>
          </a:bodyPr>
          <a:lstStyle/>
          <a:p>
            <a:r>
              <a:rPr lang="en-US" sz="2800" b="1" dirty="0">
                <a:solidFill>
                  <a:srgbClr val="C00000"/>
                </a:solidFill>
              </a:rPr>
              <a:t>Larger</a:t>
            </a:r>
            <a:r>
              <a:rPr lang="en-US" sz="2800" dirty="0">
                <a:solidFill>
                  <a:srgbClr val="C00000"/>
                </a:solidFill>
              </a:rPr>
              <a:t> gauge, thinner wire, less current</a:t>
            </a:r>
          </a:p>
        </p:txBody>
      </p:sp>
      <p:pic>
        <p:nvPicPr>
          <p:cNvPr id="14" name="Picture 13">
            <a:extLst>
              <a:ext uri="{FF2B5EF4-FFF2-40B4-BE49-F238E27FC236}">
                <a16:creationId xmlns:a16="http://schemas.microsoft.com/office/drawing/2014/main" id="{5C29C767-3CC2-2622-8546-EDA5C57965F3}"/>
              </a:ext>
            </a:extLst>
          </p:cNvPr>
          <p:cNvPicPr>
            <a:picLocks noChangeAspect="1"/>
          </p:cNvPicPr>
          <p:nvPr/>
        </p:nvPicPr>
        <p:blipFill>
          <a:blip r:embed="rId5">
            <a:extLst>
              <a:ext uri="{28A0092B-C50C-407E-A947-70E740481C1C}">
                <a14:useLocalDpi xmlns:a14="http://schemas.microsoft.com/office/drawing/2010/main" val="0"/>
              </a:ext>
            </a:extLst>
          </a:blip>
          <a:srcRect l="7639" t="14037" r="7746" b="42165"/>
          <a:stretch>
            <a:fillRect/>
          </a:stretch>
        </p:blipFill>
        <p:spPr>
          <a:xfrm>
            <a:off x="1036799" y="4326499"/>
            <a:ext cx="1896824" cy="736355"/>
          </a:xfrm>
          <a:prstGeom prst="rect">
            <a:avLst/>
          </a:prstGeom>
        </p:spPr>
      </p:pic>
      <p:pic>
        <p:nvPicPr>
          <p:cNvPr id="15" name="Picture 14">
            <a:extLst>
              <a:ext uri="{FF2B5EF4-FFF2-40B4-BE49-F238E27FC236}">
                <a16:creationId xmlns:a16="http://schemas.microsoft.com/office/drawing/2014/main" id="{68D414E2-6ED2-AC14-6555-9D93E86BD581}"/>
              </a:ext>
            </a:extLst>
          </p:cNvPr>
          <p:cNvPicPr>
            <a:picLocks noChangeAspect="1"/>
          </p:cNvPicPr>
          <p:nvPr/>
        </p:nvPicPr>
        <p:blipFill>
          <a:blip r:embed="rId5">
            <a:extLst>
              <a:ext uri="{28A0092B-C50C-407E-A947-70E740481C1C}">
                <a14:useLocalDpi xmlns:a14="http://schemas.microsoft.com/office/drawing/2010/main" val="0"/>
              </a:ext>
            </a:extLst>
          </a:blip>
          <a:srcRect l="7639" t="14037" r="7746" b="42165"/>
          <a:stretch>
            <a:fillRect/>
          </a:stretch>
        </p:blipFill>
        <p:spPr>
          <a:xfrm rot="10800000">
            <a:off x="9605368" y="3397706"/>
            <a:ext cx="1896824" cy="736355"/>
          </a:xfrm>
          <a:prstGeom prst="rect">
            <a:avLst/>
          </a:prstGeom>
        </p:spPr>
      </p:pic>
    </p:spTree>
    <p:custDataLst>
      <p:tags r:id="rId1"/>
    </p:custDataLst>
    <p:extLst>
      <p:ext uri="{BB962C8B-B14F-4D97-AF65-F5344CB8AC3E}">
        <p14:creationId xmlns:p14="http://schemas.microsoft.com/office/powerpoint/2010/main" val="252332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1245E-3261-1624-95DE-AF5796626C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FF1CC1-738C-6BB2-C07F-26566505DF7B}"/>
              </a:ext>
            </a:extLst>
          </p:cNvPr>
          <p:cNvSpPr>
            <a:spLocks noGrp="1"/>
          </p:cNvSpPr>
          <p:nvPr>
            <p:ph type="title"/>
          </p:nvPr>
        </p:nvSpPr>
        <p:spPr>
          <a:xfrm>
            <a:off x="944555" y="718923"/>
            <a:ext cx="10515600" cy="664797"/>
          </a:xfrm>
        </p:spPr>
        <p:txBody>
          <a:bodyPr/>
          <a:lstStyle/>
          <a:p>
            <a:r>
              <a:rPr lang="en-US" dirty="0"/>
              <a:t>Wire Gauge Mistakes </a:t>
            </a:r>
          </a:p>
        </p:txBody>
      </p:sp>
      <p:sp>
        <p:nvSpPr>
          <p:cNvPr id="3" name="Content Placeholder 2">
            <a:extLst>
              <a:ext uri="{FF2B5EF4-FFF2-40B4-BE49-F238E27FC236}">
                <a16:creationId xmlns:a16="http://schemas.microsoft.com/office/drawing/2014/main" id="{0F731ABD-CCC9-DCA4-D64E-3F3B30EFF7C7}"/>
              </a:ext>
            </a:extLst>
          </p:cNvPr>
          <p:cNvSpPr>
            <a:spLocks noGrp="1"/>
          </p:cNvSpPr>
          <p:nvPr>
            <p:ph idx="1"/>
          </p:nvPr>
        </p:nvSpPr>
        <p:spPr>
          <a:xfrm>
            <a:off x="944555" y="1645920"/>
            <a:ext cx="4541846" cy="1121343"/>
          </a:xfrm>
        </p:spPr>
        <p:txBody>
          <a:bodyPr>
            <a:normAutofit lnSpcReduction="10000"/>
          </a:bodyPr>
          <a:lstStyle/>
          <a:p>
            <a:r>
              <a:rPr lang="en-US" sz="3000" b="1" dirty="0">
                <a:solidFill>
                  <a:schemeClr val="tx1">
                    <a:lumMod val="75000"/>
                    <a:lumOff val="25000"/>
                  </a:schemeClr>
                </a:solidFill>
              </a:rPr>
              <a:t>Stripping</a:t>
            </a:r>
            <a:r>
              <a:rPr lang="en-US" sz="3000" dirty="0">
                <a:solidFill>
                  <a:schemeClr val="tx1">
                    <a:lumMod val="75000"/>
                    <a:lumOff val="25000"/>
                  </a:schemeClr>
                </a:solidFill>
              </a:rPr>
              <a:t> with the wrong gauge can nick or cut strands.</a:t>
            </a:r>
          </a:p>
        </p:txBody>
      </p:sp>
      <p:sp>
        <p:nvSpPr>
          <p:cNvPr id="4" name="AutoShape 2" descr="Illustration showing common electrical wire sizes">
            <a:extLst>
              <a:ext uri="{FF2B5EF4-FFF2-40B4-BE49-F238E27FC236}">
                <a16:creationId xmlns:a16="http://schemas.microsoft.com/office/drawing/2014/main" id="{8EFAC12F-C340-EFD4-4855-C224F82AA8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Content Placeholder 2">
            <a:extLst>
              <a:ext uri="{FF2B5EF4-FFF2-40B4-BE49-F238E27FC236}">
                <a16:creationId xmlns:a16="http://schemas.microsoft.com/office/drawing/2014/main" id="{C9669D00-8DCD-A97C-8194-1024D84D6D10}"/>
              </a:ext>
            </a:extLst>
          </p:cNvPr>
          <p:cNvSpPr txBox="1">
            <a:spLocks/>
          </p:cNvSpPr>
          <p:nvPr/>
        </p:nvSpPr>
        <p:spPr>
          <a:xfrm>
            <a:off x="5885523" y="1645920"/>
            <a:ext cx="5574632" cy="133791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4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2"/>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2000" b="0" i="0" kern="1200">
                <a:solidFill>
                  <a:schemeClr val="tx2"/>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Clr>
                <a:schemeClr val="tx2"/>
              </a:buClr>
              <a:buFont typeface="Arial" panose="020B0604020202020204" pitchFamily="34" charset="0"/>
              <a:buNone/>
              <a:defRPr sz="1800" b="0" i="0" kern="1200">
                <a:solidFill>
                  <a:schemeClr val="tx2"/>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Clr>
                <a:schemeClr val="tx2"/>
              </a:buClr>
              <a:buFont typeface="Arial" panose="020B0604020202020204" pitchFamily="34" charset="0"/>
              <a:buNone/>
              <a:defRPr sz="16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solidFill>
                  <a:schemeClr val="tx1">
                    <a:lumMod val="75000"/>
                    <a:lumOff val="25000"/>
                  </a:schemeClr>
                </a:solidFill>
              </a:rPr>
              <a:t>Crimping</a:t>
            </a:r>
            <a:r>
              <a:rPr lang="en-US" sz="3000" dirty="0">
                <a:solidFill>
                  <a:schemeClr val="tx1">
                    <a:lumMod val="75000"/>
                    <a:lumOff val="25000"/>
                  </a:schemeClr>
                </a:solidFill>
              </a:rPr>
              <a:t> the wrong size wire can create loose connections, high resistance, or intermittent failures.</a:t>
            </a:r>
          </a:p>
        </p:txBody>
      </p:sp>
      <p:pic>
        <p:nvPicPr>
          <p:cNvPr id="8" name="Picture 7">
            <a:extLst>
              <a:ext uri="{FF2B5EF4-FFF2-40B4-BE49-F238E27FC236}">
                <a16:creationId xmlns:a16="http://schemas.microsoft.com/office/drawing/2014/main" id="{B3605788-0054-33CB-BBE8-B2FA9DBA5746}"/>
              </a:ext>
            </a:extLst>
          </p:cNvPr>
          <p:cNvPicPr>
            <a:picLocks noChangeAspect="1"/>
          </p:cNvPicPr>
          <p:nvPr/>
        </p:nvPicPr>
        <p:blipFill>
          <a:blip r:embed="rId4">
            <a:extLst>
              <a:ext uri="{28A0092B-C50C-407E-A947-70E740481C1C}">
                <a14:useLocalDpi xmlns:a14="http://schemas.microsoft.com/office/drawing/2010/main" val="0"/>
              </a:ext>
            </a:extLst>
          </a:blip>
          <a:srcRect t="62878" r="46447"/>
          <a:stretch>
            <a:fillRect/>
          </a:stretch>
        </p:blipFill>
        <p:spPr>
          <a:xfrm rot="5400000">
            <a:off x="6781539" y="4532152"/>
            <a:ext cx="5075758" cy="1979118"/>
          </a:xfrm>
          <a:prstGeom prst="rect">
            <a:avLst/>
          </a:prstGeom>
        </p:spPr>
      </p:pic>
      <p:pic>
        <p:nvPicPr>
          <p:cNvPr id="10" name="Picture 9">
            <a:extLst>
              <a:ext uri="{FF2B5EF4-FFF2-40B4-BE49-F238E27FC236}">
                <a16:creationId xmlns:a16="http://schemas.microsoft.com/office/drawing/2014/main" id="{B268C0A0-BCD6-1D5D-42B2-DB31C4377049}"/>
              </a:ext>
            </a:extLst>
          </p:cNvPr>
          <p:cNvPicPr>
            <a:picLocks noChangeAspect="1"/>
          </p:cNvPicPr>
          <p:nvPr/>
        </p:nvPicPr>
        <p:blipFill>
          <a:blip r:embed="rId4">
            <a:extLst>
              <a:ext uri="{28A0092B-C50C-407E-A947-70E740481C1C}">
                <a14:useLocalDpi xmlns:a14="http://schemas.microsoft.com/office/drawing/2010/main" val="0"/>
              </a:ext>
            </a:extLst>
          </a:blip>
          <a:srcRect t="10483" r="46447" b="60442"/>
          <a:stretch>
            <a:fillRect/>
          </a:stretch>
        </p:blipFill>
        <p:spPr>
          <a:xfrm rot="5400000">
            <a:off x="5544368" y="3991839"/>
            <a:ext cx="5075758" cy="1550147"/>
          </a:xfrm>
          <a:prstGeom prst="rect">
            <a:avLst/>
          </a:prstGeom>
        </p:spPr>
      </p:pic>
      <p:sp>
        <p:nvSpPr>
          <p:cNvPr id="13" name="TextBox 12">
            <a:extLst>
              <a:ext uri="{FF2B5EF4-FFF2-40B4-BE49-F238E27FC236}">
                <a16:creationId xmlns:a16="http://schemas.microsoft.com/office/drawing/2014/main" id="{80FFF92D-F648-6739-0180-3C184F7371EA}"/>
              </a:ext>
            </a:extLst>
          </p:cNvPr>
          <p:cNvSpPr txBox="1"/>
          <p:nvPr/>
        </p:nvSpPr>
        <p:spPr>
          <a:xfrm>
            <a:off x="6096000" y="3429001"/>
            <a:ext cx="1257224" cy="861774"/>
          </a:xfrm>
          <a:prstGeom prst="rect">
            <a:avLst/>
          </a:prstGeom>
          <a:noFill/>
        </p:spPr>
        <p:txBody>
          <a:bodyPr wrap="square" rtlCol="0">
            <a:spAutoFit/>
          </a:bodyPr>
          <a:lstStyle/>
          <a:p>
            <a:r>
              <a:rPr lang="en-US" sz="2500" b="1" dirty="0">
                <a:solidFill>
                  <a:srgbClr val="1B76B5"/>
                </a:solidFill>
              </a:rPr>
              <a:t>Tight strands</a:t>
            </a:r>
          </a:p>
        </p:txBody>
      </p:sp>
      <p:sp>
        <p:nvSpPr>
          <p:cNvPr id="16" name="TextBox 15">
            <a:extLst>
              <a:ext uri="{FF2B5EF4-FFF2-40B4-BE49-F238E27FC236}">
                <a16:creationId xmlns:a16="http://schemas.microsoft.com/office/drawing/2014/main" id="{FB70D38E-9DC8-22B6-9E39-0EDB8256E2B7}"/>
              </a:ext>
            </a:extLst>
          </p:cNvPr>
          <p:cNvSpPr txBox="1"/>
          <p:nvPr/>
        </p:nvSpPr>
        <p:spPr>
          <a:xfrm>
            <a:off x="9512964" y="3488319"/>
            <a:ext cx="1257224" cy="861774"/>
          </a:xfrm>
          <a:prstGeom prst="rect">
            <a:avLst/>
          </a:prstGeom>
          <a:noFill/>
        </p:spPr>
        <p:txBody>
          <a:bodyPr wrap="square" rtlCol="0">
            <a:spAutoFit/>
          </a:bodyPr>
          <a:lstStyle/>
          <a:p>
            <a:r>
              <a:rPr lang="en-US" sz="2500" b="1" dirty="0">
                <a:solidFill>
                  <a:srgbClr val="1B76B5"/>
                </a:solidFill>
              </a:rPr>
              <a:t>Loose strands</a:t>
            </a:r>
          </a:p>
        </p:txBody>
      </p:sp>
      <p:sp>
        <p:nvSpPr>
          <p:cNvPr id="18" name="TextBox 17">
            <a:extLst>
              <a:ext uri="{FF2B5EF4-FFF2-40B4-BE49-F238E27FC236}">
                <a16:creationId xmlns:a16="http://schemas.microsoft.com/office/drawing/2014/main" id="{E9FDE52B-96AD-5467-A985-CC84F14EDD7D}"/>
              </a:ext>
            </a:extLst>
          </p:cNvPr>
          <p:cNvSpPr txBox="1"/>
          <p:nvPr/>
        </p:nvSpPr>
        <p:spPr>
          <a:xfrm>
            <a:off x="944555" y="3723775"/>
            <a:ext cx="1863853" cy="861774"/>
          </a:xfrm>
          <a:prstGeom prst="rect">
            <a:avLst/>
          </a:prstGeom>
          <a:solidFill>
            <a:schemeClr val="bg1"/>
          </a:solidFill>
        </p:spPr>
        <p:txBody>
          <a:bodyPr wrap="square" rtlCol="0">
            <a:spAutoFit/>
          </a:bodyPr>
          <a:lstStyle/>
          <a:p>
            <a:r>
              <a:rPr lang="en-US" sz="2500" b="1" dirty="0">
                <a:solidFill>
                  <a:srgbClr val="1B76B5"/>
                </a:solidFill>
              </a:rPr>
              <a:t>Nick and Ragged Edge</a:t>
            </a:r>
          </a:p>
        </p:txBody>
      </p:sp>
      <p:sp>
        <p:nvSpPr>
          <p:cNvPr id="19" name="AutoShape 2" descr="Generated image">
            <a:extLst>
              <a:ext uri="{FF2B5EF4-FFF2-40B4-BE49-F238E27FC236}">
                <a16:creationId xmlns:a16="http://schemas.microsoft.com/office/drawing/2014/main" id="{AF97C3CE-5E2B-F0FE-6A3D-307FCE62252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a:extLst>
              <a:ext uri="{FF2B5EF4-FFF2-40B4-BE49-F238E27FC236}">
                <a16:creationId xmlns:a16="http://schemas.microsoft.com/office/drawing/2014/main" id="{93857FA2-A4FC-559F-D7D7-CACF7D644D02}"/>
              </a:ext>
            </a:extLst>
          </p:cNvPr>
          <p:cNvPicPr>
            <a:picLocks noChangeAspect="1"/>
          </p:cNvPicPr>
          <p:nvPr/>
        </p:nvPicPr>
        <p:blipFill>
          <a:blip r:embed="rId5">
            <a:extLst>
              <a:ext uri="{28A0092B-C50C-407E-A947-70E740481C1C}">
                <a14:useLocalDpi xmlns:a14="http://schemas.microsoft.com/office/drawing/2010/main" val="0"/>
              </a:ext>
            </a:extLst>
          </a:blip>
          <a:srcRect l="39708" r="37056"/>
          <a:stretch>
            <a:fillRect/>
          </a:stretch>
        </p:blipFill>
        <p:spPr>
          <a:xfrm>
            <a:off x="2769344" y="2983832"/>
            <a:ext cx="1410663" cy="4047371"/>
          </a:xfrm>
          <a:prstGeom prst="rect">
            <a:avLst/>
          </a:prstGeom>
        </p:spPr>
      </p:pic>
    </p:spTree>
    <p:custDataLst>
      <p:tags r:id="rId1"/>
    </p:custDataLst>
    <p:extLst>
      <p:ext uri="{BB962C8B-B14F-4D97-AF65-F5344CB8AC3E}">
        <p14:creationId xmlns:p14="http://schemas.microsoft.com/office/powerpoint/2010/main" val="402076201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4BF99-3DF3-ABBF-DAE0-FC37133D25D2}"/>
              </a:ext>
            </a:extLst>
          </p:cNvPr>
          <p:cNvSpPr>
            <a:spLocks noGrp="1"/>
          </p:cNvSpPr>
          <p:nvPr>
            <p:ph type="title"/>
          </p:nvPr>
        </p:nvSpPr>
        <p:spPr/>
        <p:txBody>
          <a:bodyPr/>
          <a:lstStyle/>
          <a:p>
            <a:r>
              <a:rPr lang="en-US" dirty="0"/>
              <a:t>Connectors, Terminals, and Wiring Tools</a:t>
            </a:r>
          </a:p>
        </p:txBody>
      </p:sp>
      <p:sp>
        <p:nvSpPr>
          <p:cNvPr id="3" name="Content Placeholder 2">
            <a:extLst>
              <a:ext uri="{FF2B5EF4-FFF2-40B4-BE49-F238E27FC236}">
                <a16:creationId xmlns:a16="http://schemas.microsoft.com/office/drawing/2014/main" id="{B5730B31-CDAB-155A-EE6E-EFC7E5770746}"/>
              </a:ext>
            </a:extLst>
          </p:cNvPr>
          <p:cNvSpPr>
            <a:spLocks noGrp="1"/>
          </p:cNvSpPr>
          <p:nvPr>
            <p:ph idx="1"/>
          </p:nvPr>
        </p:nvSpPr>
        <p:spPr>
          <a:xfrm>
            <a:off x="5743074" y="1706746"/>
            <a:ext cx="5613774" cy="4031511"/>
          </a:xfrm>
          <a:ln>
            <a:noFill/>
          </a:ln>
        </p:spPr>
        <p:txBody>
          <a:bodyPr>
            <a:noAutofit/>
          </a:bodyPr>
          <a:lstStyle/>
          <a:p>
            <a:endParaRPr lang="en-US" sz="300" b="1" dirty="0">
              <a:solidFill>
                <a:schemeClr val="tx1">
                  <a:lumMod val="75000"/>
                  <a:lumOff val="25000"/>
                </a:schemeClr>
              </a:solidFill>
            </a:endParaRPr>
          </a:p>
          <a:p>
            <a:pPr marL="342900" indent="-342900">
              <a:buFont typeface="Arial" panose="020B0604020202020204" pitchFamily="34" charset="0"/>
              <a:buChar char="•"/>
            </a:pPr>
            <a:r>
              <a:rPr lang="en-US" sz="2500" b="1" dirty="0">
                <a:solidFill>
                  <a:schemeClr val="tx1">
                    <a:lumMod val="75000"/>
                    <a:lumOff val="25000"/>
                  </a:schemeClr>
                </a:solidFill>
              </a:rPr>
              <a:t>Connector</a:t>
            </a:r>
            <a:r>
              <a:rPr lang="en-US" sz="2500" dirty="0">
                <a:solidFill>
                  <a:schemeClr val="tx1">
                    <a:lumMod val="75000"/>
                    <a:lumOff val="25000"/>
                  </a:schemeClr>
                </a:solidFill>
              </a:rPr>
              <a:t>: Used to join wires together</a:t>
            </a:r>
          </a:p>
          <a:p>
            <a:pPr marL="342900" indent="-342900">
              <a:buFont typeface="Arial" panose="020B0604020202020204" pitchFamily="34" charset="0"/>
              <a:buChar char="•"/>
            </a:pPr>
            <a:endParaRPr lang="en-US" sz="1200" dirty="0">
              <a:solidFill>
                <a:schemeClr val="tx1">
                  <a:lumMod val="75000"/>
                  <a:lumOff val="25000"/>
                </a:schemeClr>
              </a:solidFill>
            </a:endParaRPr>
          </a:p>
          <a:p>
            <a:pPr marL="342900" indent="-342900">
              <a:buFont typeface="Arial" panose="020B0604020202020204" pitchFamily="34" charset="0"/>
              <a:buChar char="•"/>
            </a:pPr>
            <a:r>
              <a:rPr lang="en-US" sz="2500" b="1" dirty="0">
                <a:solidFill>
                  <a:schemeClr val="tx1">
                    <a:lumMod val="75000"/>
                    <a:lumOff val="25000"/>
                  </a:schemeClr>
                </a:solidFill>
              </a:rPr>
              <a:t>Terminal</a:t>
            </a:r>
            <a:r>
              <a:rPr lang="en-US" sz="2500" dirty="0">
                <a:solidFill>
                  <a:schemeClr val="tx1">
                    <a:lumMod val="75000"/>
                    <a:lumOff val="25000"/>
                  </a:schemeClr>
                </a:solidFill>
              </a:rPr>
              <a:t>: Used to attach a wire to equipment or connection point</a:t>
            </a:r>
          </a:p>
          <a:p>
            <a:pPr marL="342900" indent="-342900">
              <a:buFont typeface="Arial" panose="020B0604020202020204" pitchFamily="34" charset="0"/>
              <a:buChar char="•"/>
            </a:pPr>
            <a:endParaRPr lang="en-US" sz="1200" dirty="0">
              <a:solidFill>
                <a:schemeClr val="tx1">
                  <a:lumMod val="75000"/>
                  <a:lumOff val="25000"/>
                </a:schemeClr>
              </a:solidFill>
            </a:endParaRPr>
          </a:p>
          <a:p>
            <a:pPr marL="342900" indent="-342900">
              <a:buFont typeface="Arial" panose="020B0604020202020204" pitchFamily="34" charset="0"/>
              <a:buChar char="•"/>
            </a:pPr>
            <a:r>
              <a:rPr lang="en-US" sz="2500" dirty="0">
                <a:solidFill>
                  <a:schemeClr val="tx1">
                    <a:lumMod val="75000"/>
                    <a:lumOff val="25000"/>
                  </a:schemeClr>
                </a:solidFill>
              </a:rPr>
              <a:t>Together they create a secure, removable, and reliable connection</a:t>
            </a:r>
          </a:p>
          <a:p>
            <a:pPr marL="342900" indent="-342900">
              <a:buFont typeface="Arial" panose="020B0604020202020204" pitchFamily="34" charset="0"/>
              <a:buChar char="•"/>
            </a:pPr>
            <a:endParaRPr lang="en-US" sz="1200" dirty="0">
              <a:solidFill>
                <a:schemeClr val="tx1">
                  <a:lumMod val="75000"/>
                  <a:lumOff val="25000"/>
                </a:schemeClr>
              </a:solidFill>
            </a:endParaRPr>
          </a:p>
          <a:p>
            <a:pPr marL="342900" indent="-342900">
              <a:buFont typeface="Arial" panose="020B0604020202020204" pitchFamily="34" charset="0"/>
              <a:buChar char="•"/>
            </a:pPr>
            <a:r>
              <a:rPr lang="en-US" sz="2500" i="1" dirty="0"/>
              <a:t>C</a:t>
            </a:r>
            <a:r>
              <a:rPr lang="en-US" sz="2500" i="1" dirty="0">
                <a:solidFill>
                  <a:schemeClr val="tx1">
                    <a:lumMod val="75000"/>
                    <a:lumOff val="25000"/>
                  </a:schemeClr>
                </a:solidFill>
              </a:rPr>
              <a:t>ommon examples</a:t>
            </a:r>
            <a:r>
              <a:rPr lang="en-US" sz="2500" dirty="0">
                <a:solidFill>
                  <a:schemeClr val="tx1">
                    <a:lumMod val="75000"/>
                    <a:lumOff val="25000"/>
                  </a:schemeClr>
                </a:solidFill>
              </a:rPr>
              <a:t>: Butt connectors, Ring terminals, Spade terminals</a:t>
            </a:r>
          </a:p>
          <a:p>
            <a:endParaRPr lang="en-US" sz="2500" dirty="0">
              <a:solidFill>
                <a:schemeClr val="tx1">
                  <a:lumMod val="75000"/>
                  <a:lumOff val="25000"/>
                </a:schemeClr>
              </a:solidFill>
            </a:endParaRPr>
          </a:p>
        </p:txBody>
      </p:sp>
      <p:grpSp>
        <p:nvGrpSpPr>
          <p:cNvPr id="9" name="Group 8">
            <a:extLst>
              <a:ext uri="{FF2B5EF4-FFF2-40B4-BE49-F238E27FC236}">
                <a16:creationId xmlns:a16="http://schemas.microsoft.com/office/drawing/2014/main" id="{1EA3AF78-72EF-1EF6-689F-6FEC2314C6A5}"/>
              </a:ext>
            </a:extLst>
          </p:cNvPr>
          <p:cNvGrpSpPr/>
          <p:nvPr/>
        </p:nvGrpSpPr>
        <p:grpSpPr>
          <a:xfrm>
            <a:off x="865551" y="1855943"/>
            <a:ext cx="4483300" cy="3733118"/>
            <a:chOff x="879808" y="1823858"/>
            <a:chExt cx="4483300" cy="3733118"/>
          </a:xfrm>
        </p:grpSpPr>
        <p:sp>
          <p:nvSpPr>
            <p:cNvPr id="4" name="Isosceles Triangle 3">
              <a:extLst>
                <a:ext uri="{FF2B5EF4-FFF2-40B4-BE49-F238E27FC236}">
                  <a16:creationId xmlns:a16="http://schemas.microsoft.com/office/drawing/2014/main" id="{8A9AE09D-34B4-7BCD-23FF-D42DD3C6DF5B}"/>
                </a:ext>
              </a:extLst>
            </p:cNvPr>
            <p:cNvSpPr/>
            <p:nvPr/>
          </p:nvSpPr>
          <p:spPr>
            <a:xfrm>
              <a:off x="1799222" y="2589512"/>
              <a:ext cx="2609412" cy="2115429"/>
            </a:xfrm>
            <a:prstGeom prst="triangle">
              <a:avLst/>
            </a:prstGeom>
            <a:solidFill>
              <a:schemeClr val="accent1"/>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FFCF334-0ECB-D9D4-2563-10FB65DB3494}"/>
                </a:ext>
              </a:extLst>
            </p:cNvPr>
            <p:cNvSpPr/>
            <p:nvPr/>
          </p:nvSpPr>
          <p:spPr>
            <a:xfrm>
              <a:off x="2009398" y="1823858"/>
              <a:ext cx="2259180" cy="66479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accent1"/>
                  </a:solidFill>
                </a:rPr>
                <a:t>Connectors</a:t>
              </a:r>
            </a:p>
          </p:txBody>
        </p:sp>
        <p:sp>
          <p:nvSpPr>
            <p:cNvPr id="6" name="Rectangle 5">
              <a:extLst>
                <a:ext uri="{FF2B5EF4-FFF2-40B4-BE49-F238E27FC236}">
                  <a16:creationId xmlns:a16="http://schemas.microsoft.com/office/drawing/2014/main" id="{A3F28C5B-AAB2-976F-64E3-5F5F2C6E24CA}"/>
                </a:ext>
              </a:extLst>
            </p:cNvPr>
            <p:cNvSpPr/>
            <p:nvPr/>
          </p:nvSpPr>
          <p:spPr>
            <a:xfrm>
              <a:off x="3103928" y="4805798"/>
              <a:ext cx="2259180" cy="66479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accent1"/>
                  </a:solidFill>
                </a:rPr>
                <a:t>Terminals</a:t>
              </a:r>
            </a:p>
          </p:txBody>
        </p:sp>
        <p:sp>
          <p:nvSpPr>
            <p:cNvPr id="7" name="Rectangle 6">
              <a:extLst>
                <a:ext uri="{FF2B5EF4-FFF2-40B4-BE49-F238E27FC236}">
                  <a16:creationId xmlns:a16="http://schemas.microsoft.com/office/drawing/2014/main" id="{C58D5A23-D246-3128-DF01-5DD51063841B}"/>
                </a:ext>
              </a:extLst>
            </p:cNvPr>
            <p:cNvSpPr/>
            <p:nvPr/>
          </p:nvSpPr>
          <p:spPr>
            <a:xfrm>
              <a:off x="879808" y="4805797"/>
              <a:ext cx="2259180" cy="66479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accent1"/>
                  </a:solidFill>
                </a:rPr>
                <a:t>Wiring Tools</a:t>
              </a:r>
            </a:p>
          </p:txBody>
        </p:sp>
        <p:sp>
          <p:nvSpPr>
            <p:cNvPr id="8" name="Rectangle 7">
              <a:extLst>
                <a:ext uri="{FF2B5EF4-FFF2-40B4-BE49-F238E27FC236}">
                  <a16:creationId xmlns:a16="http://schemas.microsoft.com/office/drawing/2014/main" id="{08042005-ACCB-FB6E-65DA-421314363CF2}"/>
                </a:ext>
              </a:extLst>
            </p:cNvPr>
            <p:cNvSpPr/>
            <p:nvPr/>
          </p:nvSpPr>
          <p:spPr>
            <a:xfrm>
              <a:off x="919117" y="1823858"/>
              <a:ext cx="4305454" cy="373311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01291394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36955-F833-BDAC-F53F-8CEDBDBB5D79}"/>
              </a:ext>
            </a:extLst>
          </p:cNvPr>
          <p:cNvSpPr>
            <a:spLocks noGrp="1"/>
          </p:cNvSpPr>
          <p:nvPr>
            <p:ph type="title"/>
          </p:nvPr>
        </p:nvSpPr>
        <p:spPr/>
        <p:txBody>
          <a:bodyPr/>
          <a:lstStyle/>
          <a:p>
            <a:r>
              <a:rPr lang="en-US" dirty="0"/>
              <a:t>Wiring Tools</a:t>
            </a:r>
          </a:p>
        </p:txBody>
      </p:sp>
      <p:graphicFrame>
        <p:nvGraphicFramePr>
          <p:cNvPr id="4" name="Content Placeholder 3">
            <a:extLst>
              <a:ext uri="{FF2B5EF4-FFF2-40B4-BE49-F238E27FC236}">
                <a16:creationId xmlns:a16="http://schemas.microsoft.com/office/drawing/2014/main" id="{C4D65644-2BCF-7345-BEB7-A42802A979FB}"/>
              </a:ext>
            </a:extLst>
          </p:cNvPr>
          <p:cNvGraphicFramePr>
            <a:graphicFrameLocks noGrp="1"/>
          </p:cNvGraphicFramePr>
          <p:nvPr>
            <p:ph idx="1"/>
            <p:extLst>
              <p:ext uri="{D42A27DB-BD31-4B8C-83A1-F6EECF244321}">
                <p14:modId xmlns:p14="http://schemas.microsoft.com/office/powerpoint/2010/main" val="1487254629"/>
              </p:ext>
            </p:extLst>
          </p:nvPr>
        </p:nvGraphicFramePr>
        <p:xfrm>
          <a:off x="838200" y="1646238"/>
          <a:ext cx="10515597" cy="2717215"/>
        </p:xfrm>
        <a:graphic>
          <a:graphicData uri="http://schemas.openxmlformats.org/drawingml/2006/table">
            <a:tbl>
              <a:tblPr firstRow="1" bandRow="1">
                <a:tableStyleId>{5940675A-B579-460E-94D1-54222C63F5DA}</a:tableStyleId>
              </a:tblPr>
              <a:tblGrid>
                <a:gridCol w="3505199">
                  <a:extLst>
                    <a:ext uri="{9D8B030D-6E8A-4147-A177-3AD203B41FA5}">
                      <a16:colId xmlns:a16="http://schemas.microsoft.com/office/drawing/2014/main" val="2508510403"/>
                    </a:ext>
                  </a:extLst>
                </a:gridCol>
                <a:gridCol w="3505199">
                  <a:extLst>
                    <a:ext uri="{9D8B030D-6E8A-4147-A177-3AD203B41FA5}">
                      <a16:colId xmlns:a16="http://schemas.microsoft.com/office/drawing/2014/main" val="1147974377"/>
                    </a:ext>
                  </a:extLst>
                </a:gridCol>
                <a:gridCol w="3505199">
                  <a:extLst>
                    <a:ext uri="{9D8B030D-6E8A-4147-A177-3AD203B41FA5}">
                      <a16:colId xmlns:a16="http://schemas.microsoft.com/office/drawing/2014/main" val="4207697694"/>
                    </a:ext>
                  </a:extLst>
                </a:gridCol>
              </a:tblGrid>
              <a:tr h="607798">
                <a:tc>
                  <a:txBody>
                    <a:bodyPr/>
                    <a:lstStyle/>
                    <a:p>
                      <a:pPr algn="ctr"/>
                      <a:r>
                        <a:rPr lang="en-US" sz="3200" b="1" dirty="0"/>
                        <a:t>Wire Cutters </a:t>
                      </a:r>
                    </a:p>
                  </a:txBody>
                  <a:tcPr>
                    <a:solidFill>
                      <a:srgbClr val="B8F6BE"/>
                    </a:solidFill>
                  </a:tcPr>
                </a:tc>
                <a:tc>
                  <a:txBody>
                    <a:bodyPr/>
                    <a:lstStyle/>
                    <a:p>
                      <a:pPr algn="ctr"/>
                      <a:r>
                        <a:rPr lang="en-US" sz="3200" b="1" dirty="0"/>
                        <a:t>Wire Strippers </a:t>
                      </a:r>
                    </a:p>
                  </a:txBody>
                  <a:tcPr>
                    <a:solidFill>
                      <a:schemeClr val="accent3">
                        <a:lumMod val="20000"/>
                        <a:lumOff val="80000"/>
                      </a:schemeClr>
                    </a:solidFill>
                  </a:tcPr>
                </a:tc>
                <a:tc>
                  <a:txBody>
                    <a:bodyPr/>
                    <a:lstStyle/>
                    <a:p>
                      <a:pPr algn="ctr"/>
                      <a:r>
                        <a:rPr lang="en-US" sz="3200" b="1" dirty="0"/>
                        <a:t>Wire Crimpers</a:t>
                      </a:r>
                    </a:p>
                  </a:txBody>
                  <a:tcPr>
                    <a:solidFill>
                      <a:schemeClr val="accent4">
                        <a:lumMod val="20000"/>
                        <a:lumOff val="80000"/>
                      </a:schemeClr>
                    </a:solidFill>
                  </a:tcPr>
                </a:tc>
                <a:extLst>
                  <a:ext uri="{0D108BD9-81ED-4DB2-BD59-A6C34878D82A}">
                    <a16:rowId xmlns:a16="http://schemas.microsoft.com/office/drawing/2014/main" val="202731584"/>
                  </a:ext>
                </a:extLst>
              </a:tr>
              <a:tr h="2109417">
                <a:tc>
                  <a:txBody>
                    <a:bodyPr/>
                    <a:lstStyle/>
                    <a:p>
                      <a:r>
                        <a:rPr lang="en-US" sz="2800" dirty="0"/>
                        <a:t>Cut wire cleanly</a:t>
                      </a:r>
                    </a:p>
                    <a:p>
                      <a:endParaRPr lang="en-US" sz="2800" dirty="0"/>
                    </a:p>
                    <a:p>
                      <a:endParaRPr lang="en-US" sz="2800" dirty="0"/>
                    </a:p>
                    <a:p>
                      <a:endParaRPr lang="en-US" sz="2800" dirty="0"/>
                    </a:p>
                  </a:txBody>
                  <a:tcPr>
                    <a:solidFill>
                      <a:srgbClr val="E8FCEA"/>
                    </a:solidFill>
                  </a:tcPr>
                </a:tc>
                <a:tc>
                  <a:txBody>
                    <a:bodyPr/>
                    <a:lstStyle/>
                    <a:p>
                      <a:r>
                        <a:rPr lang="en-US" sz="2800" dirty="0"/>
                        <a:t>Remove insulation without damaging copper</a:t>
                      </a:r>
                    </a:p>
                    <a:p>
                      <a:endParaRPr lang="en-US" sz="2800" dirty="0"/>
                    </a:p>
                  </a:txBody>
                  <a:tcPr>
                    <a:solidFill>
                      <a:srgbClr val="FBFCEA"/>
                    </a:solidFill>
                  </a:tcPr>
                </a:tc>
                <a:tc>
                  <a:txBody>
                    <a:bodyPr/>
                    <a:lstStyle/>
                    <a:p>
                      <a:r>
                        <a:rPr lang="en-US" sz="2800" dirty="0"/>
                        <a:t>Attach terminals securely</a:t>
                      </a:r>
                    </a:p>
                    <a:p>
                      <a:endParaRPr lang="en-US" sz="2800" dirty="0"/>
                    </a:p>
                  </a:txBody>
                  <a:tcPr>
                    <a:solidFill>
                      <a:srgbClr val="FCF3EE"/>
                    </a:solidFill>
                  </a:tcPr>
                </a:tc>
                <a:extLst>
                  <a:ext uri="{0D108BD9-81ED-4DB2-BD59-A6C34878D82A}">
                    <a16:rowId xmlns:a16="http://schemas.microsoft.com/office/drawing/2014/main" val="2310525887"/>
                  </a:ext>
                </a:extLst>
              </a:tr>
            </a:tbl>
          </a:graphicData>
        </a:graphic>
      </p:graphicFrame>
      <p:grpSp>
        <p:nvGrpSpPr>
          <p:cNvPr id="9" name="Group 8">
            <a:extLst>
              <a:ext uri="{FF2B5EF4-FFF2-40B4-BE49-F238E27FC236}">
                <a16:creationId xmlns:a16="http://schemas.microsoft.com/office/drawing/2014/main" id="{F6C3A034-63F9-190B-F361-26583DF8CE7F}"/>
              </a:ext>
            </a:extLst>
          </p:cNvPr>
          <p:cNvGrpSpPr/>
          <p:nvPr/>
        </p:nvGrpSpPr>
        <p:grpSpPr>
          <a:xfrm>
            <a:off x="838198" y="4668253"/>
            <a:ext cx="10515599" cy="1219200"/>
            <a:chOff x="838198" y="4668253"/>
            <a:chExt cx="10515599" cy="1219200"/>
          </a:xfrm>
        </p:grpSpPr>
        <p:sp>
          <p:nvSpPr>
            <p:cNvPr id="5" name="Arrow: Right 4">
              <a:extLst>
                <a:ext uri="{FF2B5EF4-FFF2-40B4-BE49-F238E27FC236}">
                  <a16:creationId xmlns:a16="http://schemas.microsoft.com/office/drawing/2014/main" id="{F6864E71-CC13-BF9D-EF39-D6CFC2056818}"/>
                </a:ext>
              </a:extLst>
            </p:cNvPr>
            <p:cNvSpPr/>
            <p:nvPr/>
          </p:nvSpPr>
          <p:spPr>
            <a:xfrm>
              <a:off x="838198" y="4668253"/>
              <a:ext cx="10515599" cy="1219200"/>
            </a:xfrm>
            <a:prstGeom prst="rightArrow">
              <a:avLst/>
            </a:prstGeom>
            <a:gradFill flip="none" rotWithShape="1">
              <a:gsLst>
                <a:gs pos="8000">
                  <a:schemeClr val="accent4">
                    <a:lumMod val="20000"/>
                    <a:lumOff val="80000"/>
                  </a:schemeClr>
                </a:gs>
                <a:gs pos="47000">
                  <a:schemeClr val="accent3">
                    <a:lumMod val="20000"/>
                    <a:lumOff val="80000"/>
                  </a:schemeClr>
                </a:gs>
                <a:gs pos="100000">
                  <a:srgbClr val="B8F6BE"/>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A038BA4-1B89-9E7C-39CD-DBF2806192EC}"/>
                </a:ext>
              </a:extLst>
            </p:cNvPr>
            <p:cNvSpPr/>
            <p:nvPr/>
          </p:nvSpPr>
          <p:spPr>
            <a:xfrm>
              <a:off x="2069434" y="4836695"/>
              <a:ext cx="866272" cy="882315"/>
            </a:xfrm>
            <a:prstGeom prst="ellipse">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schemeClr val="bg1"/>
                  </a:solidFill>
                </a:rPr>
                <a:t>1</a:t>
              </a:r>
            </a:p>
          </p:txBody>
        </p:sp>
        <p:sp>
          <p:nvSpPr>
            <p:cNvPr id="7" name="Oval 6">
              <a:extLst>
                <a:ext uri="{FF2B5EF4-FFF2-40B4-BE49-F238E27FC236}">
                  <a16:creationId xmlns:a16="http://schemas.microsoft.com/office/drawing/2014/main" id="{C6A77876-C157-0366-5ED4-04924CCDB429}"/>
                </a:ext>
              </a:extLst>
            </p:cNvPr>
            <p:cNvSpPr/>
            <p:nvPr/>
          </p:nvSpPr>
          <p:spPr>
            <a:xfrm>
              <a:off x="5662861" y="4836695"/>
              <a:ext cx="866272" cy="882315"/>
            </a:xfrm>
            <a:prstGeom prst="ellipse">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schemeClr val="bg1"/>
                  </a:solidFill>
                </a:rPr>
                <a:t>2</a:t>
              </a:r>
            </a:p>
          </p:txBody>
        </p:sp>
        <p:sp>
          <p:nvSpPr>
            <p:cNvPr id="8" name="Oval 7">
              <a:extLst>
                <a:ext uri="{FF2B5EF4-FFF2-40B4-BE49-F238E27FC236}">
                  <a16:creationId xmlns:a16="http://schemas.microsoft.com/office/drawing/2014/main" id="{70C3EF33-9528-9D1F-0ADC-F74C8875E15C}"/>
                </a:ext>
              </a:extLst>
            </p:cNvPr>
            <p:cNvSpPr/>
            <p:nvPr/>
          </p:nvSpPr>
          <p:spPr>
            <a:xfrm>
              <a:off x="9256294" y="4836695"/>
              <a:ext cx="866272" cy="882315"/>
            </a:xfrm>
            <a:prstGeom prst="ellipse">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schemeClr val="bg1"/>
                  </a:solidFill>
                </a:rPr>
                <a:t>3</a:t>
              </a:r>
            </a:p>
          </p:txBody>
        </p:sp>
      </p:grpSp>
    </p:spTree>
    <p:custDataLst>
      <p:tags r:id="rId1"/>
    </p:custDataLst>
    <p:extLst>
      <p:ext uri="{BB962C8B-B14F-4D97-AF65-F5344CB8AC3E}">
        <p14:creationId xmlns:p14="http://schemas.microsoft.com/office/powerpoint/2010/main" val="3202838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E39FE-EA34-9A8F-7869-8409049EFDAC}"/>
              </a:ext>
            </a:extLst>
          </p:cNvPr>
          <p:cNvSpPr>
            <a:spLocks noGrp="1"/>
          </p:cNvSpPr>
          <p:nvPr>
            <p:ph type="title"/>
          </p:nvPr>
        </p:nvSpPr>
        <p:spPr/>
        <p:txBody>
          <a:bodyPr/>
          <a:lstStyle/>
          <a:p>
            <a:r>
              <a:rPr lang="en-US" dirty="0"/>
              <a:t>Electrical Tools Resource</a:t>
            </a:r>
          </a:p>
        </p:txBody>
      </p:sp>
      <p:pic>
        <p:nvPicPr>
          <p:cNvPr id="5" name="Picture 4">
            <a:extLst>
              <a:ext uri="{FF2B5EF4-FFF2-40B4-BE49-F238E27FC236}">
                <a16:creationId xmlns:a16="http://schemas.microsoft.com/office/drawing/2014/main" id="{3D8304B0-D550-3865-498D-42603EB276F2}"/>
              </a:ext>
            </a:extLst>
          </p:cNvPr>
          <p:cNvPicPr>
            <a:picLocks noChangeAspect="1"/>
          </p:cNvPicPr>
          <p:nvPr/>
        </p:nvPicPr>
        <p:blipFill>
          <a:blip r:embed="rId4"/>
          <a:srcRect t="2850"/>
          <a:stretch>
            <a:fillRect/>
          </a:stretch>
        </p:blipFill>
        <p:spPr>
          <a:xfrm>
            <a:off x="2521097" y="1391403"/>
            <a:ext cx="7149805" cy="4787760"/>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75766871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5F2DBABC-3F11-4BB4-93D5-E2C149C5EB58}"/>
              </a:ext>
            </a:extLst>
          </p:cNvPr>
          <p:cNvSpPr txBox="1"/>
          <p:nvPr/>
        </p:nvSpPr>
        <p:spPr>
          <a:xfrm>
            <a:off x="3915032" y="782001"/>
            <a:ext cx="7226210" cy="707886"/>
          </a:xfrm>
          <a:prstGeom prst="rect">
            <a:avLst/>
          </a:prstGeom>
          <a:solidFill>
            <a:schemeClr val="bg1"/>
          </a:solidFill>
          <a:ln>
            <a:noFill/>
          </a:ln>
        </p:spPr>
        <p:txBody>
          <a:bodyPr wrap="square" rtlCol="0">
            <a:spAutoFit/>
          </a:bodyPr>
          <a:lstStyle/>
          <a:p>
            <a:r>
              <a:rPr lang="en-US" sz="4000" dirty="0">
                <a:solidFill>
                  <a:schemeClr val="accent2"/>
                </a:solidFill>
                <a:latin typeface="Articulate Extrabold" panose="02000503050000020004" pitchFamily="2" charset="0"/>
              </a:rPr>
              <a:t>Wire Cutters </a:t>
            </a:r>
          </a:p>
        </p:txBody>
      </p:sp>
      <p:pic>
        <p:nvPicPr>
          <p:cNvPr id="3" name="Picture 2">
            <a:extLst>
              <a:ext uri="{FF2B5EF4-FFF2-40B4-BE49-F238E27FC236}">
                <a16:creationId xmlns:a16="http://schemas.microsoft.com/office/drawing/2014/main" id="{9583F9F2-A8A6-691D-691B-557437037167}"/>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3056" r="22206"/>
          <a:stretch>
            <a:fillRect/>
          </a:stretch>
        </p:blipFill>
        <p:spPr>
          <a:xfrm>
            <a:off x="0" y="0"/>
            <a:ext cx="3244357" cy="6858000"/>
          </a:xfrm>
          <a:prstGeom prst="rect">
            <a:avLst/>
          </a:prstGeom>
        </p:spPr>
      </p:pic>
      <p:sp>
        <p:nvSpPr>
          <p:cNvPr id="6" name="Rectangle 5">
            <a:extLst>
              <a:ext uri="{FF2B5EF4-FFF2-40B4-BE49-F238E27FC236}">
                <a16:creationId xmlns:a16="http://schemas.microsoft.com/office/drawing/2014/main" id="{F0235416-A9F1-EFB2-A8C2-8E6E8974A0FC}"/>
              </a:ext>
            </a:extLst>
          </p:cNvPr>
          <p:cNvSpPr/>
          <p:nvPr/>
        </p:nvSpPr>
        <p:spPr>
          <a:xfrm>
            <a:off x="1" y="-1"/>
            <a:ext cx="324435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1A4AFD1-7CFB-4978-8A4D-30E79EAD5D8F}"/>
              </a:ext>
            </a:extLst>
          </p:cNvPr>
          <p:cNvSpPr/>
          <p:nvPr/>
        </p:nvSpPr>
        <p:spPr>
          <a:xfrm>
            <a:off x="409427" y="690043"/>
            <a:ext cx="2425815"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accent6">
                    <a:lumMod val="75000"/>
                  </a:schemeClr>
                </a:solidFill>
                <a:latin typeface="Articulate Extrabold" panose="02000503050000020004" pitchFamily="2" charset="0"/>
              </a:rPr>
              <a:t>Purpose</a:t>
            </a:r>
          </a:p>
        </p:txBody>
      </p:sp>
      <p:sp>
        <p:nvSpPr>
          <p:cNvPr id="9" name="Rectangle 8">
            <a:extLst>
              <a:ext uri="{FF2B5EF4-FFF2-40B4-BE49-F238E27FC236}">
                <a16:creationId xmlns:a16="http://schemas.microsoft.com/office/drawing/2014/main" id="{A67733D1-2427-4F64-923F-5D55E52A5417}"/>
              </a:ext>
            </a:extLst>
          </p:cNvPr>
          <p:cNvSpPr/>
          <p:nvPr/>
        </p:nvSpPr>
        <p:spPr>
          <a:xfrm>
            <a:off x="409427" y="2220525"/>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Use</a:t>
            </a:r>
          </a:p>
        </p:txBody>
      </p:sp>
      <p:sp>
        <p:nvSpPr>
          <p:cNvPr id="10" name="Rectangle 9">
            <a:extLst>
              <a:ext uri="{FF2B5EF4-FFF2-40B4-BE49-F238E27FC236}">
                <a16:creationId xmlns:a16="http://schemas.microsoft.com/office/drawing/2014/main" id="{4FBEBE53-D53F-4FAB-A4C8-4C345D88F899}"/>
              </a:ext>
            </a:extLst>
          </p:cNvPr>
          <p:cNvSpPr/>
          <p:nvPr/>
        </p:nvSpPr>
        <p:spPr>
          <a:xfrm>
            <a:off x="409427" y="3847259"/>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Safety</a:t>
            </a:r>
          </a:p>
        </p:txBody>
      </p:sp>
      <p:sp>
        <p:nvSpPr>
          <p:cNvPr id="11" name="Rectangle 10">
            <a:extLst>
              <a:ext uri="{FF2B5EF4-FFF2-40B4-BE49-F238E27FC236}">
                <a16:creationId xmlns:a16="http://schemas.microsoft.com/office/drawing/2014/main" id="{0BA3EF3B-9E00-4A2A-9EBE-61C921FF8983}"/>
              </a:ext>
            </a:extLst>
          </p:cNvPr>
          <p:cNvSpPr/>
          <p:nvPr/>
        </p:nvSpPr>
        <p:spPr>
          <a:xfrm>
            <a:off x="409427" y="5352629"/>
            <a:ext cx="2716058"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Mistakes</a:t>
            </a:r>
          </a:p>
        </p:txBody>
      </p:sp>
      <p:sp>
        <p:nvSpPr>
          <p:cNvPr id="4" name="Rectangle 3">
            <a:extLst>
              <a:ext uri="{FF2B5EF4-FFF2-40B4-BE49-F238E27FC236}">
                <a16:creationId xmlns:a16="http://schemas.microsoft.com/office/drawing/2014/main" id="{47ED063C-2EF5-4C8A-B94F-DE0D85ED422B}"/>
              </a:ext>
            </a:extLst>
          </p:cNvPr>
          <p:cNvSpPr/>
          <p:nvPr/>
        </p:nvSpPr>
        <p:spPr>
          <a:xfrm>
            <a:off x="2986311" y="0"/>
            <a:ext cx="286053" cy="6858000"/>
          </a:xfrm>
          <a:prstGeom prst="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3">
                  <a:lumMod val="40000"/>
                  <a:lumOff val="60000"/>
                </a:schemeClr>
              </a:solidFill>
            </a:endParaRPr>
          </a:p>
        </p:txBody>
      </p:sp>
      <p:sp>
        <p:nvSpPr>
          <p:cNvPr id="5" name="Rectangle 4">
            <a:extLst>
              <a:ext uri="{FF2B5EF4-FFF2-40B4-BE49-F238E27FC236}">
                <a16:creationId xmlns:a16="http://schemas.microsoft.com/office/drawing/2014/main" id="{7748EE50-D36D-426F-A511-A158FBC7284D}"/>
              </a:ext>
            </a:extLst>
          </p:cNvPr>
          <p:cNvSpPr/>
          <p:nvPr/>
        </p:nvSpPr>
        <p:spPr>
          <a:xfrm>
            <a:off x="2982458" y="631800"/>
            <a:ext cx="286053" cy="1008289"/>
          </a:xfrm>
          <a:prstGeom prst="rect">
            <a:avLst/>
          </a:prstGeom>
          <a:solidFill>
            <a:schemeClr val="accent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49ADDE89-07A5-0F16-D882-027D7EF9BDF1}"/>
              </a:ext>
            </a:extLst>
          </p:cNvPr>
          <p:cNvGrpSpPr/>
          <p:nvPr/>
        </p:nvGrpSpPr>
        <p:grpSpPr>
          <a:xfrm>
            <a:off x="3939186" y="1640089"/>
            <a:ext cx="7442687" cy="4570919"/>
            <a:chOff x="3915032" y="1640089"/>
            <a:chExt cx="7633392" cy="4570919"/>
          </a:xfrm>
        </p:grpSpPr>
        <p:sp>
          <p:nvSpPr>
            <p:cNvPr id="20" name="TextBox 19">
              <a:extLst>
                <a:ext uri="{FF2B5EF4-FFF2-40B4-BE49-F238E27FC236}">
                  <a16:creationId xmlns:a16="http://schemas.microsoft.com/office/drawing/2014/main" id="{76F924F6-1EE5-4FA5-875A-22D3ECCC45A9}"/>
                </a:ext>
              </a:extLst>
            </p:cNvPr>
            <p:cNvSpPr txBox="1"/>
            <p:nvPr/>
          </p:nvSpPr>
          <p:spPr>
            <a:xfrm>
              <a:off x="3915032" y="1640089"/>
              <a:ext cx="7633392" cy="4247317"/>
            </a:xfrm>
            <a:prstGeom prst="rect">
              <a:avLst/>
            </a:prstGeom>
            <a:noFill/>
            <a:ln>
              <a:noFill/>
            </a:ln>
          </p:spPr>
          <p:txBody>
            <a:bodyPr wrap="square">
              <a:spAutoFit/>
            </a:bodyPr>
            <a:lstStyle/>
            <a:p>
              <a:r>
                <a:rPr lang="en-US" sz="3000" b="0" i="0" dirty="0">
                  <a:solidFill>
                    <a:schemeClr val="tx1">
                      <a:lumMod val="75000"/>
                      <a:lumOff val="25000"/>
                    </a:schemeClr>
                  </a:solidFill>
                  <a:effectLst/>
                </a:rPr>
                <a:t>Used to cut electrical wire cleanly and squarely to </a:t>
              </a:r>
              <a:r>
                <a:rPr lang="en-US" sz="3000" i="0" dirty="0">
                  <a:solidFill>
                    <a:schemeClr val="tx1">
                      <a:lumMod val="75000"/>
                      <a:lumOff val="25000"/>
                    </a:schemeClr>
                  </a:solidFill>
                  <a:effectLst/>
                </a:rPr>
                <a:t>ensure p</a:t>
              </a:r>
              <a:r>
                <a:rPr lang="en-US" sz="3000" b="0" i="0" dirty="0">
                  <a:solidFill>
                    <a:schemeClr val="tx1">
                      <a:lumMod val="75000"/>
                      <a:lumOff val="25000"/>
                    </a:schemeClr>
                  </a:solidFill>
                  <a:effectLst/>
                </a:rPr>
                <a:t>roper stripping, full conductor contact, and </a:t>
              </a:r>
              <a:r>
                <a:rPr lang="en-US" sz="3000" dirty="0">
                  <a:solidFill>
                    <a:schemeClr val="tx1">
                      <a:lumMod val="75000"/>
                      <a:lumOff val="25000"/>
                    </a:schemeClr>
                  </a:solidFill>
                </a:rPr>
                <a:t>r</a:t>
              </a:r>
              <a:r>
                <a:rPr lang="en-US" sz="3000" b="0" i="0" dirty="0">
                  <a:solidFill>
                    <a:schemeClr val="tx1">
                      <a:lumMod val="75000"/>
                      <a:lumOff val="25000"/>
                    </a:schemeClr>
                  </a:solidFill>
                  <a:effectLst/>
                </a:rPr>
                <a:t>eliable current flow </a:t>
              </a:r>
            </a:p>
            <a:p>
              <a:pPr marL="457200" indent="-457200">
                <a:buFont typeface="Arial" panose="020B0604020202020204" pitchFamily="34" charset="0"/>
                <a:buChar char="•"/>
              </a:pPr>
              <a:r>
                <a:rPr lang="en-US" sz="3000" dirty="0">
                  <a:solidFill>
                    <a:schemeClr val="tx1">
                      <a:lumMod val="75000"/>
                      <a:lumOff val="25000"/>
                    </a:schemeClr>
                  </a:solidFill>
                </a:rPr>
                <a:t>Cutting wire to length</a:t>
              </a:r>
            </a:p>
            <a:p>
              <a:pPr marL="457200" indent="-457200">
                <a:buFont typeface="Arial" panose="020B0604020202020204" pitchFamily="34" charset="0"/>
                <a:buChar char="•"/>
              </a:pPr>
              <a:r>
                <a:rPr lang="en-US" sz="3000" dirty="0">
                  <a:solidFill>
                    <a:schemeClr val="tx1">
                      <a:lumMod val="75000"/>
                      <a:lumOff val="25000"/>
                    </a:schemeClr>
                  </a:solidFill>
                </a:rPr>
                <a:t>Removing damaged wire</a:t>
              </a:r>
            </a:p>
            <a:p>
              <a:pPr marL="457200" indent="-457200">
                <a:buFont typeface="Arial" panose="020B0604020202020204" pitchFamily="34" charset="0"/>
                <a:buChar char="•"/>
              </a:pPr>
              <a:r>
                <a:rPr lang="en-US" sz="3000" dirty="0">
                  <a:solidFill>
                    <a:schemeClr val="tx1">
                      <a:lumMod val="75000"/>
                      <a:lumOff val="25000"/>
                    </a:schemeClr>
                  </a:solidFill>
                </a:rPr>
                <a:t>Replacing connectors </a:t>
              </a:r>
            </a:p>
            <a:p>
              <a:pPr marL="457200" indent="-457200">
                <a:buFont typeface="Arial" panose="020B0604020202020204" pitchFamily="34" charset="0"/>
                <a:buChar char="•"/>
              </a:pPr>
              <a:endParaRPr lang="en-US" sz="3000" dirty="0">
                <a:solidFill>
                  <a:schemeClr val="tx1">
                    <a:lumMod val="75000"/>
                    <a:lumOff val="25000"/>
                  </a:schemeClr>
                </a:solidFill>
              </a:endParaRPr>
            </a:p>
            <a:p>
              <a:r>
                <a:rPr lang="en-US" sz="3000" i="1" dirty="0">
                  <a:solidFill>
                    <a:schemeClr val="tx1">
                      <a:lumMod val="75000"/>
                      <a:lumOff val="25000"/>
                    </a:schemeClr>
                  </a:solidFill>
                </a:rPr>
                <a:t>A clean cut is the first step to a </a:t>
              </a:r>
            </a:p>
            <a:p>
              <a:r>
                <a:rPr lang="en-US" sz="3000" i="1" dirty="0">
                  <a:solidFill>
                    <a:schemeClr val="tx1">
                      <a:lumMod val="75000"/>
                      <a:lumOff val="25000"/>
                    </a:schemeClr>
                  </a:solidFill>
                </a:rPr>
                <a:t>reliable circuit</a:t>
              </a:r>
              <a:endParaRPr lang="en-US" sz="3000" b="0" i="0" dirty="0">
                <a:solidFill>
                  <a:schemeClr val="tx1">
                    <a:lumMod val="75000"/>
                    <a:lumOff val="25000"/>
                  </a:schemeClr>
                </a:solidFill>
                <a:effectLst/>
              </a:endParaRPr>
            </a:p>
          </p:txBody>
        </p:sp>
        <p:pic>
          <p:nvPicPr>
            <p:cNvPr id="7" name="Picture 6" descr="A close up of a pliers&#10;&#10;AI-generated content may be incorrect.">
              <a:extLst>
                <a:ext uri="{FF2B5EF4-FFF2-40B4-BE49-F238E27FC236}">
                  <a16:creationId xmlns:a16="http://schemas.microsoft.com/office/drawing/2014/main" id="{509C606A-2DA6-80C0-3E80-664EF77C044D}"/>
                </a:ext>
              </a:extLst>
            </p:cNvPr>
            <p:cNvPicPr>
              <a:picLocks noChangeAspect="1"/>
            </p:cNvPicPr>
            <p:nvPr/>
          </p:nvPicPr>
          <p:blipFill>
            <a:blip r:embed="rId6"/>
            <a:stretch>
              <a:fillRect/>
            </a:stretch>
          </p:blipFill>
          <p:spPr>
            <a:xfrm rot="16200000">
              <a:off x="8781359" y="3690738"/>
              <a:ext cx="3263602" cy="1776938"/>
            </a:xfrm>
            <a:prstGeom prst="rect">
              <a:avLst/>
            </a:prstGeom>
          </p:spPr>
        </p:pic>
      </p:grpSp>
    </p:spTree>
    <p:custDataLst>
      <p:tags r:id="rId1"/>
    </p:custDataLst>
    <p:extLst>
      <p:ext uri="{BB962C8B-B14F-4D97-AF65-F5344CB8AC3E}">
        <p14:creationId xmlns:p14="http://schemas.microsoft.com/office/powerpoint/2010/main" val="3644086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D99A8-20A7-396D-6620-AF82B4093D2E}"/>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425193D0-4BE3-1725-B021-96982FC1C7AA}"/>
              </a:ext>
            </a:extLst>
          </p:cNvPr>
          <p:cNvSpPr txBox="1"/>
          <p:nvPr/>
        </p:nvSpPr>
        <p:spPr>
          <a:xfrm>
            <a:off x="3915032" y="782001"/>
            <a:ext cx="7226210" cy="707886"/>
          </a:xfrm>
          <a:prstGeom prst="rect">
            <a:avLst/>
          </a:prstGeom>
          <a:solidFill>
            <a:schemeClr val="bg1"/>
          </a:solidFill>
          <a:ln>
            <a:noFill/>
          </a:ln>
        </p:spPr>
        <p:txBody>
          <a:bodyPr wrap="square" rtlCol="0">
            <a:spAutoFit/>
          </a:bodyPr>
          <a:lstStyle/>
          <a:p>
            <a:r>
              <a:rPr lang="en-US" sz="4000" dirty="0">
                <a:solidFill>
                  <a:schemeClr val="accent2"/>
                </a:solidFill>
                <a:latin typeface="Articulate Extrabold" panose="02000503050000020004" pitchFamily="2" charset="0"/>
              </a:rPr>
              <a:t>Wire Cutters </a:t>
            </a:r>
          </a:p>
        </p:txBody>
      </p:sp>
      <p:pic>
        <p:nvPicPr>
          <p:cNvPr id="3" name="Picture 2">
            <a:extLst>
              <a:ext uri="{FF2B5EF4-FFF2-40B4-BE49-F238E27FC236}">
                <a16:creationId xmlns:a16="http://schemas.microsoft.com/office/drawing/2014/main" id="{6CC82E52-3ABA-8F84-FB0E-39372CC911E7}"/>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3056" r="22206"/>
          <a:stretch>
            <a:fillRect/>
          </a:stretch>
        </p:blipFill>
        <p:spPr>
          <a:xfrm>
            <a:off x="0" y="0"/>
            <a:ext cx="3244357" cy="6858000"/>
          </a:xfrm>
          <a:prstGeom prst="rect">
            <a:avLst/>
          </a:prstGeom>
        </p:spPr>
      </p:pic>
      <p:sp>
        <p:nvSpPr>
          <p:cNvPr id="6" name="Rectangle 5">
            <a:extLst>
              <a:ext uri="{FF2B5EF4-FFF2-40B4-BE49-F238E27FC236}">
                <a16:creationId xmlns:a16="http://schemas.microsoft.com/office/drawing/2014/main" id="{C3A68A7B-A6B0-5B9A-0751-9A2CAF9C769F}"/>
              </a:ext>
            </a:extLst>
          </p:cNvPr>
          <p:cNvSpPr/>
          <p:nvPr/>
        </p:nvSpPr>
        <p:spPr>
          <a:xfrm>
            <a:off x="1" y="-1"/>
            <a:ext cx="324435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93992F2-C61A-ECBF-BF07-1131E52F26DF}"/>
              </a:ext>
            </a:extLst>
          </p:cNvPr>
          <p:cNvSpPr/>
          <p:nvPr/>
        </p:nvSpPr>
        <p:spPr>
          <a:xfrm>
            <a:off x="409427" y="690043"/>
            <a:ext cx="2425815"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Purpose</a:t>
            </a:r>
          </a:p>
        </p:txBody>
      </p:sp>
      <p:sp>
        <p:nvSpPr>
          <p:cNvPr id="9" name="Rectangle 8">
            <a:extLst>
              <a:ext uri="{FF2B5EF4-FFF2-40B4-BE49-F238E27FC236}">
                <a16:creationId xmlns:a16="http://schemas.microsoft.com/office/drawing/2014/main" id="{B74482F6-67D1-D90E-A88E-E3ED4FA7BC37}"/>
              </a:ext>
            </a:extLst>
          </p:cNvPr>
          <p:cNvSpPr/>
          <p:nvPr/>
        </p:nvSpPr>
        <p:spPr>
          <a:xfrm>
            <a:off x="409427" y="2220525"/>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accent6">
                    <a:lumMod val="75000"/>
                  </a:schemeClr>
                </a:solidFill>
                <a:latin typeface="Articulate Extrabold" panose="02000503050000020004" pitchFamily="2" charset="0"/>
              </a:rPr>
              <a:t>Use</a:t>
            </a:r>
          </a:p>
        </p:txBody>
      </p:sp>
      <p:sp>
        <p:nvSpPr>
          <p:cNvPr id="10" name="Rectangle 9">
            <a:extLst>
              <a:ext uri="{FF2B5EF4-FFF2-40B4-BE49-F238E27FC236}">
                <a16:creationId xmlns:a16="http://schemas.microsoft.com/office/drawing/2014/main" id="{229FA579-A438-4011-C1B6-F624D4761405}"/>
              </a:ext>
            </a:extLst>
          </p:cNvPr>
          <p:cNvSpPr/>
          <p:nvPr/>
        </p:nvSpPr>
        <p:spPr>
          <a:xfrm>
            <a:off x="409427" y="3847259"/>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Safety</a:t>
            </a:r>
          </a:p>
        </p:txBody>
      </p:sp>
      <p:sp>
        <p:nvSpPr>
          <p:cNvPr id="11" name="Rectangle 10">
            <a:extLst>
              <a:ext uri="{FF2B5EF4-FFF2-40B4-BE49-F238E27FC236}">
                <a16:creationId xmlns:a16="http://schemas.microsoft.com/office/drawing/2014/main" id="{4C5E70E4-2089-6985-23A9-E8AA5606B7F8}"/>
              </a:ext>
            </a:extLst>
          </p:cNvPr>
          <p:cNvSpPr/>
          <p:nvPr/>
        </p:nvSpPr>
        <p:spPr>
          <a:xfrm>
            <a:off x="409427" y="5352629"/>
            <a:ext cx="2716058"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Mistakes</a:t>
            </a:r>
          </a:p>
        </p:txBody>
      </p:sp>
      <p:sp>
        <p:nvSpPr>
          <p:cNvPr id="4" name="Rectangle 3">
            <a:extLst>
              <a:ext uri="{FF2B5EF4-FFF2-40B4-BE49-F238E27FC236}">
                <a16:creationId xmlns:a16="http://schemas.microsoft.com/office/drawing/2014/main" id="{FE701585-840F-CFAB-6A08-E8821491B61E}"/>
              </a:ext>
            </a:extLst>
          </p:cNvPr>
          <p:cNvSpPr/>
          <p:nvPr/>
        </p:nvSpPr>
        <p:spPr>
          <a:xfrm>
            <a:off x="2986311" y="0"/>
            <a:ext cx="286053" cy="6858000"/>
          </a:xfrm>
          <a:prstGeom prst="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3">
                  <a:lumMod val="40000"/>
                  <a:lumOff val="60000"/>
                </a:schemeClr>
              </a:solidFill>
            </a:endParaRPr>
          </a:p>
        </p:txBody>
      </p:sp>
      <p:sp>
        <p:nvSpPr>
          <p:cNvPr id="5" name="Rectangle 4">
            <a:extLst>
              <a:ext uri="{FF2B5EF4-FFF2-40B4-BE49-F238E27FC236}">
                <a16:creationId xmlns:a16="http://schemas.microsoft.com/office/drawing/2014/main" id="{A32F2C70-0AE2-ADD7-6902-E1E41A87F1DD}"/>
              </a:ext>
            </a:extLst>
          </p:cNvPr>
          <p:cNvSpPr/>
          <p:nvPr/>
        </p:nvSpPr>
        <p:spPr>
          <a:xfrm>
            <a:off x="2982458" y="2172170"/>
            <a:ext cx="286053" cy="1008289"/>
          </a:xfrm>
          <a:prstGeom prst="rect">
            <a:avLst/>
          </a:prstGeom>
          <a:solidFill>
            <a:schemeClr val="accent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97EBBD94-6481-8AF5-C47C-D73722898D80}"/>
              </a:ext>
            </a:extLst>
          </p:cNvPr>
          <p:cNvSpPr txBox="1"/>
          <p:nvPr/>
        </p:nvSpPr>
        <p:spPr>
          <a:xfrm>
            <a:off x="3911178" y="1550420"/>
            <a:ext cx="6957069" cy="2232021"/>
          </a:xfrm>
          <a:prstGeom prst="rect">
            <a:avLst/>
          </a:prstGeom>
          <a:noFill/>
          <a:ln>
            <a:noFill/>
          </a:ln>
        </p:spPr>
        <p:txBody>
          <a:bodyPr wrap="square">
            <a:spAutoFit/>
          </a:bodyPr>
          <a:lstStyle/>
          <a:p>
            <a:pPr marL="457200" indent="-457200">
              <a:lnSpc>
                <a:spcPct val="150000"/>
              </a:lnSpc>
              <a:buFont typeface="Arial" panose="020B0604020202020204" pitchFamily="34" charset="0"/>
              <a:buChar char="•"/>
            </a:pPr>
            <a:r>
              <a:rPr lang="en-US" sz="3200" i="0" dirty="0">
                <a:solidFill>
                  <a:schemeClr val="tx1">
                    <a:lumMod val="75000"/>
                    <a:lumOff val="25000"/>
                  </a:schemeClr>
                </a:solidFill>
                <a:effectLst/>
              </a:rPr>
              <a:t>Step 1: Verify and Prepare </a:t>
            </a:r>
          </a:p>
          <a:p>
            <a:pPr marL="457200" indent="-457200">
              <a:lnSpc>
                <a:spcPct val="150000"/>
              </a:lnSpc>
              <a:buFont typeface="Arial" panose="020B0604020202020204" pitchFamily="34" charset="0"/>
              <a:buChar char="•"/>
            </a:pPr>
            <a:r>
              <a:rPr lang="en-US" sz="3200" i="0" dirty="0">
                <a:solidFill>
                  <a:schemeClr val="tx1">
                    <a:lumMod val="75000"/>
                    <a:lumOff val="25000"/>
                  </a:schemeClr>
                </a:solidFill>
                <a:effectLst/>
              </a:rPr>
              <a:t>Step 2: Position the Wire Correctly  </a:t>
            </a:r>
          </a:p>
          <a:p>
            <a:pPr marL="457200" indent="-457200">
              <a:lnSpc>
                <a:spcPct val="150000"/>
              </a:lnSpc>
              <a:buFont typeface="Arial" panose="020B0604020202020204" pitchFamily="34" charset="0"/>
              <a:buChar char="•"/>
            </a:pPr>
            <a:r>
              <a:rPr lang="en-US" sz="3200" i="0" dirty="0">
                <a:solidFill>
                  <a:schemeClr val="tx1">
                    <a:lumMod val="75000"/>
                    <a:lumOff val="25000"/>
                  </a:schemeClr>
                </a:solidFill>
                <a:effectLst/>
              </a:rPr>
              <a:t>Step 3: Apply Controlled Pressure </a:t>
            </a:r>
          </a:p>
        </p:txBody>
      </p:sp>
      <p:pic>
        <p:nvPicPr>
          <p:cNvPr id="2" name="Picture 1" descr="A close up of a pliers&#10;&#10;AI-generated content may be incorrect.">
            <a:extLst>
              <a:ext uri="{FF2B5EF4-FFF2-40B4-BE49-F238E27FC236}">
                <a16:creationId xmlns:a16="http://schemas.microsoft.com/office/drawing/2014/main" id="{607C7E80-A09F-E008-1B41-5B93D8E1FDE4}"/>
              </a:ext>
            </a:extLst>
          </p:cNvPr>
          <p:cNvPicPr>
            <a:picLocks noChangeAspect="1"/>
          </p:cNvPicPr>
          <p:nvPr/>
        </p:nvPicPr>
        <p:blipFill>
          <a:blip r:embed="rId6"/>
          <a:stretch>
            <a:fillRect/>
          </a:stretch>
        </p:blipFill>
        <p:spPr>
          <a:xfrm rot="10800000">
            <a:off x="5499825" y="4101471"/>
            <a:ext cx="4056624" cy="2153536"/>
          </a:xfrm>
          <a:prstGeom prst="rect">
            <a:avLst/>
          </a:prstGeom>
        </p:spPr>
      </p:pic>
    </p:spTree>
    <p:custDataLst>
      <p:tags r:id="rId1"/>
    </p:custDataLst>
    <p:extLst>
      <p:ext uri="{BB962C8B-B14F-4D97-AF65-F5344CB8AC3E}">
        <p14:creationId xmlns:p14="http://schemas.microsoft.com/office/powerpoint/2010/main" val="781401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FF290-F70A-8C8E-25DE-0749FF287D12}"/>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5B09E6F8-58DF-54DF-78A7-9968626A9998}"/>
              </a:ext>
            </a:extLst>
          </p:cNvPr>
          <p:cNvSpPr txBox="1"/>
          <p:nvPr/>
        </p:nvSpPr>
        <p:spPr>
          <a:xfrm>
            <a:off x="3915032" y="782001"/>
            <a:ext cx="7226210" cy="707886"/>
          </a:xfrm>
          <a:prstGeom prst="rect">
            <a:avLst/>
          </a:prstGeom>
          <a:solidFill>
            <a:schemeClr val="bg1"/>
          </a:solidFill>
          <a:ln>
            <a:noFill/>
          </a:ln>
        </p:spPr>
        <p:txBody>
          <a:bodyPr wrap="square" rtlCol="0">
            <a:spAutoFit/>
          </a:bodyPr>
          <a:lstStyle/>
          <a:p>
            <a:r>
              <a:rPr lang="en-US" sz="4000" dirty="0">
                <a:solidFill>
                  <a:schemeClr val="accent2"/>
                </a:solidFill>
                <a:latin typeface="Articulate Extrabold" panose="02000503050000020004" pitchFamily="2" charset="0"/>
              </a:rPr>
              <a:t>Wire Cutters </a:t>
            </a:r>
          </a:p>
        </p:txBody>
      </p:sp>
      <p:pic>
        <p:nvPicPr>
          <p:cNvPr id="3" name="Picture 2">
            <a:extLst>
              <a:ext uri="{FF2B5EF4-FFF2-40B4-BE49-F238E27FC236}">
                <a16:creationId xmlns:a16="http://schemas.microsoft.com/office/drawing/2014/main" id="{14574E9B-9A10-DDEA-C20F-E0A85515227A}"/>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3056" r="22206"/>
          <a:stretch>
            <a:fillRect/>
          </a:stretch>
        </p:blipFill>
        <p:spPr>
          <a:xfrm>
            <a:off x="0" y="0"/>
            <a:ext cx="3244357" cy="6858000"/>
          </a:xfrm>
          <a:prstGeom prst="rect">
            <a:avLst/>
          </a:prstGeom>
        </p:spPr>
      </p:pic>
      <p:sp>
        <p:nvSpPr>
          <p:cNvPr id="6" name="Rectangle 5">
            <a:extLst>
              <a:ext uri="{FF2B5EF4-FFF2-40B4-BE49-F238E27FC236}">
                <a16:creationId xmlns:a16="http://schemas.microsoft.com/office/drawing/2014/main" id="{16238D93-8981-16B0-B8FD-34EC8A0295F3}"/>
              </a:ext>
            </a:extLst>
          </p:cNvPr>
          <p:cNvSpPr/>
          <p:nvPr/>
        </p:nvSpPr>
        <p:spPr>
          <a:xfrm>
            <a:off x="1" y="-1"/>
            <a:ext cx="324435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C2CF73D-4D2A-27C3-5A0F-03C03EAB3164}"/>
              </a:ext>
            </a:extLst>
          </p:cNvPr>
          <p:cNvSpPr/>
          <p:nvPr/>
        </p:nvSpPr>
        <p:spPr>
          <a:xfrm>
            <a:off x="409427" y="690043"/>
            <a:ext cx="2425815"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Purpose</a:t>
            </a:r>
          </a:p>
        </p:txBody>
      </p:sp>
      <p:sp>
        <p:nvSpPr>
          <p:cNvPr id="9" name="Rectangle 8">
            <a:extLst>
              <a:ext uri="{FF2B5EF4-FFF2-40B4-BE49-F238E27FC236}">
                <a16:creationId xmlns:a16="http://schemas.microsoft.com/office/drawing/2014/main" id="{4960AE07-6634-A3CD-9E85-14F6EA717E20}"/>
              </a:ext>
            </a:extLst>
          </p:cNvPr>
          <p:cNvSpPr/>
          <p:nvPr/>
        </p:nvSpPr>
        <p:spPr>
          <a:xfrm>
            <a:off x="409427" y="2220525"/>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Use</a:t>
            </a:r>
          </a:p>
        </p:txBody>
      </p:sp>
      <p:sp>
        <p:nvSpPr>
          <p:cNvPr id="10" name="Rectangle 9">
            <a:extLst>
              <a:ext uri="{FF2B5EF4-FFF2-40B4-BE49-F238E27FC236}">
                <a16:creationId xmlns:a16="http://schemas.microsoft.com/office/drawing/2014/main" id="{EE19752A-43FA-9157-A543-613CEEC2E24D}"/>
              </a:ext>
            </a:extLst>
          </p:cNvPr>
          <p:cNvSpPr/>
          <p:nvPr/>
        </p:nvSpPr>
        <p:spPr>
          <a:xfrm>
            <a:off x="409427" y="3847259"/>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accent6">
                    <a:lumMod val="75000"/>
                  </a:schemeClr>
                </a:solidFill>
                <a:latin typeface="Articulate Extrabold" panose="02000503050000020004" pitchFamily="2" charset="0"/>
              </a:rPr>
              <a:t>Safety</a:t>
            </a:r>
          </a:p>
        </p:txBody>
      </p:sp>
      <p:sp>
        <p:nvSpPr>
          <p:cNvPr id="11" name="Rectangle 10">
            <a:extLst>
              <a:ext uri="{FF2B5EF4-FFF2-40B4-BE49-F238E27FC236}">
                <a16:creationId xmlns:a16="http://schemas.microsoft.com/office/drawing/2014/main" id="{FB51F07F-7887-CBF6-F4BB-BDCCC078D47F}"/>
              </a:ext>
            </a:extLst>
          </p:cNvPr>
          <p:cNvSpPr/>
          <p:nvPr/>
        </p:nvSpPr>
        <p:spPr>
          <a:xfrm>
            <a:off x="409427" y="5352629"/>
            <a:ext cx="2716058"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Mistakes</a:t>
            </a:r>
          </a:p>
        </p:txBody>
      </p:sp>
      <p:sp>
        <p:nvSpPr>
          <p:cNvPr id="4" name="Rectangle 3">
            <a:extLst>
              <a:ext uri="{FF2B5EF4-FFF2-40B4-BE49-F238E27FC236}">
                <a16:creationId xmlns:a16="http://schemas.microsoft.com/office/drawing/2014/main" id="{4A7B8D09-117C-3975-C624-72DAB4442F75}"/>
              </a:ext>
            </a:extLst>
          </p:cNvPr>
          <p:cNvSpPr/>
          <p:nvPr/>
        </p:nvSpPr>
        <p:spPr>
          <a:xfrm>
            <a:off x="2986311" y="0"/>
            <a:ext cx="286053" cy="6858000"/>
          </a:xfrm>
          <a:prstGeom prst="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3">
                  <a:lumMod val="40000"/>
                  <a:lumOff val="60000"/>
                </a:schemeClr>
              </a:solidFill>
            </a:endParaRPr>
          </a:p>
        </p:txBody>
      </p:sp>
      <p:sp>
        <p:nvSpPr>
          <p:cNvPr id="5" name="Rectangle 4">
            <a:extLst>
              <a:ext uri="{FF2B5EF4-FFF2-40B4-BE49-F238E27FC236}">
                <a16:creationId xmlns:a16="http://schemas.microsoft.com/office/drawing/2014/main" id="{2325CD1D-219E-69ED-9082-97DA24350A15}"/>
              </a:ext>
            </a:extLst>
          </p:cNvPr>
          <p:cNvSpPr/>
          <p:nvPr/>
        </p:nvSpPr>
        <p:spPr>
          <a:xfrm>
            <a:off x="2985600" y="3840195"/>
            <a:ext cx="286053" cy="1008289"/>
          </a:xfrm>
          <a:prstGeom prst="rect">
            <a:avLst/>
          </a:prstGeom>
          <a:solidFill>
            <a:schemeClr val="accent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DFC7AB4D-FD35-64A7-FD8F-44470CFEF41D}"/>
              </a:ext>
            </a:extLst>
          </p:cNvPr>
          <p:cNvGrpSpPr/>
          <p:nvPr/>
        </p:nvGrpSpPr>
        <p:grpSpPr>
          <a:xfrm>
            <a:off x="3911178" y="1718696"/>
            <a:ext cx="7871395" cy="5198716"/>
            <a:chOff x="3911178" y="1659284"/>
            <a:chExt cx="7871395" cy="5198716"/>
          </a:xfrm>
        </p:grpSpPr>
        <p:sp>
          <p:nvSpPr>
            <p:cNvPr id="20" name="TextBox 19">
              <a:extLst>
                <a:ext uri="{FF2B5EF4-FFF2-40B4-BE49-F238E27FC236}">
                  <a16:creationId xmlns:a16="http://schemas.microsoft.com/office/drawing/2014/main" id="{AE0D56B7-3235-3916-63A3-25FA19CFBCEA}"/>
                </a:ext>
              </a:extLst>
            </p:cNvPr>
            <p:cNvSpPr txBox="1"/>
            <p:nvPr/>
          </p:nvSpPr>
          <p:spPr>
            <a:xfrm>
              <a:off x="3911178" y="1659284"/>
              <a:ext cx="7871395" cy="4370427"/>
            </a:xfrm>
            <a:prstGeom prst="rect">
              <a:avLst/>
            </a:prstGeom>
            <a:noFill/>
            <a:ln>
              <a:noFill/>
            </a:ln>
          </p:spPr>
          <p:txBody>
            <a:bodyPr wrap="square">
              <a:spAutoFit/>
            </a:bodyPr>
            <a:lstStyle/>
            <a:p>
              <a:pPr marL="457200" indent="-457200">
                <a:buFont typeface="Arial" panose="020B0604020202020204" pitchFamily="34" charset="0"/>
                <a:buChar char="•"/>
              </a:pPr>
              <a:r>
                <a:rPr lang="en-US" sz="3200" b="1" i="1" dirty="0">
                  <a:solidFill>
                    <a:schemeClr val="tx1">
                      <a:lumMod val="75000"/>
                      <a:lumOff val="25000"/>
                    </a:schemeClr>
                  </a:solidFill>
                  <a:effectLst/>
                </a:rPr>
                <a:t>Never cut a live wire. </a:t>
              </a:r>
              <a:r>
                <a:rPr lang="en-US" sz="3200" i="0" dirty="0">
                  <a:solidFill>
                    <a:schemeClr val="tx1">
                      <a:lumMod val="75000"/>
                      <a:lumOff val="25000"/>
                    </a:schemeClr>
                  </a:solidFill>
                  <a:effectLst/>
                </a:rPr>
                <a:t>Energized conductor can cause personal injury or damage tool</a:t>
              </a:r>
            </a:p>
            <a:p>
              <a:pPr marL="457200" indent="-457200">
                <a:buFont typeface="Arial" panose="020B0604020202020204" pitchFamily="34" charset="0"/>
                <a:buChar char="•"/>
              </a:pPr>
              <a:endParaRPr lang="en-US" sz="1100" i="0" dirty="0">
                <a:solidFill>
                  <a:schemeClr val="tx1">
                    <a:lumMod val="75000"/>
                    <a:lumOff val="25000"/>
                  </a:schemeClr>
                </a:solidFill>
                <a:effectLst/>
              </a:endParaRPr>
            </a:p>
            <a:p>
              <a:pPr marL="457200" indent="-457200">
                <a:buFont typeface="Arial" panose="020B0604020202020204" pitchFamily="34" charset="0"/>
                <a:buChar char="•"/>
              </a:pPr>
              <a:r>
                <a:rPr lang="en-US" sz="3200" i="0" dirty="0">
                  <a:solidFill>
                    <a:schemeClr val="tx1">
                      <a:lumMod val="75000"/>
                      <a:lumOff val="25000"/>
                    </a:schemeClr>
                  </a:solidFill>
                  <a:effectLst/>
                </a:rPr>
                <a:t>Always confirm power is off before cutting</a:t>
              </a:r>
            </a:p>
            <a:p>
              <a:pPr marL="457200" indent="-457200">
                <a:buFont typeface="Arial" panose="020B0604020202020204" pitchFamily="34" charset="0"/>
                <a:buChar char="•"/>
              </a:pPr>
              <a:endParaRPr lang="en-US" sz="1100" i="0" dirty="0">
                <a:solidFill>
                  <a:schemeClr val="tx1">
                    <a:lumMod val="75000"/>
                    <a:lumOff val="25000"/>
                  </a:schemeClr>
                </a:solidFill>
                <a:effectLst/>
              </a:endParaRPr>
            </a:p>
            <a:p>
              <a:pPr marL="457200" indent="-457200">
                <a:buFont typeface="Arial" panose="020B0604020202020204" pitchFamily="34" charset="0"/>
                <a:buChar char="•"/>
              </a:pPr>
              <a:r>
                <a:rPr lang="en-US" sz="3200" i="0" dirty="0">
                  <a:solidFill>
                    <a:schemeClr val="tx1">
                      <a:lumMod val="75000"/>
                      <a:lumOff val="25000"/>
                    </a:schemeClr>
                  </a:solidFill>
                  <a:effectLst/>
                </a:rPr>
                <a:t>Check condition of </a:t>
              </a:r>
            </a:p>
            <a:p>
              <a:r>
                <a:rPr lang="en-US" sz="3200" dirty="0">
                  <a:solidFill>
                    <a:schemeClr val="tx1">
                      <a:lumMod val="75000"/>
                      <a:lumOff val="25000"/>
                    </a:schemeClr>
                  </a:solidFill>
                </a:rPr>
                <a:t>     </a:t>
              </a:r>
              <a:r>
                <a:rPr lang="en-US" sz="3200" i="0" dirty="0">
                  <a:solidFill>
                    <a:schemeClr val="tx1">
                      <a:lumMod val="75000"/>
                      <a:lumOff val="25000"/>
                    </a:schemeClr>
                  </a:solidFill>
                  <a:effectLst/>
                </a:rPr>
                <a:t>the cutter - dull tools </a:t>
              </a:r>
            </a:p>
            <a:p>
              <a:r>
                <a:rPr lang="en-US" sz="3200" dirty="0">
                  <a:solidFill>
                    <a:schemeClr val="tx1">
                      <a:lumMod val="75000"/>
                      <a:lumOff val="25000"/>
                    </a:schemeClr>
                  </a:solidFill>
                </a:rPr>
                <a:t>     </a:t>
              </a:r>
              <a:r>
                <a:rPr lang="en-US" sz="3200" i="0" dirty="0">
                  <a:solidFill>
                    <a:schemeClr val="tx1">
                      <a:lumMod val="75000"/>
                      <a:lumOff val="25000"/>
                    </a:schemeClr>
                  </a:solidFill>
                  <a:effectLst/>
                </a:rPr>
                <a:t>slip and create sloppy</a:t>
              </a:r>
            </a:p>
            <a:p>
              <a:r>
                <a:rPr lang="en-US" sz="3200" dirty="0">
                  <a:solidFill>
                    <a:schemeClr val="tx1">
                      <a:lumMod val="75000"/>
                      <a:lumOff val="25000"/>
                    </a:schemeClr>
                  </a:solidFill>
                </a:rPr>
                <a:t>     </a:t>
              </a:r>
              <a:r>
                <a:rPr lang="en-US" sz="3200" i="0" dirty="0">
                  <a:solidFill>
                    <a:schemeClr val="tx1">
                      <a:lumMod val="75000"/>
                      <a:lumOff val="25000"/>
                    </a:schemeClr>
                  </a:solidFill>
                  <a:effectLst/>
                </a:rPr>
                <a:t>cuts</a:t>
              </a:r>
            </a:p>
            <a:p>
              <a:pPr marL="457200" indent="-457200">
                <a:buFont typeface="Arial" panose="020B0604020202020204" pitchFamily="34" charset="0"/>
                <a:buChar char="•"/>
              </a:pPr>
              <a:endParaRPr lang="en-US" sz="3200" i="0" dirty="0">
                <a:solidFill>
                  <a:schemeClr val="tx1">
                    <a:lumMod val="75000"/>
                    <a:lumOff val="25000"/>
                  </a:schemeClr>
                </a:solidFill>
                <a:effectLst/>
              </a:endParaRPr>
            </a:p>
          </p:txBody>
        </p:sp>
        <p:pic>
          <p:nvPicPr>
            <p:cNvPr id="7" name="Picture 6" descr="A yellow sign with black text&#10;&#10;AI-generated content may be incorrect.">
              <a:extLst>
                <a:ext uri="{FF2B5EF4-FFF2-40B4-BE49-F238E27FC236}">
                  <a16:creationId xmlns:a16="http://schemas.microsoft.com/office/drawing/2014/main" id="{5EA0B904-DEA7-B654-A063-BD258298AF78}"/>
                </a:ext>
              </a:extLst>
            </p:cNvPr>
            <p:cNvPicPr>
              <a:picLocks noChangeAspect="1"/>
            </p:cNvPicPr>
            <p:nvPr/>
          </p:nvPicPr>
          <p:blipFill>
            <a:blip r:embed="rId6"/>
            <a:stretch>
              <a:fillRect/>
            </a:stretch>
          </p:blipFill>
          <p:spPr>
            <a:xfrm>
              <a:off x="8641687" y="3777877"/>
              <a:ext cx="2602585" cy="3080123"/>
            </a:xfrm>
            <a:prstGeom prst="rect">
              <a:avLst/>
            </a:prstGeom>
          </p:spPr>
        </p:pic>
      </p:grpSp>
    </p:spTree>
    <p:custDataLst>
      <p:tags r:id="rId1"/>
    </p:custDataLst>
    <p:extLst>
      <p:ext uri="{BB962C8B-B14F-4D97-AF65-F5344CB8AC3E}">
        <p14:creationId xmlns:p14="http://schemas.microsoft.com/office/powerpoint/2010/main" val="391395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30AC8-A013-9350-D7A9-4F96EDC6EF3B}"/>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FC10F837-557C-EC72-AE7E-CFF89E8BC176}"/>
              </a:ext>
            </a:extLst>
          </p:cNvPr>
          <p:cNvSpPr txBox="1"/>
          <p:nvPr/>
        </p:nvSpPr>
        <p:spPr>
          <a:xfrm>
            <a:off x="3915032" y="782001"/>
            <a:ext cx="7226210" cy="707886"/>
          </a:xfrm>
          <a:prstGeom prst="rect">
            <a:avLst/>
          </a:prstGeom>
          <a:solidFill>
            <a:schemeClr val="bg1"/>
          </a:solidFill>
          <a:ln>
            <a:noFill/>
          </a:ln>
        </p:spPr>
        <p:txBody>
          <a:bodyPr wrap="square" rtlCol="0">
            <a:spAutoFit/>
          </a:bodyPr>
          <a:lstStyle/>
          <a:p>
            <a:r>
              <a:rPr lang="en-US" sz="4000" dirty="0">
                <a:solidFill>
                  <a:schemeClr val="accent2"/>
                </a:solidFill>
                <a:latin typeface="Articulate Extrabold" panose="02000503050000020004" pitchFamily="2" charset="0"/>
              </a:rPr>
              <a:t>Wire Cutters </a:t>
            </a:r>
          </a:p>
        </p:txBody>
      </p:sp>
      <p:pic>
        <p:nvPicPr>
          <p:cNvPr id="3" name="Picture 2">
            <a:extLst>
              <a:ext uri="{FF2B5EF4-FFF2-40B4-BE49-F238E27FC236}">
                <a16:creationId xmlns:a16="http://schemas.microsoft.com/office/drawing/2014/main" id="{3022A682-2356-ACE1-3C19-DF5056C45B0C}"/>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3056" r="22206"/>
          <a:stretch>
            <a:fillRect/>
          </a:stretch>
        </p:blipFill>
        <p:spPr>
          <a:xfrm>
            <a:off x="0" y="0"/>
            <a:ext cx="3244357" cy="6858000"/>
          </a:xfrm>
          <a:prstGeom prst="rect">
            <a:avLst/>
          </a:prstGeom>
        </p:spPr>
      </p:pic>
      <p:sp>
        <p:nvSpPr>
          <p:cNvPr id="6" name="Rectangle 5">
            <a:extLst>
              <a:ext uri="{FF2B5EF4-FFF2-40B4-BE49-F238E27FC236}">
                <a16:creationId xmlns:a16="http://schemas.microsoft.com/office/drawing/2014/main" id="{CEB78D24-5466-B887-FBC8-AE45A7D34CF6}"/>
              </a:ext>
            </a:extLst>
          </p:cNvPr>
          <p:cNvSpPr/>
          <p:nvPr/>
        </p:nvSpPr>
        <p:spPr>
          <a:xfrm>
            <a:off x="1" y="-1"/>
            <a:ext cx="324435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7E402E0-2C8A-021F-FFD7-2C16374DAC5A}"/>
              </a:ext>
            </a:extLst>
          </p:cNvPr>
          <p:cNvSpPr/>
          <p:nvPr/>
        </p:nvSpPr>
        <p:spPr>
          <a:xfrm>
            <a:off x="409427" y="690043"/>
            <a:ext cx="2425815"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Purpose</a:t>
            </a:r>
          </a:p>
        </p:txBody>
      </p:sp>
      <p:sp>
        <p:nvSpPr>
          <p:cNvPr id="9" name="Rectangle 8">
            <a:extLst>
              <a:ext uri="{FF2B5EF4-FFF2-40B4-BE49-F238E27FC236}">
                <a16:creationId xmlns:a16="http://schemas.microsoft.com/office/drawing/2014/main" id="{3DC5CC37-14AB-6496-16D8-D507749CC42E}"/>
              </a:ext>
            </a:extLst>
          </p:cNvPr>
          <p:cNvSpPr/>
          <p:nvPr/>
        </p:nvSpPr>
        <p:spPr>
          <a:xfrm>
            <a:off x="409427" y="2220525"/>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Use</a:t>
            </a:r>
          </a:p>
        </p:txBody>
      </p:sp>
      <p:sp>
        <p:nvSpPr>
          <p:cNvPr id="10" name="Rectangle 9">
            <a:extLst>
              <a:ext uri="{FF2B5EF4-FFF2-40B4-BE49-F238E27FC236}">
                <a16:creationId xmlns:a16="http://schemas.microsoft.com/office/drawing/2014/main" id="{47D4ABE8-D524-36BA-D478-99576FDAC796}"/>
              </a:ext>
            </a:extLst>
          </p:cNvPr>
          <p:cNvSpPr/>
          <p:nvPr/>
        </p:nvSpPr>
        <p:spPr>
          <a:xfrm>
            <a:off x="409427" y="3847259"/>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Safety</a:t>
            </a:r>
          </a:p>
        </p:txBody>
      </p:sp>
      <p:sp>
        <p:nvSpPr>
          <p:cNvPr id="11" name="Rectangle 10">
            <a:extLst>
              <a:ext uri="{FF2B5EF4-FFF2-40B4-BE49-F238E27FC236}">
                <a16:creationId xmlns:a16="http://schemas.microsoft.com/office/drawing/2014/main" id="{BDBADDF5-6C1C-6FBA-F7FF-F817CD67F962}"/>
              </a:ext>
            </a:extLst>
          </p:cNvPr>
          <p:cNvSpPr/>
          <p:nvPr/>
        </p:nvSpPr>
        <p:spPr>
          <a:xfrm>
            <a:off x="409427" y="5352629"/>
            <a:ext cx="2716058"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accent6">
                    <a:lumMod val="75000"/>
                  </a:schemeClr>
                </a:solidFill>
                <a:latin typeface="Articulate Extrabold" panose="02000503050000020004" pitchFamily="2" charset="0"/>
              </a:rPr>
              <a:t>Mistakes</a:t>
            </a:r>
          </a:p>
        </p:txBody>
      </p:sp>
      <p:sp>
        <p:nvSpPr>
          <p:cNvPr id="4" name="Rectangle 3">
            <a:extLst>
              <a:ext uri="{FF2B5EF4-FFF2-40B4-BE49-F238E27FC236}">
                <a16:creationId xmlns:a16="http://schemas.microsoft.com/office/drawing/2014/main" id="{D82A192B-5A17-53EA-C7A5-8AD14CA09547}"/>
              </a:ext>
            </a:extLst>
          </p:cNvPr>
          <p:cNvSpPr/>
          <p:nvPr/>
        </p:nvSpPr>
        <p:spPr>
          <a:xfrm>
            <a:off x="2986311" y="0"/>
            <a:ext cx="286053" cy="6858000"/>
          </a:xfrm>
          <a:prstGeom prst="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3">
                  <a:lumMod val="40000"/>
                  <a:lumOff val="60000"/>
                </a:schemeClr>
              </a:solidFill>
            </a:endParaRPr>
          </a:p>
        </p:txBody>
      </p:sp>
      <p:sp>
        <p:nvSpPr>
          <p:cNvPr id="5" name="Rectangle 4">
            <a:extLst>
              <a:ext uri="{FF2B5EF4-FFF2-40B4-BE49-F238E27FC236}">
                <a16:creationId xmlns:a16="http://schemas.microsoft.com/office/drawing/2014/main" id="{C63421F7-31E2-5114-6E8E-EF054F3871C3}"/>
              </a:ext>
            </a:extLst>
          </p:cNvPr>
          <p:cNvSpPr/>
          <p:nvPr/>
        </p:nvSpPr>
        <p:spPr>
          <a:xfrm>
            <a:off x="2986311" y="5236127"/>
            <a:ext cx="286053" cy="1008289"/>
          </a:xfrm>
          <a:prstGeom prst="rect">
            <a:avLst/>
          </a:prstGeom>
          <a:solidFill>
            <a:schemeClr val="accent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9A74AFA-9CA9-3CAE-D4FC-50A5F87FCBF7}"/>
              </a:ext>
            </a:extLst>
          </p:cNvPr>
          <p:cNvSpPr txBox="1"/>
          <p:nvPr/>
        </p:nvSpPr>
        <p:spPr>
          <a:xfrm>
            <a:off x="3911178" y="1905505"/>
            <a:ext cx="7871395" cy="3046988"/>
          </a:xfrm>
          <a:prstGeom prst="rect">
            <a:avLst/>
          </a:prstGeom>
          <a:noFill/>
          <a:ln>
            <a:noFill/>
          </a:ln>
        </p:spPr>
        <p:txBody>
          <a:bodyPr wrap="square">
            <a:spAutoFit/>
          </a:bodyPr>
          <a:lstStyle/>
          <a:p>
            <a:r>
              <a:rPr lang="en-US" sz="3200" dirty="0">
                <a:solidFill>
                  <a:schemeClr val="tx1">
                    <a:lumMod val="75000"/>
                    <a:lumOff val="25000"/>
                  </a:schemeClr>
                </a:solidFill>
                <a:effectLst/>
              </a:rPr>
              <a:t>Using cutters to:</a:t>
            </a:r>
          </a:p>
          <a:p>
            <a:pPr marL="457200" indent="-457200">
              <a:buFont typeface="Arial" panose="020B0604020202020204" pitchFamily="34" charset="0"/>
              <a:buChar char="•"/>
            </a:pPr>
            <a:r>
              <a:rPr lang="en-US" sz="3200" dirty="0">
                <a:solidFill>
                  <a:schemeClr val="tx1">
                    <a:lumMod val="75000"/>
                    <a:lumOff val="25000"/>
                  </a:schemeClr>
                </a:solidFill>
                <a:effectLst/>
              </a:rPr>
              <a:t>Twist wires</a:t>
            </a:r>
          </a:p>
          <a:p>
            <a:pPr marL="457200" indent="-457200">
              <a:buFont typeface="Arial" panose="020B0604020202020204" pitchFamily="34" charset="0"/>
              <a:buChar char="•"/>
            </a:pPr>
            <a:r>
              <a:rPr lang="en-US" sz="3200" dirty="0">
                <a:solidFill>
                  <a:schemeClr val="tx1">
                    <a:lumMod val="75000"/>
                    <a:lumOff val="25000"/>
                  </a:schemeClr>
                </a:solidFill>
                <a:effectLst/>
              </a:rPr>
              <a:t>Cut hardened materials</a:t>
            </a:r>
          </a:p>
          <a:p>
            <a:pPr marL="457200" indent="-457200">
              <a:buFont typeface="Arial" panose="020B0604020202020204" pitchFamily="34" charset="0"/>
              <a:buChar char="•"/>
            </a:pPr>
            <a:r>
              <a:rPr lang="en-US" sz="3200" dirty="0">
                <a:solidFill>
                  <a:schemeClr val="tx1">
                    <a:lumMod val="75000"/>
                    <a:lumOff val="25000"/>
                  </a:schemeClr>
                </a:solidFill>
                <a:effectLst/>
              </a:rPr>
              <a:t>Crushing wire instead of cutting it</a:t>
            </a:r>
          </a:p>
          <a:p>
            <a:pPr marL="457200" indent="-457200">
              <a:buFont typeface="Arial" panose="020B0604020202020204" pitchFamily="34" charset="0"/>
              <a:buChar char="•"/>
            </a:pPr>
            <a:r>
              <a:rPr lang="en-US" sz="3200" dirty="0">
                <a:solidFill>
                  <a:schemeClr val="tx1">
                    <a:lumMod val="75000"/>
                    <a:lumOff val="25000"/>
                  </a:schemeClr>
                </a:solidFill>
                <a:effectLst/>
              </a:rPr>
              <a:t>Using as wire strippers</a:t>
            </a:r>
          </a:p>
          <a:p>
            <a:pPr marL="457200" indent="-457200">
              <a:buFont typeface="Arial" panose="020B0604020202020204" pitchFamily="34" charset="0"/>
              <a:buChar char="•"/>
            </a:pPr>
            <a:endParaRPr lang="en-US" sz="3200" i="0" dirty="0">
              <a:solidFill>
                <a:schemeClr val="tx1">
                  <a:lumMod val="75000"/>
                  <a:lumOff val="25000"/>
                </a:schemeClr>
              </a:solidFill>
              <a:effectLst/>
            </a:endParaRPr>
          </a:p>
        </p:txBody>
      </p:sp>
    </p:spTree>
    <p:custDataLst>
      <p:tags r:id="rId1"/>
    </p:custDataLst>
    <p:extLst>
      <p:ext uri="{BB962C8B-B14F-4D97-AF65-F5344CB8AC3E}">
        <p14:creationId xmlns:p14="http://schemas.microsoft.com/office/powerpoint/2010/main" val="1815037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ABDB8-81DA-C505-4CC8-78A747359DAC}"/>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5A122578-1EEA-FA84-9CFF-5F78603E7F20}"/>
              </a:ext>
            </a:extLst>
          </p:cNvPr>
          <p:cNvSpPr txBox="1"/>
          <p:nvPr/>
        </p:nvSpPr>
        <p:spPr>
          <a:xfrm>
            <a:off x="3915032" y="782001"/>
            <a:ext cx="7226210" cy="707886"/>
          </a:xfrm>
          <a:prstGeom prst="rect">
            <a:avLst/>
          </a:prstGeom>
          <a:noFill/>
          <a:ln>
            <a:noFill/>
          </a:ln>
        </p:spPr>
        <p:txBody>
          <a:bodyPr wrap="square" rtlCol="0">
            <a:spAutoFit/>
          </a:bodyPr>
          <a:lstStyle/>
          <a:p>
            <a:r>
              <a:rPr lang="en-US" sz="4000" dirty="0">
                <a:solidFill>
                  <a:srgbClr val="707511"/>
                </a:solidFill>
                <a:latin typeface="Articulate Extrabold" panose="02000503050000020004" pitchFamily="2" charset="0"/>
              </a:rPr>
              <a:t>Wire Strippers  </a:t>
            </a:r>
          </a:p>
        </p:txBody>
      </p:sp>
      <p:pic>
        <p:nvPicPr>
          <p:cNvPr id="3" name="Picture 2">
            <a:extLst>
              <a:ext uri="{FF2B5EF4-FFF2-40B4-BE49-F238E27FC236}">
                <a16:creationId xmlns:a16="http://schemas.microsoft.com/office/drawing/2014/main" id="{2CB47999-E4A7-0E71-22BD-444372243885}"/>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3056" r="22206"/>
          <a:stretch>
            <a:fillRect/>
          </a:stretch>
        </p:blipFill>
        <p:spPr>
          <a:xfrm>
            <a:off x="0" y="0"/>
            <a:ext cx="3244357" cy="6858000"/>
          </a:xfrm>
          <a:prstGeom prst="rect">
            <a:avLst/>
          </a:prstGeom>
        </p:spPr>
      </p:pic>
      <p:sp>
        <p:nvSpPr>
          <p:cNvPr id="6" name="Rectangle 5">
            <a:extLst>
              <a:ext uri="{FF2B5EF4-FFF2-40B4-BE49-F238E27FC236}">
                <a16:creationId xmlns:a16="http://schemas.microsoft.com/office/drawing/2014/main" id="{A6DFEE93-2BDE-4C2F-2277-F4BB1713DFEE}"/>
              </a:ext>
            </a:extLst>
          </p:cNvPr>
          <p:cNvSpPr/>
          <p:nvPr/>
        </p:nvSpPr>
        <p:spPr>
          <a:xfrm>
            <a:off x="1" y="-1"/>
            <a:ext cx="324435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B5B5B"/>
              </a:solidFill>
            </a:endParaRPr>
          </a:p>
        </p:txBody>
      </p:sp>
      <p:sp>
        <p:nvSpPr>
          <p:cNvPr id="8" name="Rectangle 7">
            <a:extLst>
              <a:ext uri="{FF2B5EF4-FFF2-40B4-BE49-F238E27FC236}">
                <a16:creationId xmlns:a16="http://schemas.microsoft.com/office/drawing/2014/main" id="{F23492B3-FFED-FA72-0451-4F03B7E2D0A7}"/>
              </a:ext>
            </a:extLst>
          </p:cNvPr>
          <p:cNvSpPr/>
          <p:nvPr/>
        </p:nvSpPr>
        <p:spPr>
          <a:xfrm>
            <a:off x="409427" y="690043"/>
            <a:ext cx="2425815"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rgbClr val="D7E023"/>
                </a:solidFill>
                <a:latin typeface="Articulate Extrabold" panose="02000503050000020004" pitchFamily="2" charset="0"/>
              </a:rPr>
              <a:t>Purpose</a:t>
            </a:r>
          </a:p>
        </p:txBody>
      </p:sp>
      <p:sp>
        <p:nvSpPr>
          <p:cNvPr id="9" name="Rectangle 8">
            <a:extLst>
              <a:ext uri="{FF2B5EF4-FFF2-40B4-BE49-F238E27FC236}">
                <a16:creationId xmlns:a16="http://schemas.microsoft.com/office/drawing/2014/main" id="{8974F6A7-D2BE-4133-E7A2-BF78DE3F8CE1}"/>
              </a:ext>
            </a:extLst>
          </p:cNvPr>
          <p:cNvSpPr/>
          <p:nvPr/>
        </p:nvSpPr>
        <p:spPr>
          <a:xfrm>
            <a:off x="409427" y="2220525"/>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Use</a:t>
            </a:r>
          </a:p>
        </p:txBody>
      </p:sp>
      <p:sp>
        <p:nvSpPr>
          <p:cNvPr id="10" name="Rectangle 9">
            <a:extLst>
              <a:ext uri="{FF2B5EF4-FFF2-40B4-BE49-F238E27FC236}">
                <a16:creationId xmlns:a16="http://schemas.microsoft.com/office/drawing/2014/main" id="{7A567386-318C-EBFA-DD41-601F6DDE3135}"/>
              </a:ext>
            </a:extLst>
          </p:cNvPr>
          <p:cNvSpPr/>
          <p:nvPr/>
        </p:nvSpPr>
        <p:spPr>
          <a:xfrm>
            <a:off x="409427" y="3847259"/>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Safety</a:t>
            </a:r>
          </a:p>
        </p:txBody>
      </p:sp>
      <p:sp>
        <p:nvSpPr>
          <p:cNvPr id="11" name="Rectangle 10">
            <a:extLst>
              <a:ext uri="{FF2B5EF4-FFF2-40B4-BE49-F238E27FC236}">
                <a16:creationId xmlns:a16="http://schemas.microsoft.com/office/drawing/2014/main" id="{DBC50739-F961-A801-E0F2-0BBD4946F110}"/>
              </a:ext>
            </a:extLst>
          </p:cNvPr>
          <p:cNvSpPr/>
          <p:nvPr/>
        </p:nvSpPr>
        <p:spPr>
          <a:xfrm>
            <a:off x="409427" y="5352629"/>
            <a:ext cx="2716058"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Mistakes</a:t>
            </a:r>
          </a:p>
        </p:txBody>
      </p:sp>
      <p:sp>
        <p:nvSpPr>
          <p:cNvPr id="4" name="Rectangle 3">
            <a:extLst>
              <a:ext uri="{FF2B5EF4-FFF2-40B4-BE49-F238E27FC236}">
                <a16:creationId xmlns:a16="http://schemas.microsoft.com/office/drawing/2014/main" id="{1ECBABFC-3E37-2DA2-E67C-FEC09A65161E}"/>
              </a:ext>
            </a:extLst>
          </p:cNvPr>
          <p:cNvSpPr/>
          <p:nvPr/>
        </p:nvSpPr>
        <p:spPr>
          <a:xfrm>
            <a:off x="2986311" y="0"/>
            <a:ext cx="286053" cy="6858000"/>
          </a:xfrm>
          <a:prstGeom prst="rect">
            <a:avLst/>
          </a:prstGeom>
          <a:solidFill>
            <a:schemeClr val="accent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3">
                  <a:lumMod val="40000"/>
                  <a:lumOff val="60000"/>
                </a:schemeClr>
              </a:solidFill>
            </a:endParaRPr>
          </a:p>
        </p:txBody>
      </p:sp>
      <p:sp>
        <p:nvSpPr>
          <p:cNvPr id="5" name="Rectangle 4">
            <a:extLst>
              <a:ext uri="{FF2B5EF4-FFF2-40B4-BE49-F238E27FC236}">
                <a16:creationId xmlns:a16="http://schemas.microsoft.com/office/drawing/2014/main" id="{DD17BBB8-E9EA-0A44-DDAC-C5F1B7F24172}"/>
              </a:ext>
            </a:extLst>
          </p:cNvPr>
          <p:cNvSpPr/>
          <p:nvPr/>
        </p:nvSpPr>
        <p:spPr>
          <a:xfrm>
            <a:off x="2982458" y="631800"/>
            <a:ext cx="286053" cy="1008289"/>
          </a:xfrm>
          <a:prstGeom prst="rect">
            <a:avLst/>
          </a:prstGeom>
          <a:solidFill>
            <a:srgbClr val="70751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DC12D4B5-25CE-7250-00EC-190D5CFC901A}"/>
              </a:ext>
            </a:extLst>
          </p:cNvPr>
          <p:cNvGrpSpPr/>
          <p:nvPr/>
        </p:nvGrpSpPr>
        <p:grpSpPr>
          <a:xfrm>
            <a:off x="3915032" y="1640089"/>
            <a:ext cx="7671917" cy="4832092"/>
            <a:chOff x="3915032" y="1640089"/>
            <a:chExt cx="7671917" cy="4832092"/>
          </a:xfrm>
        </p:grpSpPr>
        <p:sp>
          <p:nvSpPr>
            <p:cNvPr id="20" name="TextBox 19">
              <a:extLst>
                <a:ext uri="{FF2B5EF4-FFF2-40B4-BE49-F238E27FC236}">
                  <a16:creationId xmlns:a16="http://schemas.microsoft.com/office/drawing/2014/main" id="{3EDD6F2A-1FF4-C597-D9B5-0EB9CFF579AC}"/>
                </a:ext>
              </a:extLst>
            </p:cNvPr>
            <p:cNvSpPr txBox="1"/>
            <p:nvPr/>
          </p:nvSpPr>
          <p:spPr>
            <a:xfrm>
              <a:off x="3915032" y="1640089"/>
              <a:ext cx="7671917" cy="4832092"/>
            </a:xfrm>
            <a:prstGeom prst="rect">
              <a:avLst/>
            </a:prstGeom>
            <a:noFill/>
            <a:ln>
              <a:noFill/>
            </a:ln>
          </p:spPr>
          <p:txBody>
            <a:bodyPr wrap="square">
              <a:spAutoFit/>
            </a:bodyPr>
            <a:lstStyle/>
            <a:p>
              <a:r>
                <a:rPr lang="en-US" sz="2800" b="0" i="0" dirty="0">
                  <a:solidFill>
                    <a:schemeClr val="tx1">
                      <a:lumMod val="75000"/>
                      <a:lumOff val="25000"/>
                    </a:schemeClr>
                  </a:solidFill>
                  <a:effectLst/>
                </a:rPr>
                <a:t>Remove insulation without damaging the conductor and prepare wire ends for crimping connectors</a:t>
              </a:r>
            </a:p>
            <a:p>
              <a:endParaRPr lang="en-US" sz="2800" dirty="0">
                <a:solidFill>
                  <a:schemeClr val="tx1">
                    <a:lumMod val="75000"/>
                    <a:lumOff val="25000"/>
                  </a:schemeClr>
                </a:solidFill>
              </a:endParaRPr>
            </a:p>
            <a:p>
              <a:pPr marL="342900" indent="-342900">
                <a:buFont typeface="Arial" panose="020B0604020202020204" pitchFamily="34" charset="0"/>
                <a:buChar char="•"/>
              </a:pPr>
              <a:r>
                <a:rPr lang="en-US" sz="2800" dirty="0">
                  <a:solidFill>
                    <a:schemeClr val="tx1">
                      <a:lumMod val="75000"/>
                      <a:lumOff val="25000"/>
                    </a:schemeClr>
                  </a:solidFill>
                </a:rPr>
                <a:t>Damaged wire strands will:</a:t>
              </a:r>
            </a:p>
            <a:p>
              <a:pPr marL="800100" lvl="1" indent="-342900">
                <a:buFont typeface="Arial" panose="020B0604020202020204" pitchFamily="34" charset="0"/>
                <a:buChar char="•"/>
              </a:pPr>
              <a:r>
                <a:rPr lang="en-US" sz="2800" dirty="0">
                  <a:solidFill>
                    <a:schemeClr val="tx1">
                      <a:lumMod val="75000"/>
                      <a:lumOff val="25000"/>
                    </a:schemeClr>
                  </a:solidFill>
                </a:rPr>
                <a:t>Reduce conductor size</a:t>
              </a:r>
            </a:p>
            <a:p>
              <a:pPr marL="800100" lvl="1" indent="-342900">
                <a:buFont typeface="Arial" panose="020B0604020202020204" pitchFamily="34" charset="0"/>
                <a:buChar char="•"/>
              </a:pPr>
              <a:r>
                <a:rPr lang="en-US" sz="2800" dirty="0">
                  <a:solidFill>
                    <a:schemeClr val="tx1">
                      <a:lumMod val="75000"/>
                      <a:lumOff val="25000"/>
                    </a:schemeClr>
                  </a:solidFill>
                </a:rPr>
                <a:t>Increase resistance</a:t>
              </a:r>
            </a:p>
            <a:p>
              <a:pPr marL="800100" lvl="1" indent="-342900">
                <a:buFont typeface="Arial" panose="020B0604020202020204" pitchFamily="34" charset="0"/>
                <a:buChar char="•"/>
              </a:pPr>
              <a:r>
                <a:rPr lang="en-US" sz="2800" dirty="0">
                  <a:solidFill>
                    <a:schemeClr val="tx1">
                      <a:lumMod val="75000"/>
                      <a:lumOff val="25000"/>
                    </a:schemeClr>
                  </a:solidFill>
                </a:rPr>
                <a:t>Create weak points that </a:t>
              </a:r>
            </a:p>
            <a:p>
              <a:pPr lvl="1"/>
              <a:r>
                <a:rPr lang="en-US" sz="2800" dirty="0">
                  <a:solidFill>
                    <a:schemeClr val="tx1">
                      <a:lumMod val="75000"/>
                      <a:lumOff val="25000"/>
                    </a:schemeClr>
                  </a:solidFill>
                </a:rPr>
                <a:t>    can fail later</a:t>
              </a:r>
            </a:p>
            <a:p>
              <a:endParaRPr lang="en-US" sz="2800" b="0" i="0" dirty="0">
                <a:solidFill>
                  <a:schemeClr val="tx1">
                    <a:lumMod val="75000"/>
                    <a:lumOff val="25000"/>
                  </a:schemeClr>
                </a:solidFill>
                <a:effectLst/>
              </a:endParaRPr>
            </a:p>
            <a:p>
              <a:endParaRPr lang="en-US" sz="2800" b="0" i="0" dirty="0">
                <a:solidFill>
                  <a:schemeClr val="tx1">
                    <a:lumMod val="75000"/>
                    <a:lumOff val="25000"/>
                  </a:schemeClr>
                </a:solidFill>
                <a:effectLst/>
              </a:endParaRPr>
            </a:p>
          </p:txBody>
        </p:sp>
        <p:pic>
          <p:nvPicPr>
            <p:cNvPr id="2" name="Picture 1" descr="A close-up of a wire stripper&#10;&#10;AI-generated content may be incorrect.">
              <a:extLst>
                <a:ext uri="{FF2B5EF4-FFF2-40B4-BE49-F238E27FC236}">
                  <a16:creationId xmlns:a16="http://schemas.microsoft.com/office/drawing/2014/main" id="{804A3F36-73A3-4EE7-9655-AF85C07CE399}"/>
                </a:ext>
              </a:extLst>
            </p:cNvPr>
            <p:cNvPicPr>
              <a:picLocks noChangeAspect="1"/>
            </p:cNvPicPr>
            <p:nvPr/>
          </p:nvPicPr>
          <p:blipFill>
            <a:blip r:embed="rId6"/>
            <a:stretch>
              <a:fillRect/>
            </a:stretch>
          </p:blipFill>
          <p:spPr>
            <a:xfrm>
              <a:off x="8537187" y="2781726"/>
              <a:ext cx="2604055" cy="3518993"/>
            </a:xfrm>
            <a:prstGeom prst="rect">
              <a:avLst/>
            </a:prstGeom>
            <a:noFill/>
          </p:spPr>
        </p:pic>
      </p:grpSp>
    </p:spTree>
    <p:custDataLst>
      <p:tags r:id="rId1"/>
    </p:custDataLst>
    <p:extLst>
      <p:ext uri="{BB962C8B-B14F-4D97-AF65-F5344CB8AC3E}">
        <p14:creationId xmlns:p14="http://schemas.microsoft.com/office/powerpoint/2010/main" val="372717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708C1A4-5DEF-476D-2D5E-4318AE567E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A15B73-D647-D5CD-E8CE-A37FFAA437BF}"/>
              </a:ext>
            </a:extLst>
          </p:cNvPr>
          <p:cNvSpPr>
            <a:spLocks noGrp="1"/>
          </p:cNvSpPr>
          <p:nvPr>
            <p:ph type="title"/>
          </p:nvPr>
        </p:nvSpPr>
        <p:spPr>
          <a:xfrm>
            <a:off x="971550" y="646396"/>
            <a:ext cx="10385298" cy="664797"/>
          </a:xfrm>
        </p:spPr>
        <p:txBody>
          <a:bodyPr/>
          <a:lstStyle/>
          <a:p>
            <a:r>
              <a:rPr lang="en-US" dirty="0"/>
              <a:t>Pacing Guide </a:t>
            </a:r>
          </a:p>
        </p:txBody>
      </p:sp>
      <p:sp>
        <p:nvSpPr>
          <p:cNvPr id="5" name="Content Placeholder 4">
            <a:extLst>
              <a:ext uri="{FF2B5EF4-FFF2-40B4-BE49-F238E27FC236}">
                <a16:creationId xmlns:a16="http://schemas.microsoft.com/office/drawing/2014/main" id="{5C93E851-F823-5FB1-01E1-1F997CA034ED}"/>
              </a:ext>
            </a:extLst>
          </p:cNvPr>
          <p:cNvSpPr>
            <a:spLocks noGrp="1"/>
          </p:cNvSpPr>
          <p:nvPr>
            <p:ph idx="1"/>
          </p:nvPr>
        </p:nvSpPr>
        <p:spPr>
          <a:xfrm>
            <a:off x="968502" y="1553030"/>
            <a:ext cx="10385298" cy="4757280"/>
          </a:xfrm>
        </p:spPr>
        <p:txBody>
          <a:bodyPr/>
          <a:lstStyle/>
          <a:p>
            <a:r>
              <a:rPr lang="en-US" i="1" dirty="0">
                <a:solidFill>
                  <a:schemeClr val="accent1"/>
                </a:solidFill>
              </a:rPr>
              <a:t>Times have been rounded to the nearest .25 hours. </a:t>
            </a:r>
          </a:p>
          <a:p>
            <a:endParaRPr lang="en-US" sz="1200" i="1" dirty="0">
              <a:solidFill>
                <a:schemeClr val="accent1"/>
              </a:solidFill>
            </a:endParaRPr>
          </a:p>
          <a:p>
            <a:r>
              <a:rPr lang="en-US" sz="2800" b="1" i="1" dirty="0"/>
              <a:t>Total Time: </a:t>
            </a:r>
            <a:r>
              <a:rPr lang="en-US" sz="2800" b="1" i="1" dirty="0">
                <a:solidFill>
                  <a:schemeClr val="accent4"/>
                </a:solidFill>
              </a:rPr>
              <a:t>~</a:t>
            </a:r>
            <a:r>
              <a:rPr lang="en-US" b="1" i="1" dirty="0">
                <a:solidFill>
                  <a:schemeClr val="accent4"/>
                </a:solidFill>
              </a:rPr>
              <a:t>6</a:t>
            </a:r>
            <a:r>
              <a:rPr lang="en-US" sz="2800" b="1" i="1" dirty="0">
                <a:solidFill>
                  <a:schemeClr val="accent4"/>
                </a:solidFill>
              </a:rPr>
              <a:t> Hours </a:t>
            </a:r>
          </a:p>
          <a:p>
            <a:pPr marL="914400" lvl="1" indent="-457200">
              <a:buFont typeface="Arial" panose="020B0604020202020204" pitchFamily="34" charset="0"/>
              <a:buChar char="•"/>
            </a:pPr>
            <a:r>
              <a:rPr lang="en-US" sz="2800" b="1" dirty="0"/>
              <a:t>.25 Hrs</a:t>
            </a:r>
            <a:r>
              <a:rPr lang="en-US" sz="2800" dirty="0"/>
              <a:t>. – Welcome and Warm Up</a:t>
            </a:r>
          </a:p>
          <a:p>
            <a:pPr marL="914400" lvl="1" indent="-457200">
              <a:buFont typeface="Arial" panose="020B0604020202020204" pitchFamily="34" charset="0"/>
              <a:buChar char="•"/>
            </a:pPr>
            <a:r>
              <a:rPr lang="en-US" sz="2800" b="1" dirty="0"/>
              <a:t>3 Hrs</a:t>
            </a:r>
            <a:r>
              <a:rPr lang="en-US" sz="2800" dirty="0"/>
              <a:t>. – 6.1 - Basic Electrical Tools</a:t>
            </a:r>
          </a:p>
          <a:p>
            <a:pPr marL="914400" lvl="1" indent="-457200">
              <a:buFont typeface="Arial" panose="020B0604020202020204" pitchFamily="34" charset="0"/>
              <a:buChar char="•"/>
            </a:pPr>
            <a:r>
              <a:rPr lang="en-US" sz="2800" b="1" dirty="0"/>
              <a:t>2.25 Hrs</a:t>
            </a:r>
            <a:r>
              <a:rPr lang="en-US" sz="2800" dirty="0"/>
              <a:t>. – 6.2 - Measurement and Testing Tools</a:t>
            </a:r>
          </a:p>
          <a:p>
            <a:pPr marL="914400" lvl="1" indent="-457200">
              <a:buFont typeface="Arial" panose="020B0604020202020204" pitchFamily="34" charset="0"/>
              <a:buChar char="•"/>
            </a:pPr>
            <a:r>
              <a:rPr lang="en-US" sz="2800" b="1" dirty="0"/>
              <a:t>.25 Hrs</a:t>
            </a:r>
            <a:r>
              <a:rPr lang="en-US" sz="2800" dirty="0"/>
              <a:t>. – Quiz and Wrap Up </a:t>
            </a:r>
          </a:p>
          <a:p>
            <a:pPr marL="914400" lvl="1" indent="-457200">
              <a:buFont typeface="Arial" panose="020B0604020202020204" pitchFamily="34" charset="0"/>
              <a:buChar char="•"/>
            </a:pPr>
            <a:endParaRPr lang="en-US" sz="2800" dirty="0"/>
          </a:p>
          <a:p>
            <a:endParaRPr lang="en-US" dirty="0"/>
          </a:p>
        </p:txBody>
      </p:sp>
    </p:spTree>
    <p:custDataLst>
      <p:tags r:id="rId1"/>
    </p:custDataLst>
    <p:extLst>
      <p:ext uri="{BB962C8B-B14F-4D97-AF65-F5344CB8AC3E}">
        <p14:creationId xmlns:p14="http://schemas.microsoft.com/office/powerpoint/2010/main" val="28983002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B5265-2946-D3F2-F447-25994C74055E}"/>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0B324EDF-E88E-9A1E-4417-F7642ADCD1ED}"/>
              </a:ext>
            </a:extLst>
          </p:cNvPr>
          <p:cNvSpPr txBox="1"/>
          <p:nvPr/>
        </p:nvSpPr>
        <p:spPr>
          <a:xfrm>
            <a:off x="3915032" y="782001"/>
            <a:ext cx="7226210" cy="707886"/>
          </a:xfrm>
          <a:prstGeom prst="rect">
            <a:avLst/>
          </a:prstGeom>
          <a:solidFill>
            <a:schemeClr val="bg1"/>
          </a:solidFill>
          <a:ln>
            <a:noFill/>
          </a:ln>
        </p:spPr>
        <p:txBody>
          <a:bodyPr wrap="square" rtlCol="0">
            <a:spAutoFit/>
          </a:bodyPr>
          <a:lstStyle/>
          <a:p>
            <a:r>
              <a:rPr lang="en-US" sz="4000" dirty="0">
                <a:solidFill>
                  <a:srgbClr val="707511"/>
                </a:solidFill>
                <a:latin typeface="Articulate Extrabold" panose="02000503050000020004" pitchFamily="2" charset="0"/>
              </a:rPr>
              <a:t>Wire Strippers  </a:t>
            </a:r>
          </a:p>
        </p:txBody>
      </p:sp>
      <p:pic>
        <p:nvPicPr>
          <p:cNvPr id="3" name="Picture 2">
            <a:extLst>
              <a:ext uri="{FF2B5EF4-FFF2-40B4-BE49-F238E27FC236}">
                <a16:creationId xmlns:a16="http://schemas.microsoft.com/office/drawing/2014/main" id="{AED20B47-70AC-FD7A-1719-36ECEB8E1F70}"/>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3056" r="22206"/>
          <a:stretch>
            <a:fillRect/>
          </a:stretch>
        </p:blipFill>
        <p:spPr>
          <a:xfrm>
            <a:off x="0" y="0"/>
            <a:ext cx="3244357" cy="6858000"/>
          </a:xfrm>
          <a:prstGeom prst="rect">
            <a:avLst/>
          </a:prstGeom>
        </p:spPr>
      </p:pic>
      <p:sp>
        <p:nvSpPr>
          <p:cNvPr id="6" name="Rectangle 5">
            <a:extLst>
              <a:ext uri="{FF2B5EF4-FFF2-40B4-BE49-F238E27FC236}">
                <a16:creationId xmlns:a16="http://schemas.microsoft.com/office/drawing/2014/main" id="{DD179665-CDE3-AA12-BEAE-4AE422563533}"/>
              </a:ext>
            </a:extLst>
          </p:cNvPr>
          <p:cNvSpPr/>
          <p:nvPr/>
        </p:nvSpPr>
        <p:spPr>
          <a:xfrm>
            <a:off x="1" y="-1"/>
            <a:ext cx="324435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7F605A-34F4-37EF-BF60-BC6654BB80F0}"/>
              </a:ext>
            </a:extLst>
          </p:cNvPr>
          <p:cNvSpPr/>
          <p:nvPr/>
        </p:nvSpPr>
        <p:spPr>
          <a:xfrm>
            <a:off x="409427" y="690043"/>
            <a:ext cx="2425815"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Purpose</a:t>
            </a:r>
          </a:p>
        </p:txBody>
      </p:sp>
      <p:sp>
        <p:nvSpPr>
          <p:cNvPr id="9" name="Rectangle 8">
            <a:extLst>
              <a:ext uri="{FF2B5EF4-FFF2-40B4-BE49-F238E27FC236}">
                <a16:creationId xmlns:a16="http://schemas.microsoft.com/office/drawing/2014/main" id="{24AEC3D7-6CE9-CA49-84DD-5637377EEE9C}"/>
              </a:ext>
            </a:extLst>
          </p:cNvPr>
          <p:cNvSpPr/>
          <p:nvPr/>
        </p:nvSpPr>
        <p:spPr>
          <a:xfrm>
            <a:off x="409427" y="2220525"/>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accent3"/>
                </a:solidFill>
                <a:latin typeface="Articulate Extrabold" panose="02000503050000020004" pitchFamily="2" charset="0"/>
              </a:rPr>
              <a:t>Use</a:t>
            </a:r>
          </a:p>
        </p:txBody>
      </p:sp>
      <p:sp>
        <p:nvSpPr>
          <p:cNvPr id="10" name="Rectangle 9">
            <a:extLst>
              <a:ext uri="{FF2B5EF4-FFF2-40B4-BE49-F238E27FC236}">
                <a16:creationId xmlns:a16="http://schemas.microsoft.com/office/drawing/2014/main" id="{E2837EA6-E0F2-F9D6-5EF4-56681709EF5F}"/>
              </a:ext>
            </a:extLst>
          </p:cNvPr>
          <p:cNvSpPr/>
          <p:nvPr/>
        </p:nvSpPr>
        <p:spPr>
          <a:xfrm>
            <a:off x="409427" y="3847259"/>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Safety</a:t>
            </a:r>
          </a:p>
        </p:txBody>
      </p:sp>
      <p:sp>
        <p:nvSpPr>
          <p:cNvPr id="11" name="Rectangle 10">
            <a:extLst>
              <a:ext uri="{FF2B5EF4-FFF2-40B4-BE49-F238E27FC236}">
                <a16:creationId xmlns:a16="http://schemas.microsoft.com/office/drawing/2014/main" id="{73E4F181-1D12-4A40-3871-EF739CC85854}"/>
              </a:ext>
            </a:extLst>
          </p:cNvPr>
          <p:cNvSpPr/>
          <p:nvPr/>
        </p:nvSpPr>
        <p:spPr>
          <a:xfrm>
            <a:off x="409427" y="5352629"/>
            <a:ext cx="2716058"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Mistakes</a:t>
            </a:r>
          </a:p>
        </p:txBody>
      </p:sp>
      <p:sp>
        <p:nvSpPr>
          <p:cNvPr id="4" name="Rectangle 3">
            <a:extLst>
              <a:ext uri="{FF2B5EF4-FFF2-40B4-BE49-F238E27FC236}">
                <a16:creationId xmlns:a16="http://schemas.microsoft.com/office/drawing/2014/main" id="{F94745B7-A98A-CF5B-C72A-90D65717FBA8}"/>
              </a:ext>
            </a:extLst>
          </p:cNvPr>
          <p:cNvSpPr/>
          <p:nvPr/>
        </p:nvSpPr>
        <p:spPr>
          <a:xfrm>
            <a:off x="2986311" y="0"/>
            <a:ext cx="286053" cy="6858000"/>
          </a:xfrm>
          <a:prstGeom prst="rect">
            <a:avLst/>
          </a:prstGeom>
          <a:solidFill>
            <a:schemeClr val="accent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3">
                  <a:lumMod val="40000"/>
                  <a:lumOff val="60000"/>
                </a:schemeClr>
              </a:solidFill>
            </a:endParaRPr>
          </a:p>
        </p:txBody>
      </p:sp>
      <p:sp>
        <p:nvSpPr>
          <p:cNvPr id="5" name="Rectangle 4">
            <a:extLst>
              <a:ext uri="{FF2B5EF4-FFF2-40B4-BE49-F238E27FC236}">
                <a16:creationId xmlns:a16="http://schemas.microsoft.com/office/drawing/2014/main" id="{523AB9C4-B312-E8D1-5B0A-C2CA7BE4F06E}"/>
              </a:ext>
            </a:extLst>
          </p:cNvPr>
          <p:cNvSpPr/>
          <p:nvPr/>
        </p:nvSpPr>
        <p:spPr>
          <a:xfrm>
            <a:off x="2982458" y="2172170"/>
            <a:ext cx="286053" cy="1008289"/>
          </a:xfrm>
          <a:prstGeom prst="rect">
            <a:avLst/>
          </a:prstGeom>
          <a:solidFill>
            <a:srgbClr val="70751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4C384AD3-0A89-EE7F-4C0F-93F58B67BC46}"/>
              </a:ext>
            </a:extLst>
          </p:cNvPr>
          <p:cNvGrpSpPr/>
          <p:nvPr/>
        </p:nvGrpSpPr>
        <p:grpSpPr>
          <a:xfrm>
            <a:off x="3911179" y="1633622"/>
            <a:ext cx="7634926" cy="5035485"/>
            <a:chOff x="3911179" y="1633622"/>
            <a:chExt cx="7634926" cy="5035485"/>
          </a:xfrm>
        </p:grpSpPr>
        <p:sp>
          <p:nvSpPr>
            <p:cNvPr id="20" name="TextBox 19">
              <a:extLst>
                <a:ext uri="{FF2B5EF4-FFF2-40B4-BE49-F238E27FC236}">
                  <a16:creationId xmlns:a16="http://schemas.microsoft.com/office/drawing/2014/main" id="{19D00EFB-1ECB-5600-F767-4006009B8999}"/>
                </a:ext>
              </a:extLst>
            </p:cNvPr>
            <p:cNvSpPr txBox="1"/>
            <p:nvPr/>
          </p:nvSpPr>
          <p:spPr>
            <a:xfrm>
              <a:off x="3911179" y="1633622"/>
              <a:ext cx="7634926" cy="3539430"/>
            </a:xfrm>
            <a:prstGeom prst="rect">
              <a:avLst/>
            </a:prstGeom>
            <a:noFill/>
            <a:ln>
              <a:noFill/>
            </a:ln>
          </p:spPr>
          <p:txBody>
            <a:bodyPr wrap="square">
              <a:spAutoFit/>
            </a:bodyPr>
            <a:lstStyle/>
            <a:p>
              <a:pPr marL="457200" indent="-457200">
                <a:buFont typeface="Arial" panose="020B0604020202020204" pitchFamily="34" charset="0"/>
                <a:buChar char="•"/>
              </a:pPr>
              <a:r>
                <a:rPr lang="en-US" sz="2800" dirty="0">
                  <a:solidFill>
                    <a:schemeClr val="tx1">
                      <a:lumMod val="75000"/>
                      <a:lumOff val="25000"/>
                    </a:schemeClr>
                  </a:solidFill>
                  <a:effectLst/>
                </a:rPr>
                <a:t>Step 1: Verify the wire is de-energized </a:t>
              </a:r>
              <a:endParaRPr lang="en-US" sz="1100" dirty="0">
                <a:solidFill>
                  <a:schemeClr val="tx1">
                    <a:lumMod val="75000"/>
                    <a:lumOff val="25000"/>
                  </a:schemeClr>
                </a:solidFill>
                <a:effectLst/>
              </a:endParaRPr>
            </a:p>
            <a:p>
              <a:pPr marL="457200" indent="-457200">
                <a:buFont typeface="Arial" panose="020B0604020202020204" pitchFamily="34" charset="0"/>
                <a:buChar char="•"/>
              </a:pPr>
              <a:r>
                <a:rPr lang="en-US" sz="2800" dirty="0">
                  <a:solidFill>
                    <a:schemeClr val="tx1">
                      <a:lumMod val="75000"/>
                      <a:lumOff val="25000"/>
                    </a:schemeClr>
                  </a:solidFill>
                  <a:effectLst/>
                </a:rPr>
                <a:t>Step 2</a:t>
              </a:r>
              <a:r>
                <a:rPr lang="en-US" sz="2800" dirty="0">
                  <a:solidFill>
                    <a:schemeClr val="tx1">
                      <a:lumMod val="75000"/>
                      <a:lumOff val="25000"/>
                    </a:schemeClr>
                  </a:solidFill>
                </a:rPr>
                <a:t>: Determine the wire gauge and select the correct notch on the stripper</a:t>
              </a:r>
              <a:endParaRPr lang="en-US" sz="1100" dirty="0">
                <a:solidFill>
                  <a:schemeClr val="tx1">
                    <a:lumMod val="75000"/>
                    <a:lumOff val="25000"/>
                  </a:schemeClr>
                </a:solidFill>
                <a:effectLst/>
              </a:endParaRPr>
            </a:p>
            <a:p>
              <a:pPr marL="457200" indent="-457200">
                <a:buFont typeface="Arial" panose="020B0604020202020204" pitchFamily="34" charset="0"/>
                <a:buChar char="•"/>
              </a:pPr>
              <a:r>
                <a:rPr lang="en-US" sz="2800" dirty="0">
                  <a:solidFill>
                    <a:schemeClr val="tx1">
                      <a:lumMod val="75000"/>
                      <a:lumOff val="25000"/>
                    </a:schemeClr>
                  </a:solidFill>
                </a:rPr>
                <a:t>Step 3: Insert wire into notch</a:t>
              </a:r>
            </a:p>
            <a:p>
              <a:pPr marL="457200" indent="-457200">
                <a:buFont typeface="Arial" panose="020B0604020202020204" pitchFamily="34" charset="0"/>
                <a:buChar char="•"/>
              </a:pPr>
              <a:r>
                <a:rPr lang="en-US" sz="2800" dirty="0">
                  <a:solidFill>
                    <a:schemeClr val="tx1">
                      <a:lumMod val="75000"/>
                      <a:lumOff val="25000"/>
                    </a:schemeClr>
                  </a:solidFill>
                </a:rPr>
                <a:t>Step 4: Apply controlled pressure to cut insulation</a:t>
              </a:r>
              <a:endParaRPr lang="en-US" sz="1100" dirty="0">
                <a:solidFill>
                  <a:schemeClr val="tx1">
                    <a:lumMod val="75000"/>
                    <a:lumOff val="25000"/>
                  </a:schemeClr>
                </a:solidFill>
              </a:endParaRPr>
            </a:p>
            <a:p>
              <a:pPr marL="457200" indent="-457200">
                <a:buFont typeface="Arial" panose="020B0604020202020204" pitchFamily="34" charset="0"/>
                <a:buChar char="•"/>
              </a:pPr>
              <a:r>
                <a:rPr lang="en-US" sz="2800" dirty="0">
                  <a:solidFill>
                    <a:schemeClr val="tx1">
                      <a:lumMod val="75000"/>
                      <a:lumOff val="25000"/>
                    </a:schemeClr>
                  </a:solidFill>
                </a:rPr>
                <a:t>Step 5: Pull to remove the insulation</a:t>
              </a:r>
            </a:p>
            <a:p>
              <a:pPr marL="457200" indent="-457200">
                <a:buFont typeface="Arial" panose="020B0604020202020204" pitchFamily="34" charset="0"/>
                <a:buChar char="•"/>
              </a:pPr>
              <a:endParaRPr lang="en-US" sz="2800" i="0" dirty="0">
                <a:solidFill>
                  <a:schemeClr val="tx1">
                    <a:lumMod val="75000"/>
                    <a:lumOff val="25000"/>
                  </a:schemeClr>
                </a:solidFill>
                <a:effectLst/>
              </a:endParaRPr>
            </a:p>
          </p:txBody>
        </p:sp>
        <p:pic>
          <p:nvPicPr>
            <p:cNvPr id="7" name="Picture 2" descr="Fine-gauge Wire Stripper">
              <a:extLst>
                <a:ext uri="{FF2B5EF4-FFF2-40B4-BE49-F238E27FC236}">
                  <a16:creationId xmlns:a16="http://schemas.microsoft.com/office/drawing/2014/main" id="{CEBFD43A-6F75-8C89-6583-6555851B08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048" r="2151" b="13643"/>
            <a:stretch>
              <a:fillRect/>
            </a:stretch>
          </p:blipFill>
          <p:spPr bwMode="auto">
            <a:xfrm>
              <a:off x="6430736" y="4730115"/>
              <a:ext cx="2194801" cy="1938992"/>
            </a:xfrm>
            <a:prstGeom prst="rect">
              <a:avLst/>
            </a:prstGeom>
            <a:solidFill>
              <a:srgbClr val="FFFFFF"/>
            </a:solidFill>
            <a:ln>
              <a:noFill/>
            </a:ln>
          </p:spPr>
        </p:pic>
      </p:grpSp>
      <p:pic>
        <p:nvPicPr>
          <p:cNvPr id="27" name="Picture 26" descr="A yellow sign with black text&#10;&#10;AI-generated content may be incorrect.">
            <a:extLst>
              <a:ext uri="{FF2B5EF4-FFF2-40B4-BE49-F238E27FC236}">
                <a16:creationId xmlns:a16="http://schemas.microsoft.com/office/drawing/2014/main" id="{7C0FCA6B-D2DC-B7CA-2BAB-2510D21AF92C}"/>
              </a:ext>
            </a:extLst>
          </p:cNvPr>
          <p:cNvPicPr>
            <a:picLocks noChangeAspect="1"/>
          </p:cNvPicPr>
          <p:nvPr/>
        </p:nvPicPr>
        <p:blipFill>
          <a:blip r:embed="rId7"/>
          <a:stretch>
            <a:fillRect/>
          </a:stretch>
        </p:blipFill>
        <p:spPr>
          <a:xfrm>
            <a:off x="8538657" y="10204498"/>
            <a:ext cx="2306545" cy="2729764"/>
          </a:xfrm>
          <a:prstGeom prst="rect">
            <a:avLst/>
          </a:prstGeom>
        </p:spPr>
      </p:pic>
    </p:spTree>
    <p:custDataLst>
      <p:tags r:id="rId1"/>
    </p:custDataLst>
    <p:extLst>
      <p:ext uri="{BB962C8B-B14F-4D97-AF65-F5344CB8AC3E}">
        <p14:creationId xmlns:p14="http://schemas.microsoft.com/office/powerpoint/2010/main" val="2453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17A98-BADC-CCAC-F3CD-0C1F47ED497E}"/>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78A7584F-A095-6CE5-DA49-6931D7BC8272}"/>
              </a:ext>
            </a:extLst>
          </p:cNvPr>
          <p:cNvSpPr txBox="1"/>
          <p:nvPr/>
        </p:nvSpPr>
        <p:spPr>
          <a:xfrm>
            <a:off x="3915032" y="782001"/>
            <a:ext cx="7226210" cy="707886"/>
          </a:xfrm>
          <a:prstGeom prst="rect">
            <a:avLst/>
          </a:prstGeom>
          <a:solidFill>
            <a:schemeClr val="bg1"/>
          </a:solidFill>
          <a:ln>
            <a:noFill/>
          </a:ln>
        </p:spPr>
        <p:txBody>
          <a:bodyPr wrap="square" rtlCol="0">
            <a:spAutoFit/>
          </a:bodyPr>
          <a:lstStyle/>
          <a:p>
            <a:r>
              <a:rPr lang="en-US" sz="4000" dirty="0">
                <a:solidFill>
                  <a:srgbClr val="707511"/>
                </a:solidFill>
                <a:latin typeface="Articulate Extrabold" panose="02000503050000020004" pitchFamily="2" charset="0"/>
              </a:rPr>
              <a:t>Wire Strippers </a:t>
            </a:r>
          </a:p>
        </p:txBody>
      </p:sp>
      <p:pic>
        <p:nvPicPr>
          <p:cNvPr id="3" name="Picture 2">
            <a:extLst>
              <a:ext uri="{FF2B5EF4-FFF2-40B4-BE49-F238E27FC236}">
                <a16:creationId xmlns:a16="http://schemas.microsoft.com/office/drawing/2014/main" id="{D94088E5-FEAA-4464-8671-73C37B5B7B42}"/>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3056" r="22206"/>
          <a:stretch>
            <a:fillRect/>
          </a:stretch>
        </p:blipFill>
        <p:spPr>
          <a:xfrm>
            <a:off x="0" y="0"/>
            <a:ext cx="3244357" cy="6858000"/>
          </a:xfrm>
          <a:prstGeom prst="rect">
            <a:avLst/>
          </a:prstGeom>
        </p:spPr>
      </p:pic>
      <p:sp>
        <p:nvSpPr>
          <p:cNvPr id="6" name="Rectangle 5">
            <a:extLst>
              <a:ext uri="{FF2B5EF4-FFF2-40B4-BE49-F238E27FC236}">
                <a16:creationId xmlns:a16="http://schemas.microsoft.com/office/drawing/2014/main" id="{1F11BF6D-5862-79C5-3815-E366FABF3CCC}"/>
              </a:ext>
            </a:extLst>
          </p:cNvPr>
          <p:cNvSpPr/>
          <p:nvPr/>
        </p:nvSpPr>
        <p:spPr>
          <a:xfrm>
            <a:off x="1" y="-1"/>
            <a:ext cx="324435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12CB5FA-BA1D-DEF4-E221-519BE76BA1EB}"/>
              </a:ext>
            </a:extLst>
          </p:cNvPr>
          <p:cNvSpPr/>
          <p:nvPr/>
        </p:nvSpPr>
        <p:spPr>
          <a:xfrm>
            <a:off x="409427" y="690043"/>
            <a:ext cx="2425815"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Purpose</a:t>
            </a:r>
          </a:p>
        </p:txBody>
      </p:sp>
      <p:sp>
        <p:nvSpPr>
          <p:cNvPr id="9" name="Rectangle 8">
            <a:extLst>
              <a:ext uri="{FF2B5EF4-FFF2-40B4-BE49-F238E27FC236}">
                <a16:creationId xmlns:a16="http://schemas.microsoft.com/office/drawing/2014/main" id="{33CB0CCE-09AC-54A0-F5AE-C05D815A21C3}"/>
              </a:ext>
            </a:extLst>
          </p:cNvPr>
          <p:cNvSpPr/>
          <p:nvPr/>
        </p:nvSpPr>
        <p:spPr>
          <a:xfrm>
            <a:off x="409427" y="2220525"/>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Use</a:t>
            </a:r>
          </a:p>
        </p:txBody>
      </p:sp>
      <p:sp>
        <p:nvSpPr>
          <p:cNvPr id="10" name="Rectangle 9">
            <a:extLst>
              <a:ext uri="{FF2B5EF4-FFF2-40B4-BE49-F238E27FC236}">
                <a16:creationId xmlns:a16="http://schemas.microsoft.com/office/drawing/2014/main" id="{D28120B8-4A9A-71A5-14FE-1C337BF161F8}"/>
              </a:ext>
            </a:extLst>
          </p:cNvPr>
          <p:cNvSpPr/>
          <p:nvPr/>
        </p:nvSpPr>
        <p:spPr>
          <a:xfrm>
            <a:off x="409427" y="3847259"/>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accent3"/>
                </a:solidFill>
                <a:latin typeface="Articulate Extrabold" panose="02000503050000020004" pitchFamily="2" charset="0"/>
              </a:rPr>
              <a:t>Safety</a:t>
            </a:r>
          </a:p>
        </p:txBody>
      </p:sp>
      <p:sp>
        <p:nvSpPr>
          <p:cNvPr id="11" name="Rectangle 10">
            <a:extLst>
              <a:ext uri="{FF2B5EF4-FFF2-40B4-BE49-F238E27FC236}">
                <a16:creationId xmlns:a16="http://schemas.microsoft.com/office/drawing/2014/main" id="{8A6F2DC9-BBB5-6838-2B91-D87F946AB00F}"/>
              </a:ext>
            </a:extLst>
          </p:cNvPr>
          <p:cNvSpPr/>
          <p:nvPr/>
        </p:nvSpPr>
        <p:spPr>
          <a:xfrm>
            <a:off x="409427" y="5352629"/>
            <a:ext cx="2716058"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Mistakes</a:t>
            </a:r>
          </a:p>
        </p:txBody>
      </p:sp>
      <p:sp>
        <p:nvSpPr>
          <p:cNvPr id="4" name="Rectangle 3">
            <a:extLst>
              <a:ext uri="{FF2B5EF4-FFF2-40B4-BE49-F238E27FC236}">
                <a16:creationId xmlns:a16="http://schemas.microsoft.com/office/drawing/2014/main" id="{E3DE8DCC-06AC-668F-E878-35958AB835C1}"/>
              </a:ext>
            </a:extLst>
          </p:cNvPr>
          <p:cNvSpPr/>
          <p:nvPr/>
        </p:nvSpPr>
        <p:spPr>
          <a:xfrm>
            <a:off x="2986311" y="0"/>
            <a:ext cx="286053" cy="6858000"/>
          </a:xfrm>
          <a:prstGeom prst="rect">
            <a:avLst/>
          </a:prstGeom>
          <a:solidFill>
            <a:schemeClr val="accent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3">
                  <a:lumMod val="40000"/>
                  <a:lumOff val="60000"/>
                </a:schemeClr>
              </a:solidFill>
            </a:endParaRPr>
          </a:p>
        </p:txBody>
      </p:sp>
      <p:sp>
        <p:nvSpPr>
          <p:cNvPr id="5" name="Rectangle 4">
            <a:extLst>
              <a:ext uri="{FF2B5EF4-FFF2-40B4-BE49-F238E27FC236}">
                <a16:creationId xmlns:a16="http://schemas.microsoft.com/office/drawing/2014/main" id="{40E158DC-1302-412D-6C6D-DFF3C5A38F23}"/>
              </a:ext>
            </a:extLst>
          </p:cNvPr>
          <p:cNvSpPr/>
          <p:nvPr/>
        </p:nvSpPr>
        <p:spPr>
          <a:xfrm>
            <a:off x="2985600" y="3840195"/>
            <a:ext cx="286053" cy="1008289"/>
          </a:xfrm>
          <a:prstGeom prst="rect">
            <a:avLst/>
          </a:prstGeom>
          <a:solidFill>
            <a:srgbClr val="70751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4"/>
              </a:solidFill>
            </a:endParaRPr>
          </a:p>
        </p:txBody>
      </p:sp>
      <p:grpSp>
        <p:nvGrpSpPr>
          <p:cNvPr id="12" name="Group 11">
            <a:extLst>
              <a:ext uri="{FF2B5EF4-FFF2-40B4-BE49-F238E27FC236}">
                <a16:creationId xmlns:a16="http://schemas.microsoft.com/office/drawing/2014/main" id="{7BACF1CF-E522-CE32-958E-27CB2B7CADC4}"/>
              </a:ext>
            </a:extLst>
          </p:cNvPr>
          <p:cNvGrpSpPr/>
          <p:nvPr/>
        </p:nvGrpSpPr>
        <p:grpSpPr>
          <a:xfrm>
            <a:off x="3911179" y="1659284"/>
            <a:ext cx="7595022" cy="5233406"/>
            <a:chOff x="3911179" y="1659284"/>
            <a:chExt cx="7595022" cy="5233406"/>
          </a:xfrm>
        </p:grpSpPr>
        <p:sp>
          <p:nvSpPr>
            <p:cNvPr id="20" name="TextBox 19">
              <a:extLst>
                <a:ext uri="{FF2B5EF4-FFF2-40B4-BE49-F238E27FC236}">
                  <a16:creationId xmlns:a16="http://schemas.microsoft.com/office/drawing/2014/main" id="{A7A67F32-4D84-5FBD-9521-A8EE70BF68E9}"/>
                </a:ext>
              </a:extLst>
            </p:cNvPr>
            <p:cNvSpPr txBox="1"/>
            <p:nvPr/>
          </p:nvSpPr>
          <p:spPr>
            <a:xfrm>
              <a:off x="3911179" y="1659284"/>
              <a:ext cx="7595022" cy="1938992"/>
            </a:xfrm>
            <a:prstGeom prst="rect">
              <a:avLst/>
            </a:prstGeom>
            <a:noFill/>
            <a:ln>
              <a:noFill/>
            </a:ln>
          </p:spPr>
          <p:txBody>
            <a:bodyPr wrap="square">
              <a:spAutoFit/>
            </a:bodyPr>
            <a:lstStyle/>
            <a:p>
              <a:pPr marL="457200" indent="-457200">
                <a:buFont typeface="Arial" panose="020B0604020202020204" pitchFamily="34" charset="0"/>
                <a:buChar char="•"/>
              </a:pPr>
              <a:r>
                <a:rPr lang="en-US" sz="3000" b="1" i="1" dirty="0">
                  <a:solidFill>
                    <a:schemeClr val="tx1">
                      <a:lumMod val="75000"/>
                      <a:lumOff val="25000"/>
                    </a:schemeClr>
                  </a:solidFill>
                </a:rPr>
                <a:t>Never strip a live conductor. </a:t>
              </a:r>
              <a:r>
                <a:rPr lang="en-US" sz="3000" dirty="0">
                  <a:solidFill>
                    <a:schemeClr val="tx1">
                      <a:lumMod val="75000"/>
                      <a:lumOff val="25000"/>
                    </a:schemeClr>
                  </a:solidFill>
                  <a:effectLst/>
                </a:rPr>
                <a:t>Always verify the circuit is de-energized </a:t>
              </a:r>
            </a:p>
            <a:p>
              <a:pPr marL="457200" indent="-457200">
                <a:buFont typeface="Arial" panose="020B0604020202020204" pitchFamily="34" charset="0"/>
                <a:buChar char="•"/>
              </a:pPr>
              <a:r>
                <a:rPr lang="en-US" sz="3000" dirty="0">
                  <a:solidFill>
                    <a:schemeClr val="tx1">
                      <a:lumMod val="75000"/>
                      <a:lumOff val="25000"/>
                    </a:schemeClr>
                  </a:solidFill>
                </a:rPr>
                <a:t>Inspect tools before use </a:t>
              </a:r>
            </a:p>
            <a:p>
              <a:pPr marL="457200" indent="-457200">
                <a:buFont typeface="Arial" panose="020B0604020202020204" pitchFamily="34" charset="0"/>
                <a:buChar char="•"/>
              </a:pPr>
              <a:r>
                <a:rPr lang="en-US" sz="3000" dirty="0">
                  <a:solidFill>
                    <a:schemeClr val="tx1">
                      <a:lumMod val="75000"/>
                      <a:lumOff val="25000"/>
                    </a:schemeClr>
                  </a:solidFill>
                </a:rPr>
                <a:t>M</a:t>
              </a:r>
              <a:r>
                <a:rPr lang="en-US" sz="3000" dirty="0">
                  <a:solidFill>
                    <a:schemeClr val="tx1">
                      <a:lumMod val="75000"/>
                      <a:lumOff val="25000"/>
                    </a:schemeClr>
                  </a:solidFill>
                  <a:effectLst/>
                </a:rPr>
                <a:t>aintain stable hand positioning</a:t>
              </a:r>
            </a:p>
          </p:txBody>
        </p:sp>
        <p:pic>
          <p:nvPicPr>
            <p:cNvPr id="7" name="Picture 6" descr="A yellow sign with black text&#10;&#10;AI-generated content may be incorrect.">
              <a:extLst>
                <a:ext uri="{FF2B5EF4-FFF2-40B4-BE49-F238E27FC236}">
                  <a16:creationId xmlns:a16="http://schemas.microsoft.com/office/drawing/2014/main" id="{9A9F77F6-5A93-3DE9-2970-BEA1A007EB4A}"/>
                </a:ext>
              </a:extLst>
            </p:cNvPr>
            <p:cNvPicPr>
              <a:picLocks noChangeAspect="1"/>
            </p:cNvPicPr>
            <p:nvPr/>
          </p:nvPicPr>
          <p:blipFill>
            <a:blip r:embed="rId6"/>
            <a:stretch>
              <a:fillRect/>
            </a:stretch>
          </p:blipFill>
          <p:spPr>
            <a:xfrm>
              <a:off x="8538657" y="4162926"/>
              <a:ext cx="2306545" cy="2729764"/>
            </a:xfrm>
            <a:prstGeom prst="rect">
              <a:avLst/>
            </a:prstGeom>
          </p:spPr>
        </p:pic>
      </p:grpSp>
    </p:spTree>
    <p:custDataLst>
      <p:tags r:id="rId1"/>
    </p:custDataLst>
    <p:extLst>
      <p:ext uri="{BB962C8B-B14F-4D97-AF65-F5344CB8AC3E}">
        <p14:creationId xmlns:p14="http://schemas.microsoft.com/office/powerpoint/2010/main" val="1941549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1FFB1-3DFB-5148-B982-DCE7EDC9FC07}"/>
              </a:ext>
            </a:extLst>
          </p:cNvPr>
          <p:cNvSpPr>
            <a:spLocks noGrp="1"/>
          </p:cNvSpPr>
          <p:nvPr>
            <p:ph type="title"/>
          </p:nvPr>
        </p:nvSpPr>
        <p:spPr/>
        <p:txBody>
          <a:bodyPr anchor="t">
            <a:normAutofit/>
          </a:bodyPr>
          <a:lstStyle/>
          <a:p>
            <a:r>
              <a:rPr lang="en-US" dirty="0">
                <a:solidFill>
                  <a:srgbClr val="707511"/>
                </a:solidFill>
              </a:rPr>
              <a:t>What a Properly Stripped Wire Looks Like</a:t>
            </a:r>
          </a:p>
        </p:txBody>
      </p:sp>
      <p:sp>
        <p:nvSpPr>
          <p:cNvPr id="3" name="Content Placeholder 2">
            <a:extLst>
              <a:ext uri="{FF2B5EF4-FFF2-40B4-BE49-F238E27FC236}">
                <a16:creationId xmlns:a16="http://schemas.microsoft.com/office/drawing/2014/main" id="{554DE49D-180F-B27B-51B8-828DB32DBEC4}"/>
              </a:ext>
            </a:extLst>
          </p:cNvPr>
          <p:cNvSpPr>
            <a:spLocks noGrp="1"/>
          </p:cNvSpPr>
          <p:nvPr>
            <p:ph idx="1"/>
          </p:nvPr>
        </p:nvSpPr>
        <p:spPr>
          <a:xfrm>
            <a:off x="838200" y="1581150"/>
            <a:ext cx="5248255" cy="4554254"/>
          </a:xfrm>
        </p:spPr>
        <p:txBody>
          <a:bodyPr>
            <a:normAutofit/>
          </a:bodyPr>
          <a:lstStyle/>
          <a:p>
            <a:pPr marL="342900" indent="-342900">
              <a:lnSpc>
                <a:spcPct val="150000"/>
              </a:lnSpc>
              <a:buFont typeface="Arial" panose="020B0604020202020204" pitchFamily="34" charset="0"/>
              <a:buChar char="•"/>
            </a:pPr>
            <a:r>
              <a:rPr lang="en-US" sz="3200" dirty="0"/>
              <a:t>Insulation removed cleanly</a:t>
            </a:r>
          </a:p>
          <a:p>
            <a:pPr marL="342900" indent="-342900">
              <a:lnSpc>
                <a:spcPct val="150000"/>
              </a:lnSpc>
              <a:buFont typeface="Arial" panose="020B0604020202020204" pitchFamily="34" charset="0"/>
              <a:buChar char="•"/>
            </a:pPr>
            <a:r>
              <a:rPr lang="en-US" sz="3200" dirty="0"/>
              <a:t>All strands intact</a:t>
            </a:r>
          </a:p>
          <a:p>
            <a:pPr marL="342900" indent="-342900">
              <a:lnSpc>
                <a:spcPct val="150000"/>
              </a:lnSpc>
              <a:buFont typeface="Arial" panose="020B0604020202020204" pitchFamily="34" charset="0"/>
              <a:buChar char="•"/>
            </a:pPr>
            <a:r>
              <a:rPr lang="en-US" sz="3200" dirty="0"/>
              <a:t>No nicks or cuts</a:t>
            </a:r>
          </a:p>
          <a:p>
            <a:pPr marL="342900" indent="-342900">
              <a:lnSpc>
                <a:spcPct val="150000"/>
              </a:lnSpc>
              <a:buFont typeface="Arial" panose="020B0604020202020204" pitchFamily="34" charset="0"/>
              <a:buChar char="•"/>
            </a:pPr>
            <a:r>
              <a:rPr lang="en-US" sz="3200" dirty="0"/>
              <a:t>Correct strip length</a:t>
            </a:r>
          </a:p>
          <a:p>
            <a:pPr marL="342900" indent="-342900">
              <a:buFont typeface="Arial" panose="020B0604020202020204" pitchFamily="34" charset="0"/>
              <a:buChar char="•"/>
            </a:pPr>
            <a:endParaRPr lang="en-US" sz="2800" dirty="0"/>
          </a:p>
        </p:txBody>
      </p:sp>
      <p:pic>
        <p:nvPicPr>
          <p:cNvPr id="5" name="Picture 4" descr="Close-up of a cable&#10;&#10;AI-generated content may be incorrect.">
            <a:extLst>
              <a:ext uri="{FF2B5EF4-FFF2-40B4-BE49-F238E27FC236}">
                <a16:creationId xmlns:a16="http://schemas.microsoft.com/office/drawing/2014/main" id="{80127C8B-98C3-36AE-55E1-28B39D0EECDC}"/>
              </a:ext>
            </a:extLst>
          </p:cNvPr>
          <p:cNvPicPr>
            <a:picLocks noChangeAspect="1"/>
          </p:cNvPicPr>
          <p:nvPr/>
        </p:nvPicPr>
        <p:blipFill>
          <a:blip r:embed="rId4"/>
          <a:srcRect l="22577" r="2674" b="2"/>
          <a:stretch>
            <a:fillRect/>
          </a:stretch>
        </p:blipFill>
        <p:spPr>
          <a:xfrm>
            <a:off x="6086455" y="1885950"/>
            <a:ext cx="4974502" cy="4325654"/>
          </a:xfrm>
          <a:prstGeom prst="rect">
            <a:avLst/>
          </a:prstGeom>
          <a:noFill/>
          <a:ln>
            <a:solidFill>
              <a:schemeClr val="bg1">
                <a:lumMod val="50000"/>
              </a:schemeClr>
            </a:solidFill>
          </a:ln>
        </p:spPr>
      </p:pic>
    </p:spTree>
    <p:custDataLst>
      <p:tags r:id="rId1"/>
    </p:custDataLst>
    <p:extLst>
      <p:ext uri="{BB962C8B-B14F-4D97-AF65-F5344CB8AC3E}">
        <p14:creationId xmlns:p14="http://schemas.microsoft.com/office/powerpoint/2010/main" val="364595477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5C457-0AAA-2CED-B027-BD57BD39F240}"/>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E2CCF822-2E16-065B-551C-7E18CF4F9D76}"/>
              </a:ext>
            </a:extLst>
          </p:cNvPr>
          <p:cNvSpPr txBox="1"/>
          <p:nvPr/>
        </p:nvSpPr>
        <p:spPr>
          <a:xfrm>
            <a:off x="3915032" y="782001"/>
            <a:ext cx="7226210" cy="707886"/>
          </a:xfrm>
          <a:prstGeom prst="rect">
            <a:avLst/>
          </a:prstGeom>
          <a:solidFill>
            <a:schemeClr val="bg1"/>
          </a:solidFill>
          <a:ln>
            <a:noFill/>
          </a:ln>
        </p:spPr>
        <p:txBody>
          <a:bodyPr wrap="square" rtlCol="0">
            <a:spAutoFit/>
          </a:bodyPr>
          <a:lstStyle/>
          <a:p>
            <a:r>
              <a:rPr lang="en-US" sz="4000" dirty="0">
                <a:solidFill>
                  <a:srgbClr val="707511"/>
                </a:solidFill>
                <a:latin typeface="Articulate Extrabold" panose="02000503050000020004" pitchFamily="2" charset="0"/>
              </a:rPr>
              <a:t>Wire Strippers </a:t>
            </a:r>
          </a:p>
        </p:txBody>
      </p:sp>
      <p:pic>
        <p:nvPicPr>
          <p:cNvPr id="3" name="Picture 2">
            <a:extLst>
              <a:ext uri="{FF2B5EF4-FFF2-40B4-BE49-F238E27FC236}">
                <a16:creationId xmlns:a16="http://schemas.microsoft.com/office/drawing/2014/main" id="{9857E422-73C5-C46B-1DA8-A11003A0BB94}"/>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3056" r="22206"/>
          <a:stretch>
            <a:fillRect/>
          </a:stretch>
        </p:blipFill>
        <p:spPr>
          <a:xfrm>
            <a:off x="0" y="0"/>
            <a:ext cx="3244357" cy="6858000"/>
          </a:xfrm>
          <a:prstGeom prst="rect">
            <a:avLst/>
          </a:prstGeom>
        </p:spPr>
      </p:pic>
      <p:sp>
        <p:nvSpPr>
          <p:cNvPr id="6" name="Rectangle 5">
            <a:extLst>
              <a:ext uri="{FF2B5EF4-FFF2-40B4-BE49-F238E27FC236}">
                <a16:creationId xmlns:a16="http://schemas.microsoft.com/office/drawing/2014/main" id="{2AC59570-BE04-C27F-B159-A0606CD185EA}"/>
              </a:ext>
            </a:extLst>
          </p:cNvPr>
          <p:cNvSpPr/>
          <p:nvPr/>
        </p:nvSpPr>
        <p:spPr>
          <a:xfrm>
            <a:off x="1" y="-1"/>
            <a:ext cx="324435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BD79516-B16B-9D67-3A0E-F907FB74B8B4}"/>
              </a:ext>
            </a:extLst>
          </p:cNvPr>
          <p:cNvSpPr/>
          <p:nvPr/>
        </p:nvSpPr>
        <p:spPr>
          <a:xfrm>
            <a:off x="409427" y="690043"/>
            <a:ext cx="2425815"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Purpose</a:t>
            </a:r>
          </a:p>
        </p:txBody>
      </p:sp>
      <p:sp>
        <p:nvSpPr>
          <p:cNvPr id="9" name="Rectangle 8">
            <a:extLst>
              <a:ext uri="{FF2B5EF4-FFF2-40B4-BE49-F238E27FC236}">
                <a16:creationId xmlns:a16="http://schemas.microsoft.com/office/drawing/2014/main" id="{0160A88A-DDB9-A058-2DB7-076598EC893B}"/>
              </a:ext>
            </a:extLst>
          </p:cNvPr>
          <p:cNvSpPr/>
          <p:nvPr/>
        </p:nvSpPr>
        <p:spPr>
          <a:xfrm>
            <a:off x="409427" y="2220525"/>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Use</a:t>
            </a:r>
          </a:p>
        </p:txBody>
      </p:sp>
      <p:sp>
        <p:nvSpPr>
          <p:cNvPr id="10" name="Rectangle 9">
            <a:extLst>
              <a:ext uri="{FF2B5EF4-FFF2-40B4-BE49-F238E27FC236}">
                <a16:creationId xmlns:a16="http://schemas.microsoft.com/office/drawing/2014/main" id="{6A6A0F2B-CBB0-6D98-8A71-A7A94C99027A}"/>
              </a:ext>
            </a:extLst>
          </p:cNvPr>
          <p:cNvSpPr/>
          <p:nvPr/>
        </p:nvSpPr>
        <p:spPr>
          <a:xfrm>
            <a:off x="409427" y="3847259"/>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Safety</a:t>
            </a:r>
          </a:p>
        </p:txBody>
      </p:sp>
      <p:sp>
        <p:nvSpPr>
          <p:cNvPr id="11" name="Rectangle 10">
            <a:extLst>
              <a:ext uri="{FF2B5EF4-FFF2-40B4-BE49-F238E27FC236}">
                <a16:creationId xmlns:a16="http://schemas.microsoft.com/office/drawing/2014/main" id="{0051CD90-FD93-95CF-32B6-4F17C4CF2409}"/>
              </a:ext>
            </a:extLst>
          </p:cNvPr>
          <p:cNvSpPr/>
          <p:nvPr/>
        </p:nvSpPr>
        <p:spPr>
          <a:xfrm>
            <a:off x="409427" y="5352629"/>
            <a:ext cx="2716058"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accent3"/>
                </a:solidFill>
                <a:latin typeface="Articulate Extrabold" panose="02000503050000020004" pitchFamily="2" charset="0"/>
              </a:rPr>
              <a:t>Mistakes</a:t>
            </a:r>
          </a:p>
        </p:txBody>
      </p:sp>
      <p:sp>
        <p:nvSpPr>
          <p:cNvPr id="4" name="Rectangle 3">
            <a:extLst>
              <a:ext uri="{FF2B5EF4-FFF2-40B4-BE49-F238E27FC236}">
                <a16:creationId xmlns:a16="http://schemas.microsoft.com/office/drawing/2014/main" id="{E022F9F0-7130-73B6-BA0B-73BA72DE52FF}"/>
              </a:ext>
            </a:extLst>
          </p:cNvPr>
          <p:cNvSpPr/>
          <p:nvPr/>
        </p:nvSpPr>
        <p:spPr>
          <a:xfrm>
            <a:off x="2986311" y="0"/>
            <a:ext cx="286053" cy="6858000"/>
          </a:xfrm>
          <a:prstGeom prst="rect">
            <a:avLst/>
          </a:prstGeom>
          <a:solidFill>
            <a:schemeClr val="accent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3">
                  <a:lumMod val="40000"/>
                  <a:lumOff val="60000"/>
                </a:schemeClr>
              </a:solidFill>
            </a:endParaRPr>
          </a:p>
        </p:txBody>
      </p:sp>
      <p:sp>
        <p:nvSpPr>
          <p:cNvPr id="5" name="Rectangle 4">
            <a:extLst>
              <a:ext uri="{FF2B5EF4-FFF2-40B4-BE49-F238E27FC236}">
                <a16:creationId xmlns:a16="http://schemas.microsoft.com/office/drawing/2014/main" id="{18BD14AE-CA20-C37D-B89B-B80D267E5847}"/>
              </a:ext>
            </a:extLst>
          </p:cNvPr>
          <p:cNvSpPr/>
          <p:nvPr/>
        </p:nvSpPr>
        <p:spPr>
          <a:xfrm>
            <a:off x="2976152" y="5195466"/>
            <a:ext cx="286053" cy="1008289"/>
          </a:xfrm>
          <a:prstGeom prst="rect">
            <a:avLst/>
          </a:prstGeom>
          <a:solidFill>
            <a:srgbClr val="70751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D0C2C857-C1BD-F3B2-4749-567E43538672}"/>
              </a:ext>
            </a:extLst>
          </p:cNvPr>
          <p:cNvSpPr txBox="1"/>
          <p:nvPr/>
        </p:nvSpPr>
        <p:spPr>
          <a:xfrm>
            <a:off x="3911178" y="1659284"/>
            <a:ext cx="7871395" cy="3046988"/>
          </a:xfrm>
          <a:prstGeom prst="rect">
            <a:avLst/>
          </a:prstGeom>
          <a:noFill/>
          <a:ln>
            <a:noFill/>
          </a:ln>
        </p:spPr>
        <p:txBody>
          <a:bodyPr wrap="square">
            <a:spAutoFit/>
          </a:bodyPr>
          <a:lstStyle/>
          <a:p>
            <a:pPr marL="457200" indent="-457200">
              <a:buFont typeface="Arial" panose="020B0604020202020204" pitchFamily="34" charset="0"/>
              <a:buChar char="•"/>
            </a:pPr>
            <a:r>
              <a:rPr lang="en-US" sz="3200" dirty="0">
                <a:solidFill>
                  <a:schemeClr val="tx1">
                    <a:lumMod val="75000"/>
                    <a:lumOff val="25000"/>
                  </a:schemeClr>
                </a:solidFill>
                <a:effectLst/>
              </a:rPr>
              <a:t>Nicked or cut conductor</a:t>
            </a:r>
          </a:p>
          <a:p>
            <a:pPr marL="457200" indent="-457200">
              <a:buFont typeface="Arial" panose="020B0604020202020204" pitchFamily="34" charset="0"/>
              <a:buChar char="•"/>
            </a:pPr>
            <a:r>
              <a:rPr lang="en-US" sz="3200" dirty="0">
                <a:solidFill>
                  <a:schemeClr val="tx1">
                    <a:lumMod val="75000"/>
                    <a:lumOff val="25000"/>
                  </a:schemeClr>
                </a:solidFill>
                <a:effectLst/>
              </a:rPr>
              <a:t>Too much or too little insulation removed</a:t>
            </a:r>
          </a:p>
          <a:p>
            <a:pPr marL="457200" indent="-457200">
              <a:buFont typeface="Arial" panose="020B0604020202020204" pitchFamily="34" charset="0"/>
              <a:buChar char="•"/>
            </a:pPr>
            <a:r>
              <a:rPr lang="en-US" sz="3200" dirty="0">
                <a:solidFill>
                  <a:schemeClr val="tx1">
                    <a:lumMod val="75000"/>
                    <a:lumOff val="25000"/>
                  </a:schemeClr>
                </a:solidFill>
                <a:effectLst/>
              </a:rPr>
              <a:t>Wrong tool or gauge setting</a:t>
            </a:r>
          </a:p>
          <a:p>
            <a:pPr marL="457200" indent="-457200">
              <a:buFont typeface="Arial" panose="020B0604020202020204" pitchFamily="34" charset="0"/>
              <a:buChar char="•"/>
            </a:pPr>
            <a:r>
              <a:rPr lang="en-US" sz="3200" dirty="0">
                <a:solidFill>
                  <a:schemeClr val="tx1">
                    <a:lumMod val="75000"/>
                    <a:lumOff val="25000"/>
                  </a:schemeClr>
                </a:solidFill>
                <a:effectLst/>
              </a:rPr>
              <a:t>Damaged stranded wire</a:t>
            </a:r>
          </a:p>
          <a:p>
            <a:pPr marL="457200" indent="-457200">
              <a:buFont typeface="Arial" panose="020B0604020202020204" pitchFamily="34" charset="0"/>
              <a:buChar char="•"/>
            </a:pPr>
            <a:endParaRPr lang="en-US" sz="3200" dirty="0">
              <a:solidFill>
                <a:schemeClr val="tx1">
                  <a:lumMod val="75000"/>
                  <a:lumOff val="25000"/>
                </a:schemeClr>
              </a:solidFill>
              <a:effectLst/>
            </a:endParaRPr>
          </a:p>
          <a:p>
            <a:pPr marL="457200" indent="-457200">
              <a:buFont typeface="Arial" panose="020B0604020202020204" pitchFamily="34" charset="0"/>
              <a:buChar char="•"/>
            </a:pPr>
            <a:endParaRPr lang="en-US" sz="3200" dirty="0">
              <a:solidFill>
                <a:schemeClr val="tx1">
                  <a:lumMod val="75000"/>
                  <a:lumOff val="25000"/>
                </a:schemeClr>
              </a:solidFill>
              <a:effectLst/>
            </a:endParaRPr>
          </a:p>
        </p:txBody>
      </p:sp>
    </p:spTree>
    <p:custDataLst>
      <p:tags r:id="rId1"/>
    </p:custDataLst>
    <p:extLst>
      <p:ext uri="{BB962C8B-B14F-4D97-AF65-F5344CB8AC3E}">
        <p14:creationId xmlns:p14="http://schemas.microsoft.com/office/powerpoint/2010/main" val="908510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B3437-0EB6-AA4A-FAC3-2DBF9AA0C95D}"/>
              </a:ext>
            </a:extLst>
          </p:cNvPr>
          <p:cNvSpPr>
            <a:spLocks noGrp="1"/>
          </p:cNvSpPr>
          <p:nvPr>
            <p:ph type="title"/>
          </p:nvPr>
        </p:nvSpPr>
        <p:spPr>
          <a:xfrm>
            <a:off x="838199" y="196322"/>
            <a:ext cx="10523219" cy="523195"/>
          </a:xfrm>
        </p:spPr>
        <p:txBody>
          <a:bodyPr/>
          <a:lstStyle/>
          <a:p>
            <a:r>
              <a:rPr lang="en-US" dirty="0"/>
              <a:t>Demo: Wire Cutter</a:t>
            </a:r>
          </a:p>
        </p:txBody>
      </p:sp>
      <p:sp>
        <p:nvSpPr>
          <p:cNvPr id="3" name="Content Placeholder 2">
            <a:extLst>
              <a:ext uri="{FF2B5EF4-FFF2-40B4-BE49-F238E27FC236}">
                <a16:creationId xmlns:a16="http://schemas.microsoft.com/office/drawing/2014/main" id="{8656CA02-B0E6-625F-0733-09AD8970E847}"/>
              </a:ext>
            </a:extLst>
          </p:cNvPr>
          <p:cNvSpPr>
            <a:spLocks noGrp="1"/>
          </p:cNvSpPr>
          <p:nvPr>
            <p:ph idx="1"/>
          </p:nvPr>
        </p:nvSpPr>
        <p:spPr>
          <a:xfrm>
            <a:off x="838199" y="1546230"/>
            <a:ext cx="6724651" cy="4473570"/>
          </a:xfrm>
        </p:spPr>
        <p:txBody>
          <a:bodyPr>
            <a:noAutofit/>
          </a:bodyPr>
          <a:lstStyle/>
          <a:p>
            <a:pPr marL="514350" indent="-514350">
              <a:buFont typeface="Arial" panose="020B0604020202020204" pitchFamily="34" charset="0"/>
              <a:buChar char="•"/>
            </a:pPr>
            <a:r>
              <a:rPr lang="en-US" sz="3000" dirty="0"/>
              <a:t>Tool inspection</a:t>
            </a:r>
          </a:p>
          <a:p>
            <a:pPr marL="514350" indent="-514350">
              <a:buFont typeface="Arial" panose="020B0604020202020204" pitchFamily="34" charset="0"/>
              <a:buChar char="•"/>
            </a:pPr>
            <a:endParaRPr lang="en-US" sz="1100" dirty="0"/>
          </a:p>
          <a:p>
            <a:pPr marL="514350" indent="-514350">
              <a:buFont typeface="Arial" panose="020B0604020202020204" pitchFamily="34" charset="0"/>
              <a:buChar char="•"/>
            </a:pPr>
            <a:r>
              <a:rPr lang="en-US" sz="3000" b="1" dirty="0"/>
              <a:t>Step 1</a:t>
            </a:r>
            <a:r>
              <a:rPr lang="en-US" sz="3000" dirty="0"/>
              <a:t>: Verify and Prepare</a:t>
            </a:r>
          </a:p>
          <a:p>
            <a:pPr marL="514350" indent="-514350">
              <a:buFont typeface="Arial" panose="020B0604020202020204" pitchFamily="34" charset="0"/>
              <a:buChar char="•"/>
            </a:pPr>
            <a:endParaRPr lang="en-US" sz="1100" dirty="0"/>
          </a:p>
          <a:p>
            <a:pPr marL="514350" indent="-514350">
              <a:buFont typeface="Arial" panose="020B0604020202020204" pitchFamily="34" charset="0"/>
              <a:buChar char="•"/>
            </a:pPr>
            <a:r>
              <a:rPr lang="en-US" sz="3000" b="1" dirty="0"/>
              <a:t>Step 2</a:t>
            </a:r>
            <a:r>
              <a:rPr lang="en-US" sz="3000" dirty="0"/>
              <a:t>: Position the Wire Correctly</a:t>
            </a:r>
          </a:p>
          <a:p>
            <a:pPr marL="514350" indent="-514350">
              <a:buFont typeface="Arial" panose="020B0604020202020204" pitchFamily="34" charset="0"/>
              <a:buChar char="•"/>
            </a:pPr>
            <a:endParaRPr lang="en-US" sz="1100" dirty="0"/>
          </a:p>
          <a:p>
            <a:pPr marL="514350" indent="-514350">
              <a:buFont typeface="Arial" panose="020B0604020202020204" pitchFamily="34" charset="0"/>
              <a:buChar char="•"/>
            </a:pPr>
            <a:r>
              <a:rPr lang="en-US" sz="3000" b="1" dirty="0"/>
              <a:t>Step 3</a:t>
            </a:r>
            <a:r>
              <a:rPr lang="en-US" sz="3000" dirty="0"/>
              <a:t>: Apply Controlled Pressure</a:t>
            </a:r>
          </a:p>
          <a:p>
            <a:pPr marL="514350" indent="-514350">
              <a:buFont typeface="Arial" panose="020B0604020202020204" pitchFamily="34" charset="0"/>
              <a:buChar char="•"/>
            </a:pPr>
            <a:endParaRPr lang="en-US" sz="1100" dirty="0"/>
          </a:p>
          <a:p>
            <a:pPr marL="514350" indent="-514350">
              <a:buFont typeface="Arial" panose="020B0604020202020204" pitchFamily="34" charset="0"/>
              <a:buChar char="•"/>
            </a:pPr>
            <a:r>
              <a:rPr lang="en-US" sz="3000" dirty="0"/>
              <a:t>Cut inspection</a:t>
            </a:r>
          </a:p>
        </p:txBody>
      </p:sp>
      <p:pic>
        <p:nvPicPr>
          <p:cNvPr id="4" name="Content Placeholder 10">
            <a:extLst>
              <a:ext uri="{FF2B5EF4-FFF2-40B4-BE49-F238E27FC236}">
                <a16:creationId xmlns:a16="http://schemas.microsoft.com/office/drawing/2014/main" id="{403FAF3E-2FCD-F970-E953-8DC4698B7A42}"/>
              </a:ext>
            </a:extLst>
          </p:cNvPr>
          <p:cNvPicPr>
            <a:picLocks noChangeAspect="1"/>
          </p:cNvPicPr>
          <p:nvPr/>
        </p:nvPicPr>
        <p:blipFill>
          <a:blip r:embed="rId4">
            <a:extLst>
              <a:ext uri="{28A0092B-C50C-407E-A947-70E740481C1C}">
                <a14:useLocalDpi xmlns:a14="http://schemas.microsoft.com/office/drawing/2010/main" val="0"/>
              </a:ext>
            </a:extLst>
          </a:blip>
          <a:srcRect b="15327"/>
          <a:stretch>
            <a:fillRect/>
          </a:stretch>
        </p:blipFill>
        <p:spPr>
          <a:xfrm>
            <a:off x="10467874" y="32084"/>
            <a:ext cx="1005840" cy="851672"/>
          </a:xfrm>
          <a:prstGeom prst="rect">
            <a:avLst/>
          </a:prstGeom>
        </p:spPr>
      </p:pic>
      <p:pic>
        <p:nvPicPr>
          <p:cNvPr id="7" name="Picture 6">
            <a:extLst>
              <a:ext uri="{FF2B5EF4-FFF2-40B4-BE49-F238E27FC236}">
                <a16:creationId xmlns:a16="http://schemas.microsoft.com/office/drawing/2014/main" id="{7676C4B7-8444-D391-F710-1AA27AAE7CB4}"/>
              </a:ext>
            </a:extLst>
          </p:cNvPr>
          <p:cNvPicPr>
            <a:picLocks noChangeAspect="1"/>
          </p:cNvPicPr>
          <p:nvPr/>
        </p:nvPicPr>
        <p:blipFill>
          <a:blip r:embed="rId5"/>
          <a:srcRect t="4647" b="8705"/>
          <a:stretch>
            <a:fillRect/>
          </a:stretch>
        </p:blipFill>
        <p:spPr>
          <a:xfrm>
            <a:off x="7449392" y="1755780"/>
            <a:ext cx="3682667" cy="3387720"/>
          </a:xfrm>
          <a:prstGeom prst="rect">
            <a:avLst/>
          </a:prstGeom>
        </p:spPr>
      </p:pic>
    </p:spTree>
    <p:custDataLst>
      <p:tags r:id="rId1"/>
    </p:custDataLst>
    <p:extLst>
      <p:ext uri="{BB962C8B-B14F-4D97-AF65-F5344CB8AC3E}">
        <p14:creationId xmlns:p14="http://schemas.microsoft.com/office/powerpoint/2010/main" val="130489039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2642F-65F2-46AD-CB13-02616AE0EE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14D72B-513C-2353-D1F2-DC9175748E56}"/>
              </a:ext>
            </a:extLst>
          </p:cNvPr>
          <p:cNvSpPr>
            <a:spLocks noGrp="1"/>
          </p:cNvSpPr>
          <p:nvPr>
            <p:ph type="title"/>
          </p:nvPr>
        </p:nvSpPr>
        <p:spPr>
          <a:xfrm>
            <a:off x="838199" y="196322"/>
            <a:ext cx="10523219" cy="523195"/>
          </a:xfrm>
        </p:spPr>
        <p:txBody>
          <a:bodyPr/>
          <a:lstStyle/>
          <a:p>
            <a:r>
              <a:rPr lang="en-US" dirty="0"/>
              <a:t>Demo: Wire Stripper</a:t>
            </a:r>
          </a:p>
        </p:txBody>
      </p:sp>
      <p:sp>
        <p:nvSpPr>
          <p:cNvPr id="3" name="Content Placeholder 2">
            <a:extLst>
              <a:ext uri="{FF2B5EF4-FFF2-40B4-BE49-F238E27FC236}">
                <a16:creationId xmlns:a16="http://schemas.microsoft.com/office/drawing/2014/main" id="{17A1A4D8-6E25-0FA4-EE7E-E9EE7D32B1D6}"/>
              </a:ext>
            </a:extLst>
          </p:cNvPr>
          <p:cNvSpPr>
            <a:spLocks noGrp="1"/>
          </p:cNvSpPr>
          <p:nvPr>
            <p:ph idx="1"/>
          </p:nvPr>
        </p:nvSpPr>
        <p:spPr>
          <a:xfrm>
            <a:off x="838199" y="1330562"/>
            <a:ext cx="6515101" cy="5028956"/>
          </a:xfrm>
        </p:spPr>
        <p:txBody>
          <a:bodyPr>
            <a:noAutofit/>
          </a:bodyPr>
          <a:lstStyle/>
          <a:p>
            <a:pPr marL="514350" indent="-514350">
              <a:lnSpc>
                <a:spcPct val="100000"/>
              </a:lnSpc>
              <a:buFont typeface="Arial" panose="020B0604020202020204" pitchFamily="34" charset="0"/>
              <a:buChar char="•"/>
            </a:pPr>
            <a:r>
              <a:rPr lang="en-US" dirty="0"/>
              <a:t>Tool inspection</a:t>
            </a:r>
          </a:p>
          <a:p>
            <a:pPr marL="514350" indent="-514350">
              <a:lnSpc>
                <a:spcPct val="100000"/>
              </a:lnSpc>
              <a:buFont typeface="Arial" panose="020B0604020202020204" pitchFamily="34" charset="0"/>
              <a:buChar char="•"/>
            </a:pPr>
            <a:endParaRPr lang="en-US" sz="1100" dirty="0"/>
          </a:p>
          <a:p>
            <a:pPr marL="514350" indent="-514350">
              <a:lnSpc>
                <a:spcPct val="100000"/>
              </a:lnSpc>
              <a:buFont typeface="Arial" panose="020B0604020202020204" pitchFamily="34" charset="0"/>
              <a:buChar char="•"/>
            </a:pPr>
            <a:r>
              <a:rPr lang="en-US" b="1" dirty="0"/>
              <a:t>Step 1: </a:t>
            </a:r>
            <a:r>
              <a:rPr lang="en-US" dirty="0"/>
              <a:t>Verify wire is de-energized</a:t>
            </a:r>
          </a:p>
          <a:p>
            <a:pPr marL="514350" indent="-514350">
              <a:lnSpc>
                <a:spcPct val="100000"/>
              </a:lnSpc>
              <a:buFont typeface="Arial" panose="020B0604020202020204" pitchFamily="34" charset="0"/>
              <a:buChar char="•"/>
            </a:pPr>
            <a:endParaRPr lang="en-US" sz="1100" b="1" dirty="0"/>
          </a:p>
          <a:p>
            <a:pPr marL="514350" indent="-514350">
              <a:lnSpc>
                <a:spcPct val="100000"/>
              </a:lnSpc>
              <a:buFont typeface="Arial" panose="020B0604020202020204" pitchFamily="34" charset="0"/>
              <a:buChar char="•"/>
            </a:pPr>
            <a:r>
              <a:rPr lang="en-US" b="1" dirty="0"/>
              <a:t>Step 2: </a:t>
            </a:r>
            <a:r>
              <a:rPr lang="en-US" dirty="0"/>
              <a:t>Determine wire gauge </a:t>
            </a:r>
          </a:p>
          <a:p>
            <a:pPr marL="514350" indent="-514350">
              <a:lnSpc>
                <a:spcPct val="100000"/>
              </a:lnSpc>
              <a:buFont typeface="Arial" panose="020B0604020202020204" pitchFamily="34" charset="0"/>
              <a:buChar char="•"/>
            </a:pPr>
            <a:endParaRPr lang="en-US" sz="1100" b="1" dirty="0"/>
          </a:p>
          <a:p>
            <a:pPr marL="514350" indent="-514350">
              <a:lnSpc>
                <a:spcPct val="100000"/>
              </a:lnSpc>
              <a:buFont typeface="Arial" panose="020B0604020202020204" pitchFamily="34" charset="0"/>
              <a:buChar char="•"/>
            </a:pPr>
            <a:r>
              <a:rPr lang="en-US" b="1" dirty="0"/>
              <a:t>Step 3: </a:t>
            </a:r>
            <a:r>
              <a:rPr lang="en-US" dirty="0"/>
              <a:t>Select the correct notch </a:t>
            </a:r>
          </a:p>
          <a:p>
            <a:pPr marL="514350" indent="-514350">
              <a:lnSpc>
                <a:spcPct val="100000"/>
              </a:lnSpc>
              <a:buFont typeface="Arial" panose="020B0604020202020204" pitchFamily="34" charset="0"/>
              <a:buChar char="•"/>
            </a:pPr>
            <a:endParaRPr lang="en-US" sz="1100" b="1" dirty="0"/>
          </a:p>
          <a:p>
            <a:pPr marL="514350" indent="-514350">
              <a:lnSpc>
                <a:spcPct val="100000"/>
              </a:lnSpc>
              <a:buFont typeface="Arial" panose="020B0604020202020204" pitchFamily="34" charset="0"/>
              <a:buChar char="•"/>
            </a:pPr>
            <a:r>
              <a:rPr lang="en-US" b="1" dirty="0"/>
              <a:t>Step 4: </a:t>
            </a:r>
            <a:r>
              <a:rPr lang="en-US" dirty="0"/>
              <a:t>Remove the insulation</a:t>
            </a:r>
          </a:p>
          <a:p>
            <a:pPr marL="514350" indent="-514350">
              <a:lnSpc>
                <a:spcPct val="100000"/>
              </a:lnSpc>
              <a:buFont typeface="Arial" panose="020B0604020202020204" pitchFamily="34" charset="0"/>
              <a:buChar char="•"/>
            </a:pPr>
            <a:endParaRPr lang="en-US" sz="1100" b="1" dirty="0"/>
          </a:p>
          <a:p>
            <a:pPr marL="514350" indent="-514350">
              <a:lnSpc>
                <a:spcPct val="100000"/>
              </a:lnSpc>
              <a:buFont typeface="Arial" panose="020B0604020202020204" pitchFamily="34" charset="0"/>
              <a:buChar char="•"/>
            </a:pPr>
            <a:r>
              <a:rPr lang="en-US" dirty="0"/>
              <a:t>Cut inspection</a:t>
            </a:r>
          </a:p>
        </p:txBody>
      </p:sp>
      <p:pic>
        <p:nvPicPr>
          <p:cNvPr id="4" name="Content Placeholder 10">
            <a:extLst>
              <a:ext uri="{FF2B5EF4-FFF2-40B4-BE49-F238E27FC236}">
                <a16:creationId xmlns:a16="http://schemas.microsoft.com/office/drawing/2014/main" id="{3FBE4FF0-A53C-8454-5695-B404A67E3D0B}"/>
              </a:ext>
            </a:extLst>
          </p:cNvPr>
          <p:cNvPicPr>
            <a:picLocks noChangeAspect="1"/>
          </p:cNvPicPr>
          <p:nvPr/>
        </p:nvPicPr>
        <p:blipFill>
          <a:blip r:embed="rId4">
            <a:extLst>
              <a:ext uri="{28A0092B-C50C-407E-A947-70E740481C1C}">
                <a14:useLocalDpi xmlns:a14="http://schemas.microsoft.com/office/drawing/2010/main" val="0"/>
              </a:ext>
            </a:extLst>
          </a:blip>
          <a:srcRect b="15327"/>
          <a:stretch>
            <a:fillRect/>
          </a:stretch>
        </p:blipFill>
        <p:spPr>
          <a:xfrm>
            <a:off x="10467874" y="32084"/>
            <a:ext cx="1005840" cy="851672"/>
          </a:xfrm>
          <a:prstGeom prst="rect">
            <a:avLst/>
          </a:prstGeom>
        </p:spPr>
      </p:pic>
      <p:pic>
        <p:nvPicPr>
          <p:cNvPr id="7" name="Picture 6">
            <a:extLst>
              <a:ext uri="{FF2B5EF4-FFF2-40B4-BE49-F238E27FC236}">
                <a16:creationId xmlns:a16="http://schemas.microsoft.com/office/drawing/2014/main" id="{D51E25DB-C770-F57A-AAA7-687F95447976}"/>
              </a:ext>
            </a:extLst>
          </p:cNvPr>
          <p:cNvPicPr>
            <a:picLocks noChangeAspect="1"/>
          </p:cNvPicPr>
          <p:nvPr/>
        </p:nvPicPr>
        <p:blipFill>
          <a:blip r:embed="rId5"/>
          <a:srcRect r="15168"/>
          <a:stretch>
            <a:fillRect/>
          </a:stretch>
        </p:blipFill>
        <p:spPr>
          <a:xfrm>
            <a:off x="7066081" y="2046315"/>
            <a:ext cx="4407633" cy="3481123"/>
          </a:xfrm>
          <a:prstGeom prst="rect">
            <a:avLst/>
          </a:prstGeom>
          <a:ln>
            <a:solidFill>
              <a:schemeClr val="bg1">
                <a:lumMod val="65000"/>
              </a:schemeClr>
            </a:solidFill>
          </a:ln>
        </p:spPr>
      </p:pic>
    </p:spTree>
    <p:custDataLst>
      <p:tags r:id="rId1"/>
    </p:custDataLst>
    <p:extLst>
      <p:ext uri="{BB962C8B-B14F-4D97-AF65-F5344CB8AC3E}">
        <p14:creationId xmlns:p14="http://schemas.microsoft.com/office/powerpoint/2010/main" val="410293352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6A4FA-9B8C-EC0E-2A32-7115D11503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3D2B86-12AE-5B94-991F-8540D223644C}"/>
              </a:ext>
            </a:extLst>
          </p:cNvPr>
          <p:cNvSpPr>
            <a:spLocks noGrp="1"/>
          </p:cNvSpPr>
          <p:nvPr>
            <p:ph type="title"/>
          </p:nvPr>
        </p:nvSpPr>
        <p:spPr>
          <a:xfrm>
            <a:off x="677777" y="238806"/>
            <a:ext cx="8896351" cy="523195"/>
          </a:xfrm>
        </p:spPr>
        <p:txBody>
          <a:bodyPr/>
          <a:lstStyle/>
          <a:p>
            <a:r>
              <a:rPr lang="en-US" dirty="0"/>
              <a:t>Demo Debrief Discussion </a:t>
            </a:r>
          </a:p>
        </p:txBody>
      </p:sp>
      <p:sp>
        <p:nvSpPr>
          <p:cNvPr id="3" name="Content Placeholder 2">
            <a:extLst>
              <a:ext uri="{FF2B5EF4-FFF2-40B4-BE49-F238E27FC236}">
                <a16:creationId xmlns:a16="http://schemas.microsoft.com/office/drawing/2014/main" id="{7564CF98-1343-CB67-9DFA-E5E13C577B4A}"/>
              </a:ext>
            </a:extLst>
          </p:cNvPr>
          <p:cNvSpPr>
            <a:spLocks noGrp="1"/>
          </p:cNvSpPr>
          <p:nvPr>
            <p:ph idx="1"/>
          </p:nvPr>
        </p:nvSpPr>
        <p:spPr>
          <a:xfrm>
            <a:off x="677778" y="1447074"/>
            <a:ext cx="6525127" cy="4681009"/>
          </a:xfrm>
        </p:spPr>
        <p:txBody>
          <a:bodyPr>
            <a:noAutofit/>
          </a:bodyPr>
          <a:lstStyle/>
          <a:p>
            <a:pPr marL="457200" indent="-457200">
              <a:lnSpc>
                <a:spcPct val="100000"/>
              </a:lnSpc>
              <a:buFont typeface="+mj-lt"/>
              <a:buAutoNum type="arabicPeriod"/>
            </a:pPr>
            <a:r>
              <a:rPr lang="en-US" sz="2500" dirty="0"/>
              <a:t>What problems could show up later if this wire were </a:t>
            </a:r>
            <a:r>
              <a:rPr lang="en-US" sz="2500" b="1" dirty="0"/>
              <a:t>cut</a:t>
            </a:r>
            <a:r>
              <a:rPr lang="en-US" sz="2500" dirty="0"/>
              <a:t> on an </a:t>
            </a:r>
            <a:r>
              <a:rPr lang="en-US" sz="2500" b="1" dirty="0"/>
              <a:t>angle </a:t>
            </a:r>
            <a:r>
              <a:rPr lang="en-US" sz="2500" dirty="0"/>
              <a:t>or had a </a:t>
            </a:r>
            <a:r>
              <a:rPr lang="en-US" sz="2500" b="1" dirty="0"/>
              <a:t>frayed edge</a:t>
            </a:r>
            <a:r>
              <a:rPr lang="en-US" sz="2500" dirty="0"/>
              <a:t>?</a:t>
            </a:r>
          </a:p>
          <a:p>
            <a:pPr marL="228600" indent="-228600">
              <a:lnSpc>
                <a:spcPct val="100000"/>
              </a:lnSpc>
              <a:buFont typeface="+mj-lt"/>
              <a:buAutoNum type="arabicPeriod"/>
            </a:pPr>
            <a:endParaRPr lang="en-US" sz="1100" dirty="0"/>
          </a:p>
          <a:p>
            <a:pPr marL="457200" indent="-457200">
              <a:lnSpc>
                <a:spcPct val="100000"/>
              </a:lnSpc>
              <a:buFont typeface="+mj-lt"/>
              <a:buAutoNum type="arabicPeriod"/>
            </a:pPr>
            <a:r>
              <a:rPr lang="en-US" sz="2500" dirty="0"/>
              <a:t>If the wire gauge is between sizes, what should you do?</a:t>
            </a:r>
          </a:p>
          <a:p>
            <a:pPr marL="228600" indent="-228600">
              <a:lnSpc>
                <a:spcPct val="100000"/>
              </a:lnSpc>
              <a:buFont typeface="+mj-lt"/>
              <a:buAutoNum type="arabicPeriod"/>
            </a:pPr>
            <a:endParaRPr lang="en-US" sz="1100" dirty="0"/>
          </a:p>
          <a:p>
            <a:pPr marL="457200" indent="-457200">
              <a:lnSpc>
                <a:spcPct val="100000"/>
              </a:lnSpc>
              <a:buFont typeface="+mj-lt"/>
              <a:buAutoNum type="arabicPeriod"/>
            </a:pPr>
            <a:r>
              <a:rPr lang="en-US" sz="2500" dirty="0"/>
              <a:t>What problems could show up later if a poorly </a:t>
            </a:r>
            <a:r>
              <a:rPr lang="en-US" sz="2500" b="1" dirty="0"/>
              <a:t>stripped</a:t>
            </a:r>
            <a:r>
              <a:rPr lang="en-US" sz="2500" dirty="0"/>
              <a:t> wire were </a:t>
            </a:r>
            <a:r>
              <a:rPr lang="en-US" sz="2500" b="1" dirty="0"/>
              <a:t>crimped</a:t>
            </a:r>
            <a:r>
              <a:rPr lang="en-US" sz="2500" dirty="0"/>
              <a:t> anyway?</a:t>
            </a:r>
          </a:p>
          <a:p>
            <a:pPr marL="228600" indent="-228600">
              <a:lnSpc>
                <a:spcPct val="100000"/>
              </a:lnSpc>
              <a:buFont typeface="+mj-lt"/>
              <a:buAutoNum type="arabicPeriod"/>
            </a:pPr>
            <a:endParaRPr lang="en-US" sz="1100" dirty="0"/>
          </a:p>
          <a:p>
            <a:pPr marL="457200" indent="-457200">
              <a:lnSpc>
                <a:spcPct val="100000"/>
              </a:lnSpc>
              <a:buFont typeface="+mj-lt"/>
              <a:buAutoNum type="arabicPeriod"/>
            </a:pPr>
            <a:r>
              <a:rPr lang="en-US" sz="2500" dirty="0"/>
              <a:t>Which of the mistakes on the poorly </a:t>
            </a:r>
            <a:r>
              <a:rPr lang="en-US" sz="2500" b="1" dirty="0"/>
              <a:t>stripped</a:t>
            </a:r>
            <a:r>
              <a:rPr lang="en-US" sz="2500" dirty="0"/>
              <a:t> wires would be hardest to see once the connector is installed?</a:t>
            </a:r>
          </a:p>
        </p:txBody>
      </p:sp>
      <p:pic>
        <p:nvPicPr>
          <p:cNvPr id="4" name="Content Placeholder 10">
            <a:extLst>
              <a:ext uri="{FF2B5EF4-FFF2-40B4-BE49-F238E27FC236}">
                <a16:creationId xmlns:a16="http://schemas.microsoft.com/office/drawing/2014/main" id="{CDCFEDC5-EFDF-B05B-D4E0-D44106C5D6DC}"/>
              </a:ext>
            </a:extLst>
          </p:cNvPr>
          <p:cNvPicPr>
            <a:picLocks noChangeAspect="1"/>
          </p:cNvPicPr>
          <p:nvPr/>
        </p:nvPicPr>
        <p:blipFill>
          <a:blip r:embed="rId4">
            <a:extLst>
              <a:ext uri="{28A0092B-C50C-407E-A947-70E740481C1C}">
                <a14:useLocalDpi xmlns:a14="http://schemas.microsoft.com/office/drawing/2010/main" val="0"/>
              </a:ext>
            </a:extLst>
          </a:blip>
          <a:srcRect b="15327"/>
          <a:stretch>
            <a:fillRect/>
          </a:stretch>
        </p:blipFill>
        <p:spPr>
          <a:xfrm>
            <a:off x="10467874" y="32084"/>
            <a:ext cx="1005840" cy="851672"/>
          </a:xfrm>
          <a:prstGeom prst="rect">
            <a:avLst/>
          </a:prstGeom>
        </p:spPr>
      </p:pic>
      <p:pic>
        <p:nvPicPr>
          <p:cNvPr id="9" name="Picture 8">
            <a:extLst>
              <a:ext uri="{FF2B5EF4-FFF2-40B4-BE49-F238E27FC236}">
                <a16:creationId xmlns:a16="http://schemas.microsoft.com/office/drawing/2014/main" id="{514FAC04-D478-4785-5726-5DE97D4056A4}"/>
              </a:ext>
            </a:extLst>
          </p:cNvPr>
          <p:cNvPicPr>
            <a:picLocks noChangeAspect="1"/>
          </p:cNvPicPr>
          <p:nvPr/>
        </p:nvPicPr>
        <p:blipFill>
          <a:blip r:embed="rId5"/>
          <a:srcRect l="4377" t="9880" r="4044" b="24389"/>
          <a:stretch>
            <a:fillRect/>
          </a:stretch>
        </p:blipFill>
        <p:spPr>
          <a:xfrm>
            <a:off x="7519411" y="1575410"/>
            <a:ext cx="4109435" cy="4424335"/>
          </a:xfrm>
          <a:prstGeom prst="rect">
            <a:avLst/>
          </a:prstGeom>
          <a:ln>
            <a:solidFill>
              <a:schemeClr val="bg1">
                <a:lumMod val="65000"/>
              </a:schemeClr>
            </a:solidFill>
          </a:ln>
        </p:spPr>
      </p:pic>
    </p:spTree>
    <p:custDataLst>
      <p:tags r:id="rId1"/>
    </p:custDataLst>
    <p:extLst>
      <p:ext uri="{BB962C8B-B14F-4D97-AF65-F5344CB8AC3E}">
        <p14:creationId xmlns:p14="http://schemas.microsoft.com/office/powerpoint/2010/main" val="26720814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BB988-558E-F148-EC8B-154FA981FA1F}"/>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4DA1C174-D5B4-E730-14D2-934B0F7B0D3D}"/>
              </a:ext>
            </a:extLst>
          </p:cNvPr>
          <p:cNvSpPr txBox="1"/>
          <p:nvPr/>
        </p:nvSpPr>
        <p:spPr>
          <a:xfrm>
            <a:off x="3915032" y="461161"/>
            <a:ext cx="7226210" cy="707886"/>
          </a:xfrm>
          <a:prstGeom prst="rect">
            <a:avLst/>
          </a:prstGeom>
          <a:noFill/>
          <a:ln>
            <a:noFill/>
          </a:ln>
        </p:spPr>
        <p:txBody>
          <a:bodyPr wrap="square" rtlCol="0">
            <a:spAutoFit/>
          </a:bodyPr>
          <a:lstStyle/>
          <a:p>
            <a:r>
              <a:rPr lang="en-US" sz="4000" dirty="0">
                <a:solidFill>
                  <a:schemeClr val="accent4"/>
                </a:solidFill>
                <a:latin typeface="Articulate Extrabold" panose="02000503050000020004" pitchFamily="2" charset="0"/>
              </a:rPr>
              <a:t>Wire Crimper  </a:t>
            </a:r>
          </a:p>
        </p:txBody>
      </p:sp>
      <p:pic>
        <p:nvPicPr>
          <p:cNvPr id="3" name="Picture 2">
            <a:extLst>
              <a:ext uri="{FF2B5EF4-FFF2-40B4-BE49-F238E27FC236}">
                <a16:creationId xmlns:a16="http://schemas.microsoft.com/office/drawing/2014/main" id="{B23FFBE5-56CD-7E02-BA5E-87D34FDA3E9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3056" r="22206"/>
          <a:stretch>
            <a:fillRect/>
          </a:stretch>
        </p:blipFill>
        <p:spPr>
          <a:xfrm>
            <a:off x="0" y="0"/>
            <a:ext cx="3244357" cy="6858000"/>
          </a:xfrm>
          <a:prstGeom prst="rect">
            <a:avLst/>
          </a:prstGeom>
        </p:spPr>
      </p:pic>
      <p:sp>
        <p:nvSpPr>
          <p:cNvPr id="6" name="Rectangle 5">
            <a:extLst>
              <a:ext uri="{FF2B5EF4-FFF2-40B4-BE49-F238E27FC236}">
                <a16:creationId xmlns:a16="http://schemas.microsoft.com/office/drawing/2014/main" id="{E703A1DD-FAEA-B0EC-AC15-3B1236C3914C}"/>
              </a:ext>
            </a:extLst>
          </p:cNvPr>
          <p:cNvSpPr/>
          <p:nvPr/>
        </p:nvSpPr>
        <p:spPr>
          <a:xfrm>
            <a:off x="1" y="-1"/>
            <a:ext cx="324435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26262"/>
              </a:solidFill>
            </a:endParaRPr>
          </a:p>
        </p:txBody>
      </p:sp>
      <p:sp>
        <p:nvSpPr>
          <p:cNvPr id="8" name="Rectangle 7">
            <a:extLst>
              <a:ext uri="{FF2B5EF4-FFF2-40B4-BE49-F238E27FC236}">
                <a16:creationId xmlns:a16="http://schemas.microsoft.com/office/drawing/2014/main" id="{56408C53-EABD-87A0-6D01-7238E54CDD6C}"/>
              </a:ext>
            </a:extLst>
          </p:cNvPr>
          <p:cNvSpPr/>
          <p:nvPr/>
        </p:nvSpPr>
        <p:spPr>
          <a:xfrm>
            <a:off x="409427" y="690043"/>
            <a:ext cx="2425815"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rgbClr val="FFC000"/>
                </a:solidFill>
                <a:latin typeface="Articulate Extrabold" panose="02000503050000020004" pitchFamily="2" charset="0"/>
              </a:rPr>
              <a:t>Purpose</a:t>
            </a:r>
          </a:p>
        </p:txBody>
      </p:sp>
      <p:sp>
        <p:nvSpPr>
          <p:cNvPr id="9" name="Rectangle 8">
            <a:extLst>
              <a:ext uri="{FF2B5EF4-FFF2-40B4-BE49-F238E27FC236}">
                <a16:creationId xmlns:a16="http://schemas.microsoft.com/office/drawing/2014/main" id="{4BC12F1C-470E-8110-5CC5-CD555E8D1946}"/>
              </a:ext>
            </a:extLst>
          </p:cNvPr>
          <p:cNvSpPr/>
          <p:nvPr/>
        </p:nvSpPr>
        <p:spPr>
          <a:xfrm>
            <a:off x="409427" y="2220525"/>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Use</a:t>
            </a:r>
          </a:p>
        </p:txBody>
      </p:sp>
      <p:sp>
        <p:nvSpPr>
          <p:cNvPr id="10" name="Rectangle 9">
            <a:extLst>
              <a:ext uri="{FF2B5EF4-FFF2-40B4-BE49-F238E27FC236}">
                <a16:creationId xmlns:a16="http://schemas.microsoft.com/office/drawing/2014/main" id="{0F477E72-5E54-8FBF-0D9D-E92E6567F74A}"/>
              </a:ext>
            </a:extLst>
          </p:cNvPr>
          <p:cNvSpPr/>
          <p:nvPr/>
        </p:nvSpPr>
        <p:spPr>
          <a:xfrm>
            <a:off x="409427" y="3847259"/>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Safety</a:t>
            </a:r>
          </a:p>
        </p:txBody>
      </p:sp>
      <p:sp>
        <p:nvSpPr>
          <p:cNvPr id="11" name="Rectangle 10">
            <a:extLst>
              <a:ext uri="{FF2B5EF4-FFF2-40B4-BE49-F238E27FC236}">
                <a16:creationId xmlns:a16="http://schemas.microsoft.com/office/drawing/2014/main" id="{24EE8DC4-6BEA-89C2-64EC-BC5A87C43019}"/>
              </a:ext>
            </a:extLst>
          </p:cNvPr>
          <p:cNvSpPr/>
          <p:nvPr/>
        </p:nvSpPr>
        <p:spPr>
          <a:xfrm>
            <a:off x="409427" y="5352629"/>
            <a:ext cx="2716058"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Mistakes</a:t>
            </a:r>
          </a:p>
        </p:txBody>
      </p:sp>
      <p:sp>
        <p:nvSpPr>
          <p:cNvPr id="4" name="Rectangle 3">
            <a:extLst>
              <a:ext uri="{FF2B5EF4-FFF2-40B4-BE49-F238E27FC236}">
                <a16:creationId xmlns:a16="http://schemas.microsoft.com/office/drawing/2014/main" id="{3E6B1BB9-E359-9C54-6D0B-4878521402E1}"/>
              </a:ext>
            </a:extLst>
          </p:cNvPr>
          <p:cNvSpPr/>
          <p:nvPr/>
        </p:nvSpPr>
        <p:spPr>
          <a:xfrm>
            <a:off x="2986311" y="0"/>
            <a:ext cx="286053" cy="6858000"/>
          </a:xfrm>
          <a:prstGeom prst="rect">
            <a:avLst/>
          </a:prstGeom>
          <a:solidFill>
            <a:srgbClr val="E5A11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3">
                  <a:lumMod val="40000"/>
                  <a:lumOff val="60000"/>
                </a:schemeClr>
              </a:solidFill>
            </a:endParaRPr>
          </a:p>
        </p:txBody>
      </p:sp>
      <p:sp>
        <p:nvSpPr>
          <p:cNvPr id="5" name="Rectangle 4">
            <a:extLst>
              <a:ext uri="{FF2B5EF4-FFF2-40B4-BE49-F238E27FC236}">
                <a16:creationId xmlns:a16="http://schemas.microsoft.com/office/drawing/2014/main" id="{6E7F9B10-9D55-C4B9-F695-FE1FA18582DC}"/>
              </a:ext>
            </a:extLst>
          </p:cNvPr>
          <p:cNvSpPr/>
          <p:nvPr/>
        </p:nvSpPr>
        <p:spPr>
          <a:xfrm>
            <a:off x="2982458" y="631800"/>
            <a:ext cx="286053" cy="1008289"/>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AFB1F131-3A03-8734-F4E7-4DF644FCC331}"/>
              </a:ext>
            </a:extLst>
          </p:cNvPr>
          <p:cNvSpPr txBox="1"/>
          <p:nvPr/>
        </p:nvSpPr>
        <p:spPr>
          <a:xfrm>
            <a:off x="3915032" y="1319249"/>
            <a:ext cx="7671917" cy="4708981"/>
          </a:xfrm>
          <a:prstGeom prst="rect">
            <a:avLst/>
          </a:prstGeom>
          <a:noFill/>
          <a:ln>
            <a:noFill/>
          </a:ln>
        </p:spPr>
        <p:txBody>
          <a:bodyPr wrap="square">
            <a:spAutoFit/>
          </a:bodyPr>
          <a:lstStyle/>
          <a:p>
            <a:r>
              <a:rPr lang="en-US" sz="2500" dirty="0">
                <a:solidFill>
                  <a:schemeClr val="tx1">
                    <a:lumMod val="75000"/>
                    <a:lumOff val="25000"/>
                  </a:schemeClr>
                </a:solidFill>
              </a:rPr>
              <a:t>Attaches connectors or terminals to wires by compressing the conductor and terminal barrel together to create a secure mechanical and reliable electrical connection.</a:t>
            </a:r>
          </a:p>
          <a:p>
            <a:endParaRPr lang="en-US" sz="2500" dirty="0">
              <a:solidFill>
                <a:schemeClr val="tx1">
                  <a:lumMod val="75000"/>
                  <a:lumOff val="25000"/>
                </a:schemeClr>
              </a:solidFill>
            </a:endParaRPr>
          </a:p>
          <a:p>
            <a:r>
              <a:rPr lang="en-US" sz="2500" dirty="0">
                <a:solidFill>
                  <a:schemeClr val="tx1">
                    <a:lumMod val="75000"/>
                    <a:lumOff val="25000"/>
                  </a:schemeClr>
                </a:solidFill>
              </a:rPr>
              <a:t>Why Proper Crimps Matter</a:t>
            </a:r>
          </a:p>
          <a:p>
            <a:pPr marL="342900" indent="-342900">
              <a:buFont typeface="Arial" panose="020B0604020202020204" pitchFamily="34" charset="0"/>
              <a:buChar char="•"/>
            </a:pPr>
            <a:r>
              <a:rPr lang="en-US" sz="2500" dirty="0">
                <a:solidFill>
                  <a:schemeClr val="tx1">
                    <a:lumMod val="75000"/>
                    <a:lumOff val="25000"/>
                  </a:schemeClr>
                </a:solidFill>
              </a:rPr>
              <a:t>Provides strong mechanical hold</a:t>
            </a:r>
          </a:p>
          <a:p>
            <a:pPr marL="342900" indent="-342900">
              <a:buFont typeface="Arial" panose="020B0604020202020204" pitchFamily="34" charset="0"/>
              <a:buChar char="•"/>
            </a:pPr>
            <a:r>
              <a:rPr lang="en-US" sz="2500" dirty="0">
                <a:solidFill>
                  <a:schemeClr val="tx1">
                    <a:lumMod val="75000"/>
                    <a:lumOff val="25000"/>
                  </a:schemeClr>
                </a:solidFill>
              </a:rPr>
              <a:t>Maintains low electrical resistance</a:t>
            </a:r>
          </a:p>
          <a:p>
            <a:pPr marL="342900" indent="-342900">
              <a:buFont typeface="Arial" panose="020B0604020202020204" pitchFamily="34" charset="0"/>
              <a:buChar char="•"/>
            </a:pPr>
            <a:r>
              <a:rPr lang="en-US" sz="2500" dirty="0">
                <a:solidFill>
                  <a:schemeClr val="tx1">
                    <a:lumMod val="75000"/>
                    <a:lumOff val="25000"/>
                  </a:schemeClr>
                </a:solidFill>
              </a:rPr>
              <a:t>Withstands vibration and movement</a:t>
            </a:r>
          </a:p>
          <a:p>
            <a:endParaRPr lang="en-US" sz="2500" dirty="0">
              <a:solidFill>
                <a:schemeClr val="tx1">
                  <a:lumMod val="75000"/>
                  <a:lumOff val="25000"/>
                </a:schemeClr>
              </a:solidFill>
            </a:endParaRPr>
          </a:p>
          <a:p>
            <a:r>
              <a:rPr lang="en-US" sz="2500" i="1" dirty="0">
                <a:solidFill>
                  <a:schemeClr val="tx1">
                    <a:lumMod val="75000"/>
                    <a:lumOff val="25000"/>
                  </a:schemeClr>
                </a:solidFill>
              </a:rPr>
              <a:t>Common connectors include</a:t>
            </a:r>
            <a:r>
              <a:rPr lang="en-US" sz="2500" dirty="0">
                <a:solidFill>
                  <a:schemeClr val="tx1">
                    <a:lumMod val="75000"/>
                    <a:lumOff val="25000"/>
                  </a:schemeClr>
                </a:solidFill>
              </a:rPr>
              <a:t>: </a:t>
            </a:r>
          </a:p>
          <a:p>
            <a:r>
              <a:rPr lang="en-US" sz="2500" dirty="0">
                <a:solidFill>
                  <a:schemeClr val="tx1">
                    <a:lumMod val="75000"/>
                    <a:lumOff val="25000"/>
                  </a:schemeClr>
                </a:solidFill>
              </a:rPr>
              <a:t>Ring terminals, Spade connectors, </a:t>
            </a:r>
          </a:p>
          <a:p>
            <a:r>
              <a:rPr lang="en-US" sz="2500" dirty="0">
                <a:solidFill>
                  <a:schemeClr val="tx1">
                    <a:lumMod val="75000"/>
                    <a:lumOff val="25000"/>
                  </a:schemeClr>
                </a:solidFill>
              </a:rPr>
              <a:t>Butt connectors</a:t>
            </a:r>
            <a:endParaRPr lang="en-US" sz="2500" b="0" i="0" dirty="0">
              <a:solidFill>
                <a:schemeClr val="tx1">
                  <a:lumMod val="75000"/>
                  <a:lumOff val="25000"/>
                </a:schemeClr>
              </a:solidFill>
              <a:effectLst/>
            </a:endParaRPr>
          </a:p>
        </p:txBody>
      </p:sp>
      <p:pic>
        <p:nvPicPr>
          <p:cNvPr id="7" name="Picture 6" descr="A blue and black wire cutter&#10;&#10;AI-generated content may be incorrect.">
            <a:extLst>
              <a:ext uri="{FF2B5EF4-FFF2-40B4-BE49-F238E27FC236}">
                <a16:creationId xmlns:a16="http://schemas.microsoft.com/office/drawing/2014/main" id="{204B95CC-CF5B-BC01-9EAF-44551417B709}"/>
              </a:ext>
            </a:extLst>
          </p:cNvPr>
          <p:cNvPicPr>
            <a:picLocks noChangeAspect="1"/>
          </p:cNvPicPr>
          <p:nvPr/>
        </p:nvPicPr>
        <p:blipFill>
          <a:blip r:embed="rId6"/>
          <a:stretch>
            <a:fillRect/>
          </a:stretch>
        </p:blipFill>
        <p:spPr>
          <a:xfrm rot="5400000">
            <a:off x="8207393" y="3776062"/>
            <a:ext cx="3888453" cy="1662314"/>
          </a:xfrm>
          <a:prstGeom prst="rect">
            <a:avLst/>
          </a:prstGeom>
          <a:noFill/>
        </p:spPr>
      </p:pic>
    </p:spTree>
    <p:custDataLst>
      <p:tags r:id="rId1"/>
    </p:custDataLst>
    <p:extLst>
      <p:ext uri="{BB962C8B-B14F-4D97-AF65-F5344CB8AC3E}">
        <p14:creationId xmlns:p14="http://schemas.microsoft.com/office/powerpoint/2010/main" val="129581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010FA-0792-8EAD-2543-46F0BC921D51}"/>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FD90F73D-3311-B263-F8F4-B47C353B526E}"/>
              </a:ext>
            </a:extLst>
          </p:cNvPr>
          <p:cNvSpPr txBox="1"/>
          <p:nvPr/>
        </p:nvSpPr>
        <p:spPr>
          <a:xfrm>
            <a:off x="3915032" y="461161"/>
            <a:ext cx="7226210" cy="707886"/>
          </a:xfrm>
          <a:prstGeom prst="rect">
            <a:avLst/>
          </a:prstGeom>
          <a:noFill/>
          <a:ln>
            <a:noFill/>
          </a:ln>
        </p:spPr>
        <p:txBody>
          <a:bodyPr wrap="square" rtlCol="0">
            <a:spAutoFit/>
          </a:bodyPr>
          <a:lstStyle/>
          <a:p>
            <a:r>
              <a:rPr lang="en-US" sz="4000" dirty="0">
                <a:solidFill>
                  <a:schemeClr val="accent4"/>
                </a:solidFill>
                <a:latin typeface="Articulate Extrabold" panose="02000503050000020004" pitchFamily="2" charset="0"/>
              </a:rPr>
              <a:t>Wire Crimper  </a:t>
            </a:r>
          </a:p>
        </p:txBody>
      </p:sp>
      <p:pic>
        <p:nvPicPr>
          <p:cNvPr id="3" name="Picture 2">
            <a:extLst>
              <a:ext uri="{FF2B5EF4-FFF2-40B4-BE49-F238E27FC236}">
                <a16:creationId xmlns:a16="http://schemas.microsoft.com/office/drawing/2014/main" id="{F4E85535-C1F5-9F6D-678D-6179B687B32A}"/>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3056" r="22206"/>
          <a:stretch>
            <a:fillRect/>
          </a:stretch>
        </p:blipFill>
        <p:spPr>
          <a:xfrm>
            <a:off x="0" y="0"/>
            <a:ext cx="3244357" cy="6858000"/>
          </a:xfrm>
          <a:prstGeom prst="rect">
            <a:avLst/>
          </a:prstGeom>
        </p:spPr>
      </p:pic>
      <p:sp>
        <p:nvSpPr>
          <p:cNvPr id="6" name="Rectangle 5">
            <a:extLst>
              <a:ext uri="{FF2B5EF4-FFF2-40B4-BE49-F238E27FC236}">
                <a16:creationId xmlns:a16="http://schemas.microsoft.com/office/drawing/2014/main" id="{F8E77BD1-797F-0218-1F41-0107AEC54036}"/>
              </a:ext>
            </a:extLst>
          </p:cNvPr>
          <p:cNvSpPr/>
          <p:nvPr/>
        </p:nvSpPr>
        <p:spPr>
          <a:xfrm>
            <a:off x="1" y="-1"/>
            <a:ext cx="324435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26262"/>
              </a:solidFill>
            </a:endParaRPr>
          </a:p>
        </p:txBody>
      </p:sp>
      <p:sp>
        <p:nvSpPr>
          <p:cNvPr id="8" name="Rectangle 7">
            <a:extLst>
              <a:ext uri="{FF2B5EF4-FFF2-40B4-BE49-F238E27FC236}">
                <a16:creationId xmlns:a16="http://schemas.microsoft.com/office/drawing/2014/main" id="{984E192E-1CC2-4B77-F4FC-66F7DD466D4B}"/>
              </a:ext>
            </a:extLst>
          </p:cNvPr>
          <p:cNvSpPr/>
          <p:nvPr/>
        </p:nvSpPr>
        <p:spPr>
          <a:xfrm>
            <a:off x="409427" y="690043"/>
            <a:ext cx="2425815"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Purpose</a:t>
            </a:r>
          </a:p>
        </p:txBody>
      </p:sp>
      <p:sp>
        <p:nvSpPr>
          <p:cNvPr id="9" name="Rectangle 8">
            <a:extLst>
              <a:ext uri="{FF2B5EF4-FFF2-40B4-BE49-F238E27FC236}">
                <a16:creationId xmlns:a16="http://schemas.microsoft.com/office/drawing/2014/main" id="{10650B95-8EFC-284C-BA1D-54C14F42CE18}"/>
              </a:ext>
            </a:extLst>
          </p:cNvPr>
          <p:cNvSpPr/>
          <p:nvPr/>
        </p:nvSpPr>
        <p:spPr>
          <a:xfrm>
            <a:off x="409427" y="2220525"/>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rgbClr val="E5A119"/>
                </a:solidFill>
                <a:latin typeface="Articulate Extrabold" panose="02000503050000020004" pitchFamily="2" charset="0"/>
              </a:rPr>
              <a:t>Use</a:t>
            </a:r>
          </a:p>
        </p:txBody>
      </p:sp>
      <p:sp>
        <p:nvSpPr>
          <p:cNvPr id="10" name="Rectangle 9">
            <a:extLst>
              <a:ext uri="{FF2B5EF4-FFF2-40B4-BE49-F238E27FC236}">
                <a16:creationId xmlns:a16="http://schemas.microsoft.com/office/drawing/2014/main" id="{9088735F-ECBB-042A-2BDD-0F615A7C7D14}"/>
              </a:ext>
            </a:extLst>
          </p:cNvPr>
          <p:cNvSpPr/>
          <p:nvPr/>
        </p:nvSpPr>
        <p:spPr>
          <a:xfrm>
            <a:off x="409427" y="3847259"/>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Safety</a:t>
            </a:r>
          </a:p>
        </p:txBody>
      </p:sp>
      <p:sp>
        <p:nvSpPr>
          <p:cNvPr id="11" name="Rectangle 10">
            <a:extLst>
              <a:ext uri="{FF2B5EF4-FFF2-40B4-BE49-F238E27FC236}">
                <a16:creationId xmlns:a16="http://schemas.microsoft.com/office/drawing/2014/main" id="{D268255D-B014-AD72-9888-369FF852D51B}"/>
              </a:ext>
            </a:extLst>
          </p:cNvPr>
          <p:cNvSpPr/>
          <p:nvPr/>
        </p:nvSpPr>
        <p:spPr>
          <a:xfrm>
            <a:off x="409427" y="5352629"/>
            <a:ext cx="2716058"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Mistakes</a:t>
            </a:r>
          </a:p>
        </p:txBody>
      </p:sp>
      <p:sp>
        <p:nvSpPr>
          <p:cNvPr id="4" name="Rectangle 3">
            <a:extLst>
              <a:ext uri="{FF2B5EF4-FFF2-40B4-BE49-F238E27FC236}">
                <a16:creationId xmlns:a16="http://schemas.microsoft.com/office/drawing/2014/main" id="{58CE4BC7-ED07-30DA-8B68-491E30AC5E7F}"/>
              </a:ext>
            </a:extLst>
          </p:cNvPr>
          <p:cNvSpPr/>
          <p:nvPr/>
        </p:nvSpPr>
        <p:spPr>
          <a:xfrm>
            <a:off x="2986311" y="0"/>
            <a:ext cx="286053" cy="6858000"/>
          </a:xfrm>
          <a:prstGeom prst="rect">
            <a:avLst/>
          </a:prstGeom>
          <a:solidFill>
            <a:srgbClr val="E5A11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3">
                  <a:lumMod val="40000"/>
                  <a:lumOff val="60000"/>
                </a:schemeClr>
              </a:solidFill>
            </a:endParaRPr>
          </a:p>
        </p:txBody>
      </p:sp>
      <p:sp>
        <p:nvSpPr>
          <p:cNvPr id="5" name="Rectangle 4">
            <a:extLst>
              <a:ext uri="{FF2B5EF4-FFF2-40B4-BE49-F238E27FC236}">
                <a16:creationId xmlns:a16="http://schemas.microsoft.com/office/drawing/2014/main" id="{23E86F80-42AF-A07A-4268-835BA755BB57}"/>
              </a:ext>
            </a:extLst>
          </p:cNvPr>
          <p:cNvSpPr/>
          <p:nvPr/>
        </p:nvSpPr>
        <p:spPr>
          <a:xfrm>
            <a:off x="2986311" y="2117143"/>
            <a:ext cx="286053" cy="1008289"/>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FC52E42-3661-501C-2A69-A3ED20B364FF}"/>
              </a:ext>
            </a:extLst>
          </p:cNvPr>
          <p:cNvSpPr txBox="1"/>
          <p:nvPr/>
        </p:nvSpPr>
        <p:spPr>
          <a:xfrm>
            <a:off x="3915032" y="1205517"/>
            <a:ext cx="7506947" cy="5309146"/>
          </a:xfrm>
          <a:prstGeom prst="rect">
            <a:avLst/>
          </a:prstGeom>
          <a:noFill/>
          <a:ln>
            <a:noFill/>
          </a:ln>
        </p:spPr>
        <p:txBody>
          <a:bodyPr wrap="square">
            <a:spAutoFit/>
          </a:bodyPr>
          <a:lstStyle/>
          <a:p>
            <a:r>
              <a:rPr lang="en-US" sz="2500" b="1" dirty="0">
                <a:solidFill>
                  <a:schemeClr val="tx1">
                    <a:lumMod val="75000"/>
                    <a:lumOff val="25000"/>
                  </a:schemeClr>
                </a:solidFill>
              </a:rPr>
              <a:t>Step 1: Inspect the Prepared Wire </a:t>
            </a:r>
            <a:r>
              <a:rPr lang="en-US" sz="2500" dirty="0">
                <a:solidFill>
                  <a:schemeClr val="tx1">
                    <a:lumMod val="75000"/>
                    <a:lumOff val="25000"/>
                  </a:schemeClr>
                </a:solidFill>
              </a:rPr>
              <a:t>- Confirm clean cut, proper strip length, and intact strands.</a:t>
            </a:r>
          </a:p>
          <a:p>
            <a:endParaRPr lang="en-US" sz="1600" dirty="0">
              <a:solidFill>
                <a:schemeClr val="tx1">
                  <a:lumMod val="75000"/>
                  <a:lumOff val="25000"/>
                </a:schemeClr>
              </a:solidFill>
            </a:endParaRPr>
          </a:p>
          <a:p>
            <a:r>
              <a:rPr lang="en-US" sz="2500" b="1" dirty="0">
                <a:solidFill>
                  <a:schemeClr val="tx1">
                    <a:lumMod val="75000"/>
                    <a:lumOff val="25000"/>
                  </a:schemeClr>
                </a:solidFill>
              </a:rPr>
              <a:t>Step 2: Select the Correct Terminal and Die </a:t>
            </a:r>
            <a:r>
              <a:rPr lang="en-US" sz="2500" dirty="0">
                <a:solidFill>
                  <a:schemeClr val="tx1">
                    <a:lumMod val="75000"/>
                    <a:lumOff val="25000"/>
                  </a:schemeClr>
                </a:solidFill>
              </a:rPr>
              <a:t>- Match the wire gauge to the terminal type and crimping die size.</a:t>
            </a:r>
          </a:p>
          <a:p>
            <a:endParaRPr lang="en-US" sz="1600" dirty="0">
              <a:solidFill>
                <a:schemeClr val="tx1">
                  <a:lumMod val="75000"/>
                  <a:lumOff val="25000"/>
                </a:schemeClr>
              </a:solidFill>
            </a:endParaRPr>
          </a:p>
          <a:p>
            <a:r>
              <a:rPr lang="en-US" sz="2500" b="1" dirty="0">
                <a:solidFill>
                  <a:schemeClr val="tx1">
                    <a:lumMod val="75000"/>
                    <a:lumOff val="25000"/>
                  </a:schemeClr>
                </a:solidFill>
              </a:rPr>
              <a:t>Step 3: Insert the Wire Fully </a:t>
            </a:r>
            <a:r>
              <a:rPr lang="en-US" sz="2500" dirty="0">
                <a:solidFill>
                  <a:schemeClr val="tx1">
                    <a:lumMod val="75000"/>
                    <a:lumOff val="25000"/>
                  </a:schemeClr>
                </a:solidFill>
              </a:rPr>
              <a:t>- Ensure the conductor is fully seated inside the terminal barrel.</a:t>
            </a:r>
          </a:p>
          <a:p>
            <a:endParaRPr lang="en-US" sz="1600" dirty="0">
              <a:solidFill>
                <a:schemeClr val="tx1">
                  <a:lumMod val="75000"/>
                  <a:lumOff val="25000"/>
                </a:schemeClr>
              </a:solidFill>
            </a:endParaRPr>
          </a:p>
          <a:p>
            <a:r>
              <a:rPr lang="en-US" sz="2500" b="1" dirty="0">
                <a:solidFill>
                  <a:schemeClr val="tx1">
                    <a:lumMod val="75000"/>
                    <a:lumOff val="25000"/>
                  </a:schemeClr>
                </a:solidFill>
              </a:rPr>
              <a:t>Step 4: Complete the Crimp </a:t>
            </a:r>
            <a:r>
              <a:rPr lang="en-US" sz="2500" dirty="0">
                <a:solidFill>
                  <a:schemeClr val="tx1">
                    <a:lumMod val="75000"/>
                    <a:lumOff val="25000"/>
                  </a:schemeClr>
                </a:solidFill>
              </a:rPr>
              <a:t>– </a:t>
            </a:r>
          </a:p>
          <a:p>
            <a:r>
              <a:rPr lang="en-US" sz="2500" dirty="0">
                <a:solidFill>
                  <a:schemeClr val="tx1">
                    <a:lumMod val="75000"/>
                    <a:lumOff val="25000"/>
                  </a:schemeClr>
                </a:solidFill>
              </a:rPr>
              <a:t>Squeeze firmly until the crimp is </a:t>
            </a:r>
          </a:p>
          <a:p>
            <a:r>
              <a:rPr lang="en-US" sz="2500" dirty="0">
                <a:solidFill>
                  <a:schemeClr val="tx1">
                    <a:lumMod val="75000"/>
                    <a:lumOff val="25000"/>
                  </a:schemeClr>
                </a:solidFill>
              </a:rPr>
              <a:t>fully compressed.</a:t>
            </a:r>
          </a:p>
          <a:p>
            <a:endParaRPr lang="en-US" sz="1600" dirty="0">
              <a:solidFill>
                <a:schemeClr val="tx1">
                  <a:lumMod val="75000"/>
                  <a:lumOff val="25000"/>
                </a:schemeClr>
              </a:solidFill>
            </a:endParaRPr>
          </a:p>
          <a:p>
            <a:r>
              <a:rPr lang="en-US" sz="2500" b="1" dirty="0">
                <a:solidFill>
                  <a:schemeClr val="tx1">
                    <a:lumMod val="75000"/>
                    <a:lumOff val="25000"/>
                  </a:schemeClr>
                </a:solidFill>
              </a:rPr>
              <a:t>Step 5: Inspect and Test </a:t>
            </a:r>
            <a:r>
              <a:rPr lang="en-US" sz="2500" dirty="0">
                <a:solidFill>
                  <a:schemeClr val="tx1">
                    <a:lumMod val="75000"/>
                    <a:lumOff val="25000"/>
                  </a:schemeClr>
                </a:solidFill>
              </a:rPr>
              <a:t>- Perform a </a:t>
            </a:r>
          </a:p>
          <a:p>
            <a:r>
              <a:rPr lang="en-US" sz="2500" dirty="0">
                <a:solidFill>
                  <a:schemeClr val="tx1">
                    <a:lumMod val="75000"/>
                    <a:lumOff val="25000"/>
                  </a:schemeClr>
                </a:solidFill>
              </a:rPr>
              <a:t>visual inspection and gentle pull test.</a:t>
            </a:r>
            <a:endParaRPr lang="en-US" sz="2500" b="0" i="0" dirty="0">
              <a:solidFill>
                <a:schemeClr val="tx1">
                  <a:lumMod val="75000"/>
                  <a:lumOff val="25000"/>
                </a:schemeClr>
              </a:solidFill>
              <a:effectLst/>
            </a:endParaRPr>
          </a:p>
        </p:txBody>
      </p:sp>
      <p:pic>
        <p:nvPicPr>
          <p:cNvPr id="2" name="Picture 1">
            <a:extLst>
              <a:ext uri="{FF2B5EF4-FFF2-40B4-BE49-F238E27FC236}">
                <a16:creationId xmlns:a16="http://schemas.microsoft.com/office/drawing/2014/main" id="{C5E6C99E-7C30-8DC4-D04E-8DE452B1155D}"/>
              </a:ext>
            </a:extLst>
          </p:cNvPr>
          <p:cNvPicPr>
            <a:picLocks noChangeAspect="1"/>
          </p:cNvPicPr>
          <p:nvPr/>
        </p:nvPicPr>
        <p:blipFill>
          <a:blip r:embed="rId6"/>
          <a:srcRect t="8897"/>
          <a:stretch>
            <a:fillRect/>
          </a:stretch>
        </p:blipFill>
        <p:spPr>
          <a:xfrm>
            <a:off x="9079832" y="4096616"/>
            <a:ext cx="2454442" cy="2236055"/>
          </a:xfrm>
          <a:prstGeom prst="rect">
            <a:avLst/>
          </a:prstGeom>
        </p:spPr>
      </p:pic>
    </p:spTree>
    <p:custDataLst>
      <p:tags r:id="rId1"/>
    </p:custDataLst>
    <p:extLst>
      <p:ext uri="{BB962C8B-B14F-4D97-AF65-F5344CB8AC3E}">
        <p14:creationId xmlns:p14="http://schemas.microsoft.com/office/powerpoint/2010/main" val="2826116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fade">
                                      <p:cBhvr>
                                        <p:cTn id="12" dur="500"/>
                                        <p:tgtEl>
                                          <p:spTgt spid="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4" end="4"/>
                                            </p:txEl>
                                          </p:spTgt>
                                        </p:tgtEl>
                                        <p:attrNameLst>
                                          <p:attrName>style.visibility</p:attrName>
                                        </p:attrNameLst>
                                      </p:cBhvr>
                                      <p:to>
                                        <p:strVal val="visible"/>
                                      </p:to>
                                    </p:set>
                                    <p:animEffect transition="in" filter="fade">
                                      <p:cBhvr>
                                        <p:cTn id="17" dur="500"/>
                                        <p:tgtEl>
                                          <p:spTgt spid="2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6" end="6"/>
                                            </p:txEl>
                                          </p:spTgt>
                                        </p:tgtEl>
                                        <p:attrNameLst>
                                          <p:attrName>style.visibility</p:attrName>
                                        </p:attrNameLst>
                                      </p:cBhvr>
                                      <p:to>
                                        <p:strVal val="visible"/>
                                      </p:to>
                                    </p:set>
                                    <p:animEffect transition="in" filter="fade">
                                      <p:cBhvr>
                                        <p:cTn id="22" dur="500"/>
                                        <p:tgtEl>
                                          <p:spTgt spid="20">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xEl>
                                              <p:pRg st="7" end="7"/>
                                            </p:txEl>
                                          </p:spTgt>
                                        </p:tgtEl>
                                        <p:attrNameLst>
                                          <p:attrName>style.visibility</p:attrName>
                                        </p:attrNameLst>
                                      </p:cBhvr>
                                      <p:to>
                                        <p:strVal val="visible"/>
                                      </p:to>
                                    </p:set>
                                    <p:animEffect transition="in" filter="fade">
                                      <p:cBhvr>
                                        <p:cTn id="25" dur="500"/>
                                        <p:tgtEl>
                                          <p:spTgt spid="20">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xEl>
                                              <p:pRg st="8" end="8"/>
                                            </p:txEl>
                                          </p:spTgt>
                                        </p:tgtEl>
                                        <p:attrNameLst>
                                          <p:attrName>style.visibility</p:attrName>
                                        </p:attrNameLst>
                                      </p:cBhvr>
                                      <p:to>
                                        <p:strVal val="visible"/>
                                      </p:to>
                                    </p:set>
                                    <p:animEffect transition="in" filter="fade">
                                      <p:cBhvr>
                                        <p:cTn id="28" dur="500"/>
                                        <p:tgtEl>
                                          <p:spTgt spid="20">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xEl>
                                              <p:pRg st="10" end="10"/>
                                            </p:txEl>
                                          </p:spTgt>
                                        </p:tgtEl>
                                        <p:attrNameLst>
                                          <p:attrName>style.visibility</p:attrName>
                                        </p:attrNameLst>
                                      </p:cBhvr>
                                      <p:to>
                                        <p:strVal val="visible"/>
                                      </p:to>
                                    </p:set>
                                    <p:animEffect transition="in" filter="fade">
                                      <p:cBhvr>
                                        <p:cTn id="33" dur="500"/>
                                        <p:tgtEl>
                                          <p:spTgt spid="20">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xEl>
                                              <p:pRg st="11" end="11"/>
                                            </p:txEl>
                                          </p:spTgt>
                                        </p:tgtEl>
                                        <p:attrNameLst>
                                          <p:attrName>style.visibility</p:attrName>
                                        </p:attrNameLst>
                                      </p:cBhvr>
                                      <p:to>
                                        <p:strVal val="visible"/>
                                      </p:to>
                                    </p:set>
                                    <p:animEffect transition="in" filter="fade">
                                      <p:cBhvr>
                                        <p:cTn id="36" dur="500"/>
                                        <p:tgtEl>
                                          <p:spTgt spid="2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2ABAB-2D6B-FEC6-9015-3BC46E7E2C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434BF9-823D-187D-C02B-9884DF2D7993}"/>
              </a:ext>
            </a:extLst>
          </p:cNvPr>
          <p:cNvSpPr>
            <a:spLocks noGrp="1"/>
          </p:cNvSpPr>
          <p:nvPr>
            <p:ph type="title"/>
          </p:nvPr>
        </p:nvSpPr>
        <p:spPr/>
        <p:txBody>
          <a:bodyPr anchor="t">
            <a:normAutofit/>
          </a:bodyPr>
          <a:lstStyle/>
          <a:p>
            <a:r>
              <a:rPr lang="en-US" dirty="0">
                <a:solidFill>
                  <a:schemeClr val="accent4"/>
                </a:solidFill>
              </a:rPr>
              <a:t>What a Properly Crimped Wire Looks Like</a:t>
            </a:r>
          </a:p>
        </p:txBody>
      </p:sp>
      <p:sp>
        <p:nvSpPr>
          <p:cNvPr id="3" name="Content Placeholder 2">
            <a:extLst>
              <a:ext uri="{FF2B5EF4-FFF2-40B4-BE49-F238E27FC236}">
                <a16:creationId xmlns:a16="http://schemas.microsoft.com/office/drawing/2014/main" id="{787784C3-E4ED-53F9-3614-38D2EB4C5959}"/>
              </a:ext>
            </a:extLst>
          </p:cNvPr>
          <p:cNvSpPr>
            <a:spLocks noGrp="1"/>
          </p:cNvSpPr>
          <p:nvPr>
            <p:ph idx="1"/>
          </p:nvPr>
        </p:nvSpPr>
        <p:spPr>
          <a:xfrm>
            <a:off x="838200" y="1876926"/>
            <a:ext cx="5562600" cy="4258478"/>
          </a:xfrm>
        </p:spPr>
        <p:txBody>
          <a:bodyPr>
            <a:normAutofit lnSpcReduction="10000"/>
          </a:bodyPr>
          <a:lstStyle/>
          <a:p>
            <a:pPr marL="342900" indent="-342900">
              <a:lnSpc>
                <a:spcPct val="100000"/>
              </a:lnSpc>
              <a:buFont typeface="Arial" panose="020B0604020202020204" pitchFamily="34" charset="0"/>
              <a:buChar char="•"/>
            </a:pPr>
            <a:r>
              <a:rPr lang="en-US" sz="2800" dirty="0"/>
              <a:t>Connector tightly secured to the wire</a:t>
            </a:r>
          </a:p>
          <a:p>
            <a:pPr marL="342900" indent="-342900">
              <a:lnSpc>
                <a:spcPct val="100000"/>
              </a:lnSpc>
              <a:buFont typeface="Arial" panose="020B0604020202020204" pitchFamily="34" charset="0"/>
              <a:buChar char="•"/>
            </a:pPr>
            <a:endParaRPr lang="en-US" sz="1200" dirty="0"/>
          </a:p>
          <a:p>
            <a:pPr marL="342900" indent="-342900">
              <a:lnSpc>
                <a:spcPct val="100000"/>
              </a:lnSpc>
              <a:buFont typeface="Arial" panose="020B0604020202020204" pitchFamily="34" charset="0"/>
              <a:buChar char="•"/>
            </a:pPr>
            <a:r>
              <a:rPr lang="en-US" sz="2800" dirty="0"/>
              <a:t>No wire pull-out</a:t>
            </a:r>
          </a:p>
          <a:p>
            <a:pPr marL="342900" indent="-342900">
              <a:lnSpc>
                <a:spcPct val="100000"/>
              </a:lnSpc>
              <a:buFont typeface="Arial" panose="020B0604020202020204" pitchFamily="34" charset="0"/>
              <a:buChar char="•"/>
            </a:pPr>
            <a:endParaRPr lang="en-US" sz="1200" dirty="0"/>
          </a:p>
          <a:p>
            <a:pPr marL="342900" indent="-342900">
              <a:lnSpc>
                <a:spcPct val="100000"/>
              </a:lnSpc>
              <a:buFont typeface="Arial" panose="020B0604020202020204" pitchFamily="34" charset="0"/>
              <a:buChar char="•"/>
            </a:pPr>
            <a:r>
              <a:rPr lang="en-US" sz="2800" dirty="0"/>
              <a:t>Correct crimp location used on the tool</a:t>
            </a:r>
          </a:p>
          <a:p>
            <a:pPr marL="342900" indent="-342900">
              <a:lnSpc>
                <a:spcPct val="100000"/>
              </a:lnSpc>
              <a:buFont typeface="Arial" panose="020B0604020202020204" pitchFamily="34" charset="0"/>
              <a:buChar char="•"/>
            </a:pPr>
            <a:endParaRPr lang="en-US" sz="1200" dirty="0"/>
          </a:p>
          <a:p>
            <a:pPr marL="342900" indent="-342900">
              <a:lnSpc>
                <a:spcPct val="100000"/>
              </a:lnSpc>
              <a:buFont typeface="Arial" panose="020B0604020202020204" pitchFamily="34" charset="0"/>
              <a:buChar char="•"/>
            </a:pPr>
            <a:r>
              <a:rPr lang="en-US" sz="2800" dirty="0"/>
              <a:t>Insulation and conductor crimped correctly</a:t>
            </a:r>
          </a:p>
          <a:p>
            <a:pPr marL="342900" indent="-342900">
              <a:lnSpc>
                <a:spcPct val="100000"/>
              </a:lnSpc>
              <a:buFont typeface="Arial" panose="020B0604020202020204" pitchFamily="34" charset="0"/>
              <a:buChar char="•"/>
            </a:pPr>
            <a:endParaRPr lang="en-US" sz="2800" dirty="0"/>
          </a:p>
        </p:txBody>
      </p:sp>
      <p:pic>
        <p:nvPicPr>
          <p:cNvPr id="4" name="Picture 3" descr="A person holding a blue and silver wire&#10;&#10;AI-generated content may be incorrect.">
            <a:extLst>
              <a:ext uri="{FF2B5EF4-FFF2-40B4-BE49-F238E27FC236}">
                <a16:creationId xmlns:a16="http://schemas.microsoft.com/office/drawing/2014/main" id="{AFB7F071-6345-2E2C-937C-421EFE6DE448}"/>
              </a:ext>
            </a:extLst>
          </p:cNvPr>
          <p:cNvPicPr>
            <a:picLocks noChangeAspect="1"/>
          </p:cNvPicPr>
          <p:nvPr/>
        </p:nvPicPr>
        <p:blipFill>
          <a:blip r:embed="rId4">
            <a:extLst>
              <a:ext uri="{28A0092B-C50C-407E-A947-70E740481C1C}">
                <a14:useLocalDpi xmlns:a14="http://schemas.microsoft.com/office/drawing/2010/main" val="0"/>
              </a:ext>
            </a:extLst>
          </a:blip>
          <a:srcRect l="21732" t="17263" r="28113"/>
          <a:stretch>
            <a:fillRect/>
          </a:stretch>
        </p:blipFill>
        <p:spPr>
          <a:xfrm>
            <a:off x="6856205" y="2149640"/>
            <a:ext cx="4103332" cy="3689203"/>
          </a:xfrm>
          <a:prstGeom prst="rect">
            <a:avLst/>
          </a:prstGeom>
          <a:noFill/>
          <a:ln>
            <a:solidFill>
              <a:schemeClr val="bg1">
                <a:lumMod val="65000"/>
              </a:schemeClr>
            </a:solidFill>
          </a:ln>
        </p:spPr>
      </p:pic>
    </p:spTree>
    <p:custDataLst>
      <p:tags r:id="rId1"/>
    </p:custDataLst>
    <p:extLst>
      <p:ext uri="{BB962C8B-B14F-4D97-AF65-F5344CB8AC3E}">
        <p14:creationId xmlns:p14="http://schemas.microsoft.com/office/powerpoint/2010/main" val="162899849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AFFC13D-78B6-9E21-DE76-F1C63DA3065D}"/>
              </a:ext>
            </a:extLst>
          </p:cNvPr>
          <p:cNvSpPr txBox="1">
            <a:spLocks/>
          </p:cNvSpPr>
          <p:nvPr/>
        </p:nvSpPr>
        <p:spPr>
          <a:xfrm>
            <a:off x="1943906" y="2404246"/>
            <a:ext cx="8787954" cy="1120779"/>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i="0" kern="1200">
                <a:solidFill>
                  <a:schemeClr val="accent1"/>
                </a:solidFill>
                <a:latin typeface="+mj-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F6235"/>
                </a:solidFill>
                <a:effectLst/>
                <a:uLnTx/>
                <a:uFillTx/>
                <a:latin typeface="Montserrat ExtraBold"/>
                <a:ea typeface="+mj-ea"/>
                <a:cs typeface="Arial" panose="020B0604020202020204" pitchFamily="34" charset="0"/>
              </a:rPr>
              <a:t>Electrical Tools</a:t>
            </a:r>
          </a:p>
        </p:txBody>
      </p:sp>
      <p:sp>
        <p:nvSpPr>
          <p:cNvPr id="3" name="Content Placeholder 4">
            <a:extLst>
              <a:ext uri="{FF2B5EF4-FFF2-40B4-BE49-F238E27FC236}">
                <a16:creationId xmlns:a16="http://schemas.microsoft.com/office/drawing/2014/main" id="{0E5FDB90-21EB-FC06-53FE-D348DFE35A6D}"/>
              </a:ext>
            </a:extLst>
          </p:cNvPr>
          <p:cNvSpPr txBox="1">
            <a:spLocks/>
          </p:cNvSpPr>
          <p:nvPr/>
        </p:nvSpPr>
        <p:spPr>
          <a:xfrm>
            <a:off x="1943906" y="3525025"/>
            <a:ext cx="7534945" cy="91440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2800" b="1" i="1" kern="1200">
                <a:solidFill>
                  <a:schemeClr val="tx1">
                    <a:lumMod val="75000"/>
                    <a:lumOff val="25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lumMod val="75000"/>
                    <a:lumOff val="25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lumMod val="75000"/>
                    <a:lumOff val="25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lumMod val="75000"/>
                    <a:lumOff val="25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None/>
              <a:tabLst/>
              <a:defRPr/>
            </a:pPr>
            <a:r>
              <a:rPr kumimoji="0" lang="en-US" sz="2800" b="1" i="1"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rPr>
              <a:t>Transit Core Competencies Curriculum (TC3)</a:t>
            </a:r>
          </a:p>
          <a:p>
            <a:pPr marL="0" marR="0" lvl="0" indent="0" algn="l" defTabSz="914400" rtl="0" eaLnBrk="1" fontAlgn="auto" latinLnBrk="0" hangingPunct="1">
              <a:lnSpc>
                <a:spcPct val="90000"/>
              </a:lnSpc>
              <a:spcBef>
                <a:spcPts val="1000"/>
              </a:spcBef>
              <a:spcAft>
                <a:spcPts val="0"/>
              </a:spcAft>
              <a:buClr>
                <a:srgbClr val="615F67"/>
              </a:buClr>
              <a:buSzTx/>
              <a:buFont typeface="Arial" panose="020B0604020202020204" pitchFamily="34" charset="0"/>
              <a:buNone/>
              <a:tabLst/>
              <a:defRPr/>
            </a:pPr>
            <a:r>
              <a:rPr kumimoji="0" lang="en-US" sz="2800" b="1" i="1" u="none" strike="noStrike" kern="1200" cap="none" spc="0" normalizeH="0" baseline="0" noProof="0" dirty="0">
                <a:ln>
                  <a:noFill/>
                </a:ln>
                <a:solidFill>
                  <a:srgbClr val="000000">
                    <a:lumMod val="75000"/>
                    <a:lumOff val="25000"/>
                  </a:srgbClr>
                </a:solidFill>
                <a:effectLst/>
                <a:uLnTx/>
                <a:uFillTx/>
                <a:latin typeface="Calibri"/>
                <a:ea typeface="+mn-ea"/>
                <a:cs typeface="Arial" panose="020B0604020202020204" pitchFamily="34" charset="0"/>
              </a:rPr>
              <a:t>Electrical Foundations</a:t>
            </a:r>
          </a:p>
        </p:txBody>
      </p:sp>
    </p:spTree>
    <p:extLst>
      <p:ext uri="{BB962C8B-B14F-4D97-AF65-F5344CB8AC3E}">
        <p14:creationId xmlns:p14="http://schemas.microsoft.com/office/powerpoint/2010/main" val="384447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76877-373B-EA62-7357-B2015CB96C75}"/>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99971F72-E5F0-AA22-BCA2-9234D0EDA02C}"/>
              </a:ext>
            </a:extLst>
          </p:cNvPr>
          <p:cNvSpPr txBox="1"/>
          <p:nvPr/>
        </p:nvSpPr>
        <p:spPr>
          <a:xfrm>
            <a:off x="3915032" y="461161"/>
            <a:ext cx="7226210" cy="707886"/>
          </a:xfrm>
          <a:prstGeom prst="rect">
            <a:avLst/>
          </a:prstGeom>
          <a:noFill/>
          <a:ln>
            <a:noFill/>
          </a:ln>
        </p:spPr>
        <p:txBody>
          <a:bodyPr wrap="square" rtlCol="0">
            <a:spAutoFit/>
          </a:bodyPr>
          <a:lstStyle/>
          <a:p>
            <a:r>
              <a:rPr lang="en-US" sz="4000" dirty="0">
                <a:solidFill>
                  <a:schemeClr val="accent4"/>
                </a:solidFill>
                <a:latin typeface="Articulate Extrabold" panose="02000503050000020004" pitchFamily="2" charset="0"/>
              </a:rPr>
              <a:t>Wire Crimper  </a:t>
            </a:r>
          </a:p>
        </p:txBody>
      </p:sp>
      <p:pic>
        <p:nvPicPr>
          <p:cNvPr id="3" name="Picture 2">
            <a:extLst>
              <a:ext uri="{FF2B5EF4-FFF2-40B4-BE49-F238E27FC236}">
                <a16:creationId xmlns:a16="http://schemas.microsoft.com/office/drawing/2014/main" id="{87B67BC6-3020-A5EC-E8D4-67214AC3B0FC}"/>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3056" r="22206"/>
          <a:stretch>
            <a:fillRect/>
          </a:stretch>
        </p:blipFill>
        <p:spPr>
          <a:xfrm>
            <a:off x="0" y="0"/>
            <a:ext cx="3244357" cy="6858000"/>
          </a:xfrm>
          <a:prstGeom prst="rect">
            <a:avLst/>
          </a:prstGeom>
        </p:spPr>
      </p:pic>
      <p:sp>
        <p:nvSpPr>
          <p:cNvPr id="6" name="Rectangle 5">
            <a:extLst>
              <a:ext uri="{FF2B5EF4-FFF2-40B4-BE49-F238E27FC236}">
                <a16:creationId xmlns:a16="http://schemas.microsoft.com/office/drawing/2014/main" id="{589985D7-E653-D054-0390-6F3D2AC5DB2A}"/>
              </a:ext>
            </a:extLst>
          </p:cNvPr>
          <p:cNvSpPr/>
          <p:nvPr/>
        </p:nvSpPr>
        <p:spPr>
          <a:xfrm>
            <a:off x="1" y="-1"/>
            <a:ext cx="324435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26262"/>
              </a:solidFill>
            </a:endParaRPr>
          </a:p>
        </p:txBody>
      </p:sp>
      <p:sp>
        <p:nvSpPr>
          <p:cNvPr id="8" name="Rectangle 7">
            <a:extLst>
              <a:ext uri="{FF2B5EF4-FFF2-40B4-BE49-F238E27FC236}">
                <a16:creationId xmlns:a16="http://schemas.microsoft.com/office/drawing/2014/main" id="{BFBFF113-2F48-90CD-0E6A-0F06A2B2688E}"/>
              </a:ext>
            </a:extLst>
          </p:cNvPr>
          <p:cNvSpPr/>
          <p:nvPr/>
        </p:nvSpPr>
        <p:spPr>
          <a:xfrm>
            <a:off x="409427" y="690043"/>
            <a:ext cx="2425815"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Purpose</a:t>
            </a:r>
          </a:p>
        </p:txBody>
      </p:sp>
      <p:sp>
        <p:nvSpPr>
          <p:cNvPr id="9" name="Rectangle 8">
            <a:extLst>
              <a:ext uri="{FF2B5EF4-FFF2-40B4-BE49-F238E27FC236}">
                <a16:creationId xmlns:a16="http://schemas.microsoft.com/office/drawing/2014/main" id="{03C48D4D-7DFD-4EFE-06C1-88EC2B30FDE0}"/>
              </a:ext>
            </a:extLst>
          </p:cNvPr>
          <p:cNvSpPr/>
          <p:nvPr/>
        </p:nvSpPr>
        <p:spPr>
          <a:xfrm>
            <a:off x="409427" y="2220525"/>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Use</a:t>
            </a:r>
          </a:p>
        </p:txBody>
      </p:sp>
      <p:sp>
        <p:nvSpPr>
          <p:cNvPr id="10" name="Rectangle 9">
            <a:extLst>
              <a:ext uri="{FF2B5EF4-FFF2-40B4-BE49-F238E27FC236}">
                <a16:creationId xmlns:a16="http://schemas.microsoft.com/office/drawing/2014/main" id="{2BBC0D3B-C57C-3116-86A8-828A34BEC628}"/>
              </a:ext>
            </a:extLst>
          </p:cNvPr>
          <p:cNvSpPr/>
          <p:nvPr/>
        </p:nvSpPr>
        <p:spPr>
          <a:xfrm>
            <a:off x="409427" y="3847259"/>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rgbClr val="E5A119"/>
                </a:solidFill>
                <a:latin typeface="Articulate Extrabold" panose="02000503050000020004" pitchFamily="2" charset="0"/>
              </a:rPr>
              <a:t>Safety</a:t>
            </a:r>
          </a:p>
        </p:txBody>
      </p:sp>
      <p:sp>
        <p:nvSpPr>
          <p:cNvPr id="11" name="Rectangle 10">
            <a:extLst>
              <a:ext uri="{FF2B5EF4-FFF2-40B4-BE49-F238E27FC236}">
                <a16:creationId xmlns:a16="http://schemas.microsoft.com/office/drawing/2014/main" id="{69CF3FA3-DE5F-1848-C4B2-737EE0AFEF52}"/>
              </a:ext>
            </a:extLst>
          </p:cNvPr>
          <p:cNvSpPr/>
          <p:nvPr/>
        </p:nvSpPr>
        <p:spPr>
          <a:xfrm>
            <a:off x="409427" y="5352629"/>
            <a:ext cx="2716058"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Mistakes</a:t>
            </a:r>
          </a:p>
        </p:txBody>
      </p:sp>
      <p:sp>
        <p:nvSpPr>
          <p:cNvPr id="4" name="Rectangle 3">
            <a:extLst>
              <a:ext uri="{FF2B5EF4-FFF2-40B4-BE49-F238E27FC236}">
                <a16:creationId xmlns:a16="http://schemas.microsoft.com/office/drawing/2014/main" id="{B8279472-F761-F089-4856-D0505625D239}"/>
              </a:ext>
            </a:extLst>
          </p:cNvPr>
          <p:cNvSpPr/>
          <p:nvPr/>
        </p:nvSpPr>
        <p:spPr>
          <a:xfrm>
            <a:off x="2986311" y="0"/>
            <a:ext cx="286053" cy="6858000"/>
          </a:xfrm>
          <a:prstGeom prst="rect">
            <a:avLst/>
          </a:prstGeom>
          <a:solidFill>
            <a:srgbClr val="E5A11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3">
                  <a:lumMod val="40000"/>
                  <a:lumOff val="60000"/>
                </a:schemeClr>
              </a:solidFill>
            </a:endParaRPr>
          </a:p>
        </p:txBody>
      </p:sp>
      <p:sp>
        <p:nvSpPr>
          <p:cNvPr id="5" name="Rectangle 4">
            <a:extLst>
              <a:ext uri="{FF2B5EF4-FFF2-40B4-BE49-F238E27FC236}">
                <a16:creationId xmlns:a16="http://schemas.microsoft.com/office/drawing/2014/main" id="{62C04E79-06D0-9C0C-7067-3F6A8051771A}"/>
              </a:ext>
            </a:extLst>
          </p:cNvPr>
          <p:cNvSpPr/>
          <p:nvPr/>
        </p:nvSpPr>
        <p:spPr>
          <a:xfrm>
            <a:off x="2986311" y="3840195"/>
            <a:ext cx="286053" cy="1008289"/>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6CC092EC-2D1E-51B7-01C2-D37FD3123499}"/>
              </a:ext>
            </a:extLst>
          </p:cNvPr>
          <p:cNvSpPr txBox="1"/>
          <p:nvPr/>
        </p:nvSpPr>
        <p:spPr>
          <a:xfrm>
            <a:off x="3915032" y="1384007"/>
            <a:ext cx="7715493" cy="3600986"/>
          </a:xfrm>
          <a:prstGeom prst="rect">
            <a:avLst/>
          </a:prstGeom>
          <a:noFill/>
          <a:ln>
            <a:noFill/>
          </a:ln>
        </p:spPr>
        <p:txBody>
          <a:bodyPr wrap="square">
            <a:spAutoFit/>
          </a:bodyPr>
          <a:lstStyle/>
          <a:p>
            <a:pPr marL="342900" indent="-342900">
              <a:buFont typeface="Arial" panose="020B0604020202020204" pitchFamily="34" charset="0"/>
              <a:buChar char="•"/>
            </a:pPr>
            <a:r>
              <a:rPr lang="en-US" sz="2800" dirty="0">
                <a:solidFill>
                  <a:schemeClr val="tx1">
                    <a:lumMod val="75000"/>
                    <a:lumOff val="25000"/>
                  </a:schemeClr>
                </a:solidFill>
              </a:rPr>
              <a:t>Verify the circuit is de-energized before crimping</a:t>
            </a:r>
          </a:p>
          <a:p>
            <a:pPr marL="342900" indent="-342900">
              <a:buFont typeface="Arial" panose="020B0604020202020204" pitchFamily="34" charset="0"/>
              <a:buChar char="•"/>
            </a:pPr>
            <a:endParaRPr lang="en-US" sz="2000" dirty="0">
              <a:solidFill>
                <a:schemeClr val="tx1">
                  <a:lumMod val="75000"/>
                  <a:lumOff val="25000"/>
                </a:schemeClr>
              </a:solidFill>
            </a:endParaRPr>
          </a:p>
          <a:p>
            <a:pPr marL="342900" indent="-342900">
              <a:buFont typeface="Arial" panose="020B0604020202020204" pitchFamily="34" charset="0"/>
              <a:buChar char="•"/>
            </a:pPr>
            <a:r>
              <a:rPr lang="en-US" sz="2800" dirty="0">
                <a:solidFill>
                  <a:schemeClr val="tx1">
                    <a:lumMod val="75000"/>
                    <a:lumOff val="25000"/>
                  </a:schemeClr>
                </a:solidFill>
              </a:rPr>
              <a:t>Inspect tool condition and die selection</a:t>
            </a:r>
          </a:p>
          <a:p>
            <a:pPr marL="342900" indent="-342900">
              <a:buFont typeface="Arial" panose="020B0604020202020204" pitchFamily="34" charset="0"/>
              <a:buChar char="•"/>
            </a:pPr>
            <a:endParaRPr lang="en-US" sz="2000" dirty="0">
              <a:solidFill>
                <a:schemeClr val="tx1">
                  <a:lumMod val="75000"/>
                  <a:lumOff val="25000"/>
                </a:schemeClr>
              </a:solidFill>
            </a:endParaRPr>
          </a:p>
          <a:p>
            <a:pPr marL="342900" indent="-342900">
              <a:buFont typeface="Arial" panose="020B0604020202020204" pitchFamily="34" charset="0"/>
              <a:buChar char="•"/>
            </a:pPr>
            <a:r>
              <a:rPr lang="en-US" sz="2800" dirty="0">
                <a:solidFill>
                  <a:schemeClr val="tx1">
                    <a:lumMod val="75000"/>
                    <a:lumOff val="25000"/>
                  </a:schemeClr>
                </a:solidFill>
              </a:rPr>
              <a:t>Keep fingers clear of crimping jaws</a:t>
            </a:r>
          </a:p>
          <a:p>
            <a:pPr marL="342900" indent="-342900">
              <a:buFont typeface="Arial" panose="020B0604020202020204" pitchFamily="34" charset="0"/>
              <a:buChar char="•"/>
            </a:pPr>
            <a:endParaRPr lang="en-US" sz="2000" dirty="0">
              <a:solidFill>
                <a:schemeClr val="tx1">
                  <a:lumMod val="75000"/>
                  <a:lumOff val="25000"/>
                </a:schemeClr>
              </a:solidFill>
            </a:endParaRPr>
          </a:p>
          <a:p>
            <a:pPr marL="342900" indent="-342900">
              <a:buFont typeface="Arial" panose="020B0604020202020204" pitchFamily="34" charset="0"/>
              <a:buChar char="•"/>
            </a:pPr>
            <a:r>
              <a:rPr lang="en-US" sz="2800" dirty="0">
                <a:solidFill>
                  <a:schemeClr val="tx1">
                    <a:lumMod val="75000"/>
                    <a:lumOff val="25000"/>
                  </a:schemeClr>
                </a:solidFill>
              </a:rPr>
              <a:t>Perform a visual </a:t>
            </a:r>
          </a:p>
          <a:p>
            <a:r>
              <a:rPr lang="en-US" sz="2800" dirty="0">
                <a:solidFill>
                  <a:schemeClr val="tx1">
                    <a:lumMod val="75000"/>
                    <a:lumOff val="25000"/>
                  </a:schemeClr>
                </a:solidFill>
              </a:rPr>
              <a:t>    inspection and </a:t>
            </a:r>
          </a:p>
          <a:p>
            <a:r>
              <a:rPr lang="en-US" sz="2800" dirty="0">
                <a:solidFill>
                  <a:schemeClr val="tx1">
                    <a:lumMod val="75000"/>
                    <a:lumOff val="25000"/>
                  </a:schemeClr>
                </a:solidFill>
              </a:rPr>
              <a:t>    pull test after crimp</a:t>
            </a:r>
          </a:p>
        </p:txBody>
      </p:sp>
      <p:grpSp>
        <p:nvGrpSpPr>
          <p:cNvPr id="15" name="Group 14">
            <a:extLst>
              <a:ext uri="{FF2B5EF4-FFF2-40B4-BE49-F238E27FC236}">
                <a16:creationId xmlns:a16="http://schemas.microsoft.com/office/drawing/2014/main" id="{68279101-AB0C-0794-131A-3A22BA417F4F}"/>
              </a:ext>
            </a:extLst>
          </p:cNvPr>
          <p:cNvGrpSpPr/>
          <p:nvPr/>
        </p:nvGrpSpPr>
        <p:grpSpPr>
          <a:xfrm>
            <a:off x="7528137" y="2567507"/>
            <a:ext cx="4662385" cy="4437672"/>
            <a:chOff x="7841939" y="2445141"/>
            <a:chExt cx="4350060" cy="4161253"/>
          </a:xfrm>
        </p:grpSpPr>
        <p:pic>
          <p:nvPicPr>
            <p:cNvPr id="13" name="Picture 12">
              <a:extLst>
                <a:ext uri="{FF2B5EF4-FFF2-40B4-BE49-F238E27FC236}">
                  <a16:creationId xmlns:a16="http://schemas.microsoft.com/office/drawing/2014/main" id="{F14E847A-4F75-A181-14BD-CFD410CF3AAF}"/>
                </a:ext>
              </a:extLst>
            </p:cNvPr>
            <p:cNvPicPr>
              <a:picLocks noChangeAspect="1"/>
            </p:cNvPicPr>
            <p:nvPr/>
          </p:nvPicPr>
          <p:blipFill>
            <a:blip r:embed="rId6">
              <a:extLst>
                <a:ext uri="{28A0092B-C50C-407E-A947-70E740481C1C}">
                  <a14:useLocalDpi xmlns:a14="http://schemas.microsoft.com/office/drawing/2010/main" val="0"/>
                </a:ext>
              </a:extLst>
            </a:blip>
            <a:srcRect l="29969" t="1872" r="17500"/>
            <a:stretch>
              <a:fillRect/>
            </a:stretch>
          </p:blipFill>
          <p:spPr>
            <a:xfrm>
              <a:off x="8293768" y="2445141"/>
              <a:ext cx="3898231" cy="4096072"/>
            </a:xfrm>
            <a:prstGeom prst="rect">
              <a:avLst/>
            </a:prstGeom>
          </p:spPr>
        </p:pic>
        <p:sp>
          <p:nvSpPr>
            <p:cNvPr id="14" name="Rectangle 13">
              <a:extLst>
                <a:ext uri="{FF2B5EF4-FFF2-40B4-BE49-F238E27FC236}">
                  <a16:creationId xmlns:a16="http://schemas.microsoft.com/office/drawing/2014/main" id="{B3B81545-E684-E098-ADA0-9AA0689BC2EA}"/>
                </a:ext>
              </a:extLst>
            </p:cNvPr>
            <p:cNvSpPr/>
            <p:nvPr/>
          </p:nvSpPr>
          <p:spPr>
            <a:xfrm rot="687776">
              <a:off x="7841939" y="5157454"/>
              <a:ext cx="1875233" cy="14489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4093233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9617F-A37A-3E0F-8DDA-16FF94DD10C7}"/>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4D4B4077-367B-2272-CBA8-3ADE7AAE654C}"/>
              </a:ext>
            </a:extLst>
          </p:cNvPr>
          <p:cNvSpPr txBox="1"/>
          <p:nvPr/>
        </p:nvSpPr>
        <p:spPr>
          <a:xfrm>
            <a:off x="3915032" y="461161"/>
            <a:ext cx="7226210" cy="707886"/>
          </a:xfrm>
          <a:prstGeom prst="rect">
            <a:avLst/>
          </a:prstGeom>
          <a:noFill/>
          <a:ln>
            <a:noFill/>
          </a:ln>
        </p:spPr>
        <p:txBody>
          <a:bodyPr wrap="square" rtlCol="0">
            <a:spAutoFit/>
          </a:bodyPr>
          <a:lstStyle/>
          <a:p>
            <a:r>
              <a:rPr lang="en-US" sz="4000" dirty="0">
                <a:solidFill>
                  <a:schemeClr val="accent4"/>
                </a:solidFill>
                <a:latin typeface="Articulate Extrabold" panose="02000503050000020004" pitchFamily="2" charset="0"/>
              </a:rPr>
              <a:t>Wire Crimper  </a:t>
            </a:r>
          </a:p>
        </p:txBody>
      </p:sp>
      <p:pic>
        <p:nvPicPr>
          <p:cNvPr id="3" name="Picture 2">
            <a:extLst>
              <a:ext uri="{FF2B5EF4-FFF2-40B4-BE49-F238E27FC236}">
                <a16:creationId xmlns:a16="http://schemas.microsoft.com/office/drawing/2014/main" id="{125534BC-D31E-7C6F-4165-6435B3642CA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3056" r="22206"/>
          <a:stretch>
            <a:fillRect/>
          </a:stretch>
        </p:blipFill>
        <p:spPr>
          <a:xfrm>
            <a:off x="0" y="0"/>
            <a:ext cx="3244357" cy="6858000"/>
          </a:xfrm>
          <a:prstGeom prst="rect">
            <a:avLst/>
          </a:prstGeom>
        </p:spPr>
      </p:pic>
      <p:sp>
        <p:nvSpPr>
          <p:cNvPr id="6" name="Rectangle 5">
            <a:extLst>
              <a:ext uri="{FF2B5EF4-FFF2-40B4-BE49-F238E27FC236}">
                <a16:creationId xmlns:a16="http://schemas.microsoft.com/office/drawing/2014/main" id="{5767E2FA-97CC-CAC0-BF19-BE1A4F094842}"/>
              </a:ext>
            </a:extLst>
          </p:cNvPr>
          <p:cNvSpPr/>
          <p:nvPr/>
        </p:nvSpPr>
        <p:spPr>
          <a:xfrm>
            <a:off x="1" y="-1"/>
            <a:ext cx="324435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26262"/>
              </a:solidFill>
            </a:endParaRPr>
          </a:p>
        </p:txBody>
      </p:sp>
      <p:sp>
        <p:nvSpPr>
          <p:cNvPr id="8" name="Rectangle 7">
            <a:extLst>
              <a:ext uri="{FF2B5EF4-FFF2-40B4-BE49-F238E27FC236}">
                <a16:creationId xmlns:a16="http://schemas.microsoft.com/office/drawing/2014/main" id="{20723266-EB66-03DC-1315-D2F4876A4CBC}"/>
              </a:ext>
            </a:extLst>
          </p:cNvPr>
          <p:cNvSpPr/>
          <p:nvPr/>
        </p:nvSpPr>
        <p:spPr>
          <a:xfrm>
            <a:off x="409427" y="690043"/>
            <a:ext cx="2425815"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Purpose</a:t>
            </a:r>
          </a:p>
        </p:txBody>
      </p:sp>
      <p:sp>
        <p:nvSpPr>
          <p:cNvPr id="9" name="Rectangle 8">
            <a:extLst>
              <a:ext uri="{FF2B5EF4-FFF2-40B4-BE49-F238E27FC236}">
                <a16:creationId xmlns:a16="http://schemas.microsoft.com/office/drawing/2014/main" id="{08388BE4-1B75-4D41-4910-CEE717ECC357}"/>
              </a:ext>
            </a:extLst>
          </p:cNvPr>
          <p:cNvSpPr/>
          <p:nvPr/>
        </p:nvSpPr>
        <p:spPr>
          <a:xfrm>
            <a:off x="409427" y="2220525"/>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Use</a:t>
            </a:r>
          </a:p>
        </p:txBody>
      </p:sp>
      <p:sp>
        <p:nvSpPr>
          <p:cNvPr id="10" name="Rectangle 9">
            <a:extLst>
              <a:ext uri="{FF2B5EF4-FFF2-40B4-BE49-F238E27FC236}">
                <a16:creationId xmlns:a16="http://schemas.microsoft.com/office/drawing/2014/main" id="{85003EC0-2824-DCB3-336B-0DE8BCFA5BAB}"/>
              </a:ext>
            </a:extLst>
          </p:cNvPr>
          <p:cNvSpPr/>
          <p:nvPr/>
        </p:nvSpPr>
        <p:spPr>
          <a:xfrm>
            <a:off x="409427" y="3847259"/>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Safety</a:t>
            </a:r>
          </a:p>
        </p:txBody>
      </p:sp>
      <p:sp>
        <p:nvSpPr>
          <p:cNvPr id="11" name="Rectangle 10">
            <a:extLst>
              <a:ext uri="{FF2B5EF4-FFF2-40B4-BE49-F238E27FC236}">
                <a16:creationId xmlns:a16="http://schemas.microsoft.com/office/drawing/2014/main" id="{726A8ECF-F593-B629-0B2F-D057FC37173E}"/>
              </a:ext>
            </a:extLst>
          </p:cNvPr>
          <p:cNvSpPr/>
          <p:nvPr/>
        </p:nvSpPr>
        <p:spPr>
          <a:xfrm>
            <a:off x="409427" y="5352629"/>
            <a:ext cx="2716058"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rgbClr val="E5A119"/>
                </a:solidFill>
                <a:latin typeface="Articulate Extrabold" panose="02000503050000020004" pitchFamily="2" charset="0"/>
              </a:rPr>
              <a:t>Mistakes</a:t>
            </a:r>
          </a:p>
        </p:txBody>
      </p:sp>
      <p:sp>
        <p:nvSpPr>
          <p:cNvPr id="4" name="Rectangle 3">
            <a:extLst>
              <a:ext uri="{FF2B5EF4-FFF2-40B4-BE49-F238E27FC236}">
                <a16:creationId xmlns:a16="http://schemas.microsoft.com/office/drawing/2014/main" id="{ABADA1DD-891F-1A53-E3F3-88044AD08F86}"/>
              </a:ext>
            </a:extLst>
          </p:cNvPr>
          <p:cNvSpPr/>
          <p:nvPr/>
        </p:nvSpPr>
        <p:spPr>
          <a:xfrm>
            <a:off x="2986311" y="0"/>
            <a:ext cx="286053" cy="6858000"/>
          </a:xfrm>
          <a:prstGeom prst="rect">
            <a:avLst/>
          </a:prstGeom>
          <a:solidFill>
            <a:srgbClr val="E5A11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3">
                  <a:lumMod val="40000"/>
                  <a:lumOff val="60000"/>
                </a:schemeClr>
              </a:solidFill>
            </a:endParaRPr>
          </a:p>
        </p:txBody>
      </p:sp>
      <p:sp>
        <p:nvSpPr>
          <p:cNvPr id="5" name="Rectangle 4">
            <a:extLst>
              <a:ext uri="{FF2B5EF4-FFF2-40B4-BE49-F238E27FC236}">
                <a16:creationId xmlns:a16="http://schemas.microsoft.com/office/drawing/2014/main" id="{92A0268C-8136-ED1B-0266-A78AEEE11770}"/>
              </a:ext>
            </a:extLst>
          </p:cNvPr>
          <p:cNvSpPr/>
          <p:nvPr/>
        </p:nvSpPr>
        <p:spPr>
          <a:xfrm>
            <a:off x="2986311" y="5288649"/>
            <a:ext cx="286053" cy="1008289"/>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9B83A211-0312-A2EE-4152-7965067BA358}"/>
              </a:ext>
            </a:extLst>
          </p:cNvPr>
          <p:cNvGrpSpPr/>
          <p:nvPr/>
        </p:nvGrpSpPr>
        <p:grpSpPr>
          <a:xfrm>
            <a:off x="3445453" y="1814798"/>
            <a:ext cx="1728584" cy="5202170"/>
            <a:chOff x="3729305" y="2026131"/>
            <a:chExt cx="2210676" cy="5492250"/>
          </a:xfrm>
        </p:grpSpPr>
        <p:pic>
          <p:nvPicPr>
            <p:cNvPr id="2" name="Picture 1" descr="Several wires with a hole in the end&#10;&#10;AI-generated content may be incorrect.">
              <a:extLst>
                <a:ext uri="{FF2B5EF4-FFF2-40B4-BE49-F238E27FC236}">
                  <a16:creationId xmlns:a16="http://schemas.microsoft.com/office/drawing/2014/main" id="{A0196FBF-59E0-8AB3-F601-248795B0D237}"/>
                </a:ext>
              </a:extLst>
            </p:cNvPr>
            <p:cNvPicPr>
              <a:picLocks noChangeAspect="1"/>
            </p:cNvPicPr>
            <p:nvPr/>
          </p:nvPicPr>
          <p:blipFill>
            <a:blip r:embed="rId6"/>
            <a:srcRect l="3015" r="71134" b="10114"/>
            <a:stretch>
              <a:fillRect/>
            </a:stretch>
          </p:blipFill>
          <p:spPr>
            <a:xfrm>
              <a:off x="3943039" y="3419680"/>
              <a:ext cx="1511278" cy="4098701"/>
            </a:xfrm>
            <a:prstGeom prst="rect">
              <a:avLst/>
            </a:prstGeom>
            <a:noFill/>
          </p:spPr>
        </p:pic>
        <p:sp>
          <p:nvSpPr>
            <p:cNvPr id="16" name="Rectangle 15">
              <a:extLst>
                <a:ext uri="{FF2B5EF4-FFF2-40B4-BE49-F238E27FC236}">
                  <a16:creationId xmlns:a16="http://schemas.microsoft.com/office/drawing/2014/main" id="{BB1557C3-6A81-3FAD-9A0A-1289240EE426}"/>
                </a:ext>
              </a:extLst>
            </p:cNvPr>
            <p:cNvSpPr/>
            <p:nvPr/>
          </p:nvSpPr>
          <p:spPr>
            <a:xfrm>
              <a:off x="3729305" y="2026131"/>
              <a:ext cx="2210676" cy="88835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chemeClr val="tx1">
                      <a:lumMod val="75000"/>
                      <a:lumOff val="25000"/>
                    </a:schemeClr>
                  </a:solidFill>
                </a:rPr>
                <a:t>Connector too small</a:t>
              </a:r>
            </a:p>
          </p:txBody>
        </p:sp>
      </p:grpSp>
      <p:grpSp>
        <p:nvGrpSpPr>
          <p:cNvPr id="22" name="Group 21">
            <a:extLst>
              <a:ext uri="{FF2B5EF4-FFF2-40B4-BE49-F238E27FC236}">
                <a16:creationId xmlns:a16="http://schemas.microsoft.com/office/drawing/2014/main" id="{6C1C9D4E-AC89-3993-26D9-48568BA3C073}"/>
              </a:ext>
            </a:extLst>
          </p:cNvPr>
          <p:cNvGrpSpPr/>
          <p:nvPr/>
        </p:nvGrpSpPr>
        <p:grpSpPr>
          <a:xfrm>
            <a:off x="5231708" y="1830076"/>
            <a:ext cx="1728584" cy="5186892"/>
            <a:chOff x="6454846" y="2026131"/>
            <a:chExt cx="2210676" cy="5476120"/>
          </a:xfrm>
        </p:grpSpPr>
        <p:pic>
          <p:nvPicPr>
            <p:cNvPr id="12" name="Picture 11" descr="Several wires with a hole in the end&#10;&#10;AI-generated content may be incorrect.">
              <a:extLst>
                <a:ext uri="{FF2B5EF4-FFF2-40B4-BE49-F238E27FC236}">
                  <a16:creationId xmlns:a16="http://schemas.microsoft.com/office/drawing/2014/main" id="{D2EF0162-B9DD-D2C6-804F-C068CC4CDAAA}"/>
                </a:ext>
              </a:extLst>
            </p:cNvPr>
            <p:cNvPicPr>
              <a:picLocks noChangeAspect="1"/>
            </p:cNvPicPr>
            <p:nvPr/>
          </p:nvPicPr>
          <p:blipFill>
            <a:blip r:embed="rId6"/>
            <a:srcRect l="33895" r="40254" b="10114"/>
            <a:stretch>
              <a:fillRect/>
            </a:stretch>
          </p:blipFill>
          <p:spPr>
            <a:xfrm>
              <a:off x="6746293" y="3403550"/>
              <a:ext cx="1819240" cy="4098701"/>
            </a:xfrm>
            <a:prstGeom prst="rect">
              <a:avLst/>
            </a:prstGeom>
            <a:noFill/>
          </p:spPr>
        </p:pic>
        <p:sp>
          <p:nvSpPr>
            <p:cNvPr id="17" name="Rectangle 16">
              <a:extLst>
                <a:ext uri="{FF2B5EF4-FFF2-40B4-BE49-F238E27FC236}">
                  <a16:creationId xmlns:a16="http://schemas.microsoft.com/office/drawing/2014/main" id="{19921699-B1C0-DE8D-F70B-6A02C01487D5}"/>
                </a:ext>
              </a:extLst>
            </p:cNvPr>
            <p:cNvSpPr/>
            <p:nvPr/>
          </p:nvSpPr>
          <p:spPr>
            <a:xfrm>
              <a:off x="6454846" y="2026131"/>
              <a:ext cx="2210676" cy="127714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chemeClr val="tx1">
                      <a:lumMod val="75000"/>
                      <a:lumOff val="25000"/>
                    </a:schemeClr>
                  </a:solidFill>
                </a:rPr>
                <a:t>Too much insulation stripped</a:t>
              </a:r>
            </a:p>
          </p:txBody>
        </p:sp>
      </p:grpSp>
      <p:grpSp>
        <p:nvGrpSpPr>
          <p:cNvPr id="23" name="Group 22">
            <a:extLst>
              <a:ext uri="{FF2B5EF4-FFF2-40B4-BE49-F238E27FC236}">
                <a16:creationId xmlns:a16="http://schemas.microsoft.com/office/drawing/2014/main" id="{AB93E487-F782-51FB-8021-7A7443428D22}"/>
              </a:ext>
            </a:extLst>
          </p:cNvPr>
          <p:cNvGrpSpPr/>
          <p:nvPr/>
        </p:nvGrpSpPr>
        <p:grpSpPr>
          <a:xfrm>
            <a:off x="7103569" y="1995265"/>
            <a:ext cx="1633292" cy="5091915"/>
            <a:chOff x="9127956" y="2026131"/>
            <a:chExt cx="2088808" cy="5375847"/>
          </a:xfrm>
        </p:grpSpPr>
        <p:pic>
          <p:nvPicPr>
            <p:cNvPr id="7" name="Picture 6" descr="Several wires with a hole in the end&#10;&#10;AI-generated content may be incorrect.">
              <a:extLst>
                <a:ext uri="{FF2B5EF4-FFF2-40B4-BE49-F238E27FC236}">
                  <a16:creationId xmlns:a16="http://schemas.microsoft.com/office/drawing/2014/main" id="{A0DC614E-A6F6-E3EB-D141-1167467D7B5F}"/>
                </a:ext>
              </a:extLst>
            </p:cNvPr>
            <p:cNvPicPr>
              <a:picLocks noChangeAspect="1"/>
            </p:cNvPicPr>
            <p:nvPr/>
          </p:nvPicPr>
          <p:blipFill>
            <a:blip r:embed="rId6"/>
            <a:srcRect l="68947" r="5201" b="10114"/>
            <a:stretch>
              <a:fillRect/>
            </a:stretch>
          </p:blipFill>
          <p:spPr>
            <a:xfrm>
              <a:off x="9426029" y="3318971"/>
              <a:ext cx="1790735" cy="4083007"/>
            </a:xfrm>
            <a:prstGeom prst="rect">
              <a:avLst/>
            </a:prstGeom>
            <a:noFill/>
          </p:spPr>
        </p:pic>
        <p:sp>
          <p:nvSpPr>
            <p:cNvPr id="18" name="Rectangle 17">
              <a:extLst>
                <a:ext uri="{FF2B5EF4-FFF2-40B4-BE49-F238E27FC236}">
                  <a16:creationId xmlns:a16="http://schemas.microsoft.com/office/drawing/2014/main" id="{90B9FB25-6D4C-8922-A717-7A4BC9234FD5}"/>
                </a:ext>
              </a:extLst>
            </p:cNvPr>
            <p:cNvSpPr/>
            <p:nvPr/>
          </p:nvSpPr>
          <p:spPr>
            <a:xfrm>
              <a:off x="9127956" y="2026131"/>
              <a:ext cx="2088808" cy="88835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chemeClr val="tx1">
                      <a:lumMod val="75000"/>
                      <a:lumOff val="25000"/>
                    </a:schemeClr>
                  </a:solidFill>
                </a:rPr>
                <a:t>Excess wire not trimmed</a:t>
              </a:r>
            </a:p>
          </p:txBody>
        </p:sp>
      </p:grpSp>
      <p:grpSp>
        <p:nvGrpSpPr>
          <p:cNvPr id="30" name="Group 29">
            <a:extLst>
              <a:ext uri="{FF2B5EF4-FFF2-40B4-BE49-F238E27FC236}">
                <a16:creationId xmlns:a16="http://schemas.microsoft.com/office/drawing/2014/main" id="{5414867B-96D2-2601-3D3A-3D61C06B599D}"/>
              </a:ext>
            </a:extLst>
          </p:cNvPr>
          <p:cNvGrpSpPr/>
          <p:nvPr/>
        </p:nvGrpSpPr>
        <p:grpSpPr>
          <a:xfrm>
            <a:off x="8955413" y="1830076"/>
            <a:ext cx="2399561" cy="5169284"/>
            <a:chOff x="8955413" y="1830076"/>
            <a:chExt cx="2399561" cy="5169284"/>
          </a:xfrm>
        </p:grpSpPr>
        <p:pic>
          <p:nvPicPr>
            <p:cNvPr id="28" name="Picture 27">
              <a:extLst>
                <a:ext uri="{FF2B5EF4-FFF2-40B4-BE49-F238E27FC236}">
                  <a16:creationId xmlns:a16="http://schemas.microsoft.com/office/drawing/2014/main" id="{7533FC5B-8AA7-C015-3E51-D966C7128CD0}"/>
                </a:ext>
              </a:extLst>
            </p:cNvPr>
            <p:cNvPicPr>
              <a:picLocks noChangeAspect="1"/>
            </p:cNvPicPr>
            <p:nvPr/>
          </p:nvPicPr>
          <p:blipFill>
            <a:blip r:embed="rId7">
              <a:extLst>
                <a:ext uri="{28A0092B-C50C-407E-A947-70E740481C1C}">
                  <a14:useLocalDpi xmlns:a14="http://schemas.microsoft.com/office/drawing/2010/main" val="0"/>
                </a:ext>
              </a:extLst>
            </a:blip>
            <a:srcRect l="28756" r="26611"/>
            <a:stretch>
              <a:fillRect/>
            </a:stretch>
          </p:blipFill>
          <p:spPr>
            <a:xfrm>
              <a:off x="8955413" y="3304159"/>
              <a:ext cx="2399561" cy="3695201"/>
            </a:xfrm>
            <a:prstGeom prst="rect">
              <a:avLst/>
            </a:prstGeom>
          </p:spPr>
        </p:pic>
        <p:sp>
          <p:nvSpPr>
            <p:cNvPr id="29" name="Rectangle 28">
              <a:extLst>
                <a:ext uri="{FF2B5EF4-FFF2-40B4-BE49-F238E27FC236}">
                  <a16:creationId xmlns:a16="http://schemas.microsoft.com/office/drawing/2014/main" id="{5DE5BAB6-82FD-17A4-C331-BE72D15EA1DF}"/>
                </a:ext>
              </a:extLst>
            </p:cNvPr>
            <p:cNvSpPr/>
            <p:nvPr/>
          </p:nvSpPr>
          <p:spPr>
            <a:xfrm>
              <a:off x="9191393" y="1830076"/>
              <a:ext cx="1394688" cy="81305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chemeClr val="tx1">
                      <a:lumMod val="75000"/>
                      <a:lumOff val="25000"/>
                    </a:schemeClr>
                  </a:solidFill>
                </a:rPr>
                <a:t>Crushed crimp</a:t>
              </a:r>
            </a:p>
          </p:txBody>
        </p:sp>
      </p:grpSp>
    </p:spTree>
    <p:custDataLst>
      <p:tags r:id="rId1"/>
    </p:custDataLst>
    <p:extLst>
      <p:ext uri="{BB962C8B-B14F-4D97-AF65-F5344CB8AC3E}">
        <p14:creationId xmlns:p14="http://schemas.microsoft.com/office/powerpoint/2010/main" val="459286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ECB15-FC5A-5B32-D8B1-149D467249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1DDA82-305D-D6F6-A55D-6E80F8947568}"/>
              </a:ext>
            </a:extLst>
          </p:cNvPr>
          <p:cNvSpPr>
            <a:spLocks noGrp="1"/>
          </p:cNvSpPr>
          <p:nvPr>
            <p:ph type="title"/>
          </p:nvPr>
        </p:nvSpPr>
        <p:spPr/>
        <p:txBody>
          <a:bodyPr anchor="t">
            <a:normAutofit/>
          </a:bodyPr>
          <a:lstStyle/>
          <a:p>
            <a:r>
              <a:rPr lang="en-US" dirty="0">
                <a:solidFill>
                  <a:schemeClr val="accent4"/>
                </a:solidFill>
              </a:rPr>
              <a:t>Types of Crimpers</a:t>
            </a:r>
          </a:p>
        </p:txBody>
      </p:sp>
      <p:graphicFrame>
        <p:nvGraphicFramePr>
          <p:cNvPr id="7" name="Content Placeholder 6">
            <a:extLst>
              <a:ext uri="{FF2B5EF4-FFF2-40B4-BE49-F238E27FC236}">
                <a16:creationId xmlns:a16="http://schemas.microsoft.com/office/drawing/2014/main" id="{32488FAA-C82F-0CEF-2FA0-234FB11678DC}"/>
              </a:ext>
            </a:extLst>
          </p:cNvPr>
          <p:cNvGraphicFramePr>
            <a:graphicFrameLocks noGrp="1"/>
          </p:cNvGraphicFramePr>
          <p:nvPr>
            <p:ph idx="1"/>
            <p:extLst>
              <p:ext uri="{D42A27DB-BD31-4B8C-83A1-F6EECF244321}">
                <p14:modId xmlns:p14="http://schemas.microsoft.com/office/powerpoint/2010/main" val="2466473555"/>
              </p:ext>
            </p:extLst>
          </p:nvPr>
        </p:nvGraphicFramePr>
        <p:xfrm>
          <a:off x="862263" y="1562704"/>
          <a:ext cx="3597441" cy="664797"/>
        </p:xfrm>
        <a:graphic>
          <a:graphicData uri="http://schemas.openxmlformats.org/drawingml/2006/table">
            <a:tbl>
              <a:tblPr firstRow="1" bandRow="1">
                <a:tableStyleId>{5940675A-B579-460E-94D1-54222C63F5DA}</a:tableStyleId>
              </a:tblPr>
              <a:tblGrid>
                <a:gridCol w="3597441">
                  <a:extLst>
                    <a:ext uri="{9D8B030D-6E8A-4147-A177-3AD203B41FA5}">
                      <a16:colId xmlns:a16="http://schemas.microsoft.com/office/drawing/2014/main" val="481829919"/>
                    </a:ext>
                  </a:extLst>
                </a:gridCol>
              </a:tblGrid>
              <a:tr h="664797">
                <a:tc>
                  <a:txBody>
                    <a:bodyPr/>
                    <a:lstStyle/>
                    <a:p>
                      <a:pPr algn="ctr"/>
                      <a:r>
                        <a:rPr lang="en-US" sz="3200" b="1" dirty="0">
                          <a:solidFill>
                            <a:schemeClr val="bg1"/>
                          </a:solidFill>
                        </a:rPr>
                        <a:t>Insulated Crimper</a:t>
                      </a:r>
                    </a:p>
                  </a:txBody>
                  <a:tcPr>
                    <a:solidFill>
                      <a:schemeClr val="tx1"/>
                    </a:solidFill>
                  </a:tcPr>
                </a:tc>
                <a:extLst>
                  <a:ext uri="{0D108BD9-81ED-4DB2-BD59-A6C34878D82A}">
                    <a16:rowId xmlns:a16="http://schemas.microsoft.com/office/drawing/2014/main" val="1933928449"/>
                  </a:ext>
                </a:extLst>
              </a:tr>
            </a:tbl>
          </a:graphicData>
        </a:graphic>
      </p:graphicFrame>
      <p:grpSp>
        <p:nvGrpSpPr>
          <p:cNvPr id="10" name="Group 9">
            <a:extLst>
              <a:ext uri="{FF2B5EF4-FFF2-40B4-BE49-F238E27FC236}">
                <a16:creationId xmlns:a16="http://schemas.microsoft.com/office/drawing/2014/main" id="{62AA306C-AB54-F7CD-D723-C2C3880E6D41}"/>
              </a:ext>
            </a:extLst>
          </p:cNvPr>
          <p:cNvGrpSpPr/>
          <p:nvPr/>
        </p:nvGrpSpPr>
        <p:grpSpPr>
          <a:xfrm>
            <a:off x="838200" y="2218547"/>
            <a:ext cx="10792323" cy="3925579"/>
            <a:chOff x="838200" y="2695074"/>
            <a:chExt cx="10792323" cy="3925579"/>
          </a:xfrm>
        </p:grpSpPr>
        <p:pic>
          <p:nvPicPr>
            <p:cNvPr id="3" name="Picture 2">
              <a:extLst>
                <a:ext uri="{FF2B5EF4-FFF2-40B4-BE49-F238E27FC236}">
                  <a16:creationId xmlns:a16="http://schemas.microsoft.com/office/drawing/2014/main" id="{D25597BA-3951-7CDF-EF2E-71840EF5FEC5}"/>
                </a:ext>
              </a:extLst>
            </p:cNvPr>
            <p:cNvPicPr>
              <a:picLocks noChangeAspect="1"/>
            </p:cNvPicPr>
            <p:nvPr/>
          </p:nvPicPr>
          <p:blipFill>
            <a:blip r:embed="rId4">
              <a:extLst>
                <a:ext uri="{28A0092B-C50C-407E-A947-70E740481C1C}">
                  <a14:useLocalDpi xmlns:a14="http://schemas.microsoft.com/office/drawing/2010/main" val="0"/>
                </a:ext>
              </a:extLst>
            </a:blip>
            <a:srcRect l="13965" t="13651" r="2301" b="2000"/>
            <a:stretch>
              <a:fillRect/>
            </a:stretch>
          </p:blipFill>
          <p:spPr>
            <a:xfrm>
              <a:off x="8301225" y="2727157"/>
              <a:ext cx="3329297" cy="3112169"/>
            </a:xfrm>
            <a:prstGeom prst="rect">
              <a:avLst/>
            </a:prstGeom>
            <a:noFill/>
          </p:spPr>
        </p:pic>
        <p:sp>
          <p:nvSpPr>
            <p:cNvPr id="6" name="Rectangle 5">
              <a:extLst>
                <a:ext uri="{FF2B5EF4-FFF2-40B4-BE49-F238E27FC236}">
                  <a16:creationId xmlns:a16="http://schemas.microsoft.com/office/drawing/2014/main" id="{5B2B7319-73A9-2A15-013A-32B0F469F2D0}"/>
                </a:ext>
              </a:extLst>
            </p:cNvPr>
            <p:cNvSpPr/>
            <p:nvPr/>
          </p:nvSpPr>
          <p:spPr>
            <a:xfrm>
              <a:off x="838200" y="2695074"/>
              <a:ext cx="10792323" cy="3925579"/>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600" dirty="0">
                  <a:solidFill>
                    <a:schemeClr val="tx1">
                      <a:lumMod val="75000"/>
                      <a:lumOff val="25000"/>
                    </a:schemeClr>
                  </a:solidFill>
                </a:rPr>
                <a:t>For insulated terminals only </a:t>
              </a:r>
            </a:p>
            <a:p>
              <a:pPr marL="342900" indent="-342900">
                <a:buFont typeface="Arial" panose="020B0604020202020204" pitchFamily="34" charset="0"/>
                <a:buChar char="•"/>
              </a:pPr>
              <a:endParaRPr lang="en-US" sz="2600" dirty="0">
                <a:solidFill>
                  <a:schemeClr val="tx1">
                    <a:lumMod val="75000"/>
                    <a:lumOff val="25000"/>
                  </a:schemeClr>
                </a:solidFill>
              </a:endParaRPr>
            </a:p>
            <a:p>
              <a:pPr marL="342900" indent="-342900">
                <a:buFont typeface="Arial" panose="020B0604020202020204" pitchFamily="34" charset="0"/>
                <a:buChar char="•"/>
              </a:pPr>
              <a:r>
                <a:rPr lang="en-US" sz="2600" dirty="0">
                  <a:solidFill>
                    <a:schemeClr val="tx1">
                      <a:lumMod val="75000"/>
                      <a:lumOff val="25000"/>
                    </a:schemeClr>
                  </a:solidFill>
                </a:rPr>
                <a:t>Color-coded: </a:t>
              </a:r>
            </a:p>
            <a:p>
              <a:pPr marL="800100" lvl="1" indent="-342900">
                <a:buFont typeface="Arial" panose="020B0604020202020204" pitchFamily="34" charset="0"/>
                <a:buChar char="•"/>
              </a:pPr>
              <a:r>
                <a:rPr lang="en-US" sz="2600" dirty="0">
                  <a:solidFill>
                    <a:srgbClr val="FF0000"/>
                  </a:solidFill>
                </a:rPr>
                <a:t>Red</a:t>
              </a:r>
              <a:r>
                <a:rPr lang="en-US" sz="2600" dirty="0">
                  <a:solidFill>
                    <a:schemeClr val="tx1">
                      <a:lumMod val="75000"/>
                      <a:lumOff val="25000"/>
                    </a:schemeClr>
                  </a:solidFill>
                </a:rPr>
                <a:t> (22–18 AWG), </a:t>
              </a:r>
            </a:p>
            <a:p>
              <a:pPr marL="800100" lvl="1" indent="-342900">
                <a:buFont typeface="Arial" panose="020B0604020202020204" pitchFamily="34" charset="0"/>
                <a:buChar char="•"/>
              </a:pPr>
              <a:r>
                <a:rPr lang="en-US" sz="2600" dirty="0">
                  <a:solidFill>
                    <a:srgbClr val="0070C0"/>
                  </a:solidFill>
                </a:rPr>
                <a:t>Blue</a:t>
              </a:r>
              <a:r>
                <a:rPr lang="en-US" sz="2600" dirty="0">
                  <a:solidFill>
                    <a:schemeClr val="tx1">
                      <a:lumMod val="75000"/>
                      <a:lumOff val="25000"/>
                    </a:schemeClr>
                  </a:solidFill>
                </a:rPr>
                <a:t> (16–14 AWG), </a:t>
              </a:r>
            </a:p>
            <a:p>
              <a:pPr marL="800100" lvl="1" indent="-342900">
                <a:buFont typeface="Arial" panose="020B0604020202020204" pitchFamily="34" charset="0"/>
                <a:buChar char="•"/>
              </a:pPr>
              <a:r>
                <a:rPr lang="en-US" sz="2600" dirty="0">
                  <a:solidFill>
                    <a:srgbClr val="A48E2E"/>
                  </a:solidFill>
                </a:rPr>
                <a:t>Yellow</a:t>
              </a:r>
              <a:r>
                <a:rPr lang="en-US" sz="2600" dirty="0">
                  <a:solidFill>
                    <a:schemeClr val="tx1">
                      <a:lumMod val="75000"/>
                      <a:lumOff val="25000"/>
                    </a:schemeClr>
                  </a:solidFill>
                </a:rPr>
                <a:t> (12–10 AWG)</a:t>
              </a:r>
            </a:p>
            <a:p>
              <a:pPr marL="342900" indent="-342900">
                <a:buFont typeface="Arial" panose="020B0604020202020204" pitchFamily="34" charset="0"/>
                <a:buChar char="•"/>
              </a:pPr>
              <a:endParaRPr lang="en-US" sz="2600" dirty="0">
                <a:solidFill>
                  <a:schemeClr val="tx1">
                    <a:lumMod val="75000"/>
                    <a:lumOff val="25000"/>
                  </a:schemeClr>
                </a:solidFill>
              </a:endParaRPr>
            </a:p>
            <a:p>
              <a:pPr marL="342900" indent="-342900">
                <a:buFont typeface="Arial" panose="020B0604020202020204" pitchFamily="34" charset="0"/>
                <a:buChar char="•"/>
              </a:pPr>
              <a:r>
                <a:rPr lang="en-US" sz="2600" dirty="0">
                  <a:solidFill>
                    <a:schemeClr val="tx1">
                      <a:lumMod val="75000"/>
                      <a:lumOff val="25000"/>
                    </a:schemeClr>
                  </a:solidFill>
                </a:rPr>
                <a:t>Supports insulation for strain relief</a:t>
              </a:r>
            </a:p>
          </p:txBody>
        </p:sp>
      </p:grpSp>
    </p:spTree>
    <p:custDataLst>
      <p:tags r:id="rId1"/>
    </p:custDataLst>
    <p:extLst>
      <p:ext uri="{BB962C8B-B14F-4D97-AF65-F5344CB8AC3E}">
        <p14:creationId xmlns:p14="http://schemas.microsoft.com/office/powerpoint/2010/main" val="286409155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D6610-033D-5521-3001-DB84F9C988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1F2BDC-93CF-5DD1-5158-38EBB2D38B99}"/>
              </a:ext>
            </a:extLst>
          </p:cNvPr>
          <p:cNvSpPr>
            <a:spLocks noGrp="1"/>
          </p:cNvSpPr>
          <p:nvPr>
            <p:ph type="title"/>
          </p:nvPr>
        </p:nvSpPr>
        <p:spPr/>
        <p:txBody>
          <a:bodyPr anchor="t">
            <a:normAutofit/>
          </a:bodyPr>
          <a:lstStyle/>
          <a:p>
            <a:r>
              <a:rPr lang="en-US" dirty="0">
                <a:solidFill>
                  <a:schemeClr val="accent4"/>
                </a:solidFill>
              </a:rPr>
              <a:t>Types of Crimpers</a:t>
            </a:r>
          </a:p>
        </p:txBody>
      </p:sp>
      <p:graphicFrame>
        <p:nvGraphicFramePr>
          <p:cNvPr id="7" name="Content Placeholder 6">
            <a:extLst>
              <a:ext uri="{FF2B5EF4-FFF2-40B4-BE49-F238E27FC236}">
                <a16:creationId xmlns:a16="http://schemas.microsoft.com/office/drawing/2014/main" id="{3A3D137B-570D-3765-0ADE-C00146DD32A0}"/>
              </a:ext>
            </a:extLst>
          </p:cNvPr>
          <p:cNvGraphicFramePr>
            <a:graphicFrameLocks noGrp="1"/>
          </p:cNvGraphicFramePr>
          <p:nvPr>
            <p:ph idx="1"/>
            <p:extLst>
              <p:ext uri="{D42A27DB-BD31-4B8C-83A1-F6EECF244321}">
                <p14:modId xmlns:p14="http://schemas.microsoft.com/office/powerpoint/2010/main" val="3906142184"/>
              </p:ext>
            </p:extLst>
          </p:nvPr>
        </p:nvGraphicFramePr>
        <p:xfrm>
          <a:off x="862263" y="1562704"/>
          <a:ext cx="3597441" cy="664797"/>
        </p:xfrm>
        <a:graphic>
          <a:graphicData uri="http://schemas.openxmlformats.org/drawingml/2006/table">
            <a:tbl>
              <a:tblPr firstRow="1" bandRow="1">
                <a:tableStyleId>{5940675A-B579-460E-94D1-54222C63F5DA}</a:tableStyleId>
              </a:tblPr>
              <a:tblGrid>
                <a:gridCol w="3597441">
                  <a:extLst>
                    <a:ext uri="{9D8B030D-6E8A-4147-A177-3AD203B41FA5}">
                      <a16:colId xmlns:a16="http://schemas.microsoft.com/office/drawing/2014/main" val="3810800798"/>
                    </a:ext>
                  </a:extLst>
                </a:gridCol>
              </a:tblGrid>
              <a:tr h="6647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rPr>
                        <a:t>Non-Insulated Crimper</a:t>
                      </a:r>
                    </a:p>
                  </a:txBody>
                  <a:tcPr>
                    <a:solidFill>
                      <a:schemeClr val="tx1"/>
                    </a:solidFill>
                  </a:tcPr>
                </a:tc>
                <a:extLst>
                  <a:ext uri="{0D108BD9-81ED-4DB2-BD59-A6C34878D82A}">
                    <a16:rowId xmlns:a16="http://schemas.microsoft.com/office/drawing/2014/main" val="1933928449"/>
                  </a:ext>
                </a:extLst>
              </a:tr>
            </a:tbl>
          </a:graphicData>
        </a:graphic>
      </p:graphicFrame>
      <p:grpSp>
        <p:nvGrpSpPr>
          <p:cNvPr id="18" name="Group 17">
            <a:extLst>
              <a:ext uri="{FF2B5EF4-FFF2-40B4-BE49-F238E27FC236}">
                <a16:creationId xmlns:a16="http://schemas.microsoft.com/office/drawing/2014/main" id="{444F43A6-C664-7B2F-68A4-AF857A0E35B2}"/>
              </a:ext>
            </a:extLst>
          </p:cNvPr>
          <p:cNvGrpSpPr/>
          <p:nvPr/>
        </p:nvGrpSpPr>
        <p:grpSpPr>
          <a:xfrm>
            <a:off x="838200" y="2234589"/>
            <a:ext cx="10792323" cy="3925579"/>
            <a:chOff x="838199" y="2218546"/>
            <a:chExt cx="10792323" cy="3925579"/>
          </a:xfrm>
        </p:grpSpPr>
        <p:sp>
          <p:nvSpPr>
            <p:cNvPr id="16" name="Rectangle 15">
              <a:extLst>
                <a:ext uri="{FF2B5EF4-FFF2-40B4-BE49-F238E27FC236}">
                  <a16:creationId xmlns:a16="http://schemas.microsoft.com/office/drawing/2014/main" id="{DB440551-AEE1-D696-33D9-BEC9048D8C33}"/>
                </a:ext>
              </a:extLst>
            </p:cNvPr>
            <p:cNvSpPr/>
            <p:nvPr/>
          </p:nvSpPr>
          <p:spPr>
            <a:xfrm>
              <a:off x="838199" y="2218546"/>
              <a:ext cx="10792323" cy="3925579"/>
            </a:xfrm>
            <a:prstGeom prst="rect">
              <a:avLst/>
            </a:prstGeom>
            <a:solidFill>
              <a:schemeClr val="bg1"/>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600" dirty="0">
                  <a:solidFill>
                    <a:schemeClr val="tx1">
                      <a:lumMod val="75000"/>
                      <a:lumOff val="25000"/>
                    </a:schemeClr>
                  </a:solidFill>
                </a:rPr>
                <a:t>For non-insulated terminals only</a:t>
              </a:r>
            </a:p>
            <a:p>
              <a:pPr marL="342900" indent="-342900">
                <a:buFont typeface="Arial" panose="020B0604020202020204" pitchFamily="34" charset="0"/>
                <a:buChar char="•"/>
              </a:pPr>
              <a:endParaRPr lang="en-US" sz="2600" dirty="0">
                <a:solidFill>
                  <a:schemeClr val="tx1">
                    <a:lumMod val="75000"/>
                    <a:lumOff val="25000"/>
                  </a:schemeClr>
                </a:solidFill>
              </a:endParaRPr>
            </a:p>
            <a:p>
              <a:pPr marL="342900" indent="-342900">
                <a:buFont typeface="Arial" panose="020B0604020202020204" pitchFamily="34" charset="0"/>
                <a:buChar char="•"/>
              </a:pPr>
              <a:r>
                <a:rPr lang="en-US" sz="2600" dirty="0">
                  <a:solidFill>
                    <a:schemeClr val="tx1">
                      <a:lumMod val="75000"/>
                      <a:lumOff val="25000"/>
                    </a:schemeClr>
                  </a:solidFill>
                </a:rPr>
                <a:t>Sized by wire gauge (no color coding)</a:t>
              </a:r>
            </a:p>
            <a:p>
              <a:pPr marL="342900" indent="-342900">
                <a:buFont typeface="Arial" panose="020B0604020202020204" pitchFamily="34" charset="0"/>
                <a:buChar char="•"/>
              </a:pPr>
              <a:endParaRPr lang="en-US" sz="2600" dirty="0">
                <a:solidFill>
                  <a:schemeClr val="tx1">
                    <a:lumMod val="75000"/>
                    <a:lumOff val="25000"/>
                  </a:schemeClr>
                </a:solidFill>
              </a:endParaRPr>
            </a:p>
            <a:p>
              <a:pPr marL="342900" indent="-342900">
                <a:buFont typeface="Arial" panose="020B0604020202020204" pitchFamily="34" charset="0"/>
                <a:buChar char="•"/>
              </a:pPr>
              <a:r>
                <a:rPr lang="en-US" sz="2600" dirty="0">
                  <a:solidFill>
                    <a:schemeClr val="tx1">
                      <a:lumMod val="75000"/>
                      <a:lumOff val="25000"/>
                    </a:schemeClr>
                  </a:solidFill>
                </a:rPr>
                <a:t>Creates tight metal-to-metal crimp</a:t>
              </a:r>
            </a:p>
            <a:p>
              <a:pPr marL="342900" indent="-342900">
                <a:buFont typeface="Arial" panose="020B0604020202020204" pitchFamily="34" charset="0"/>
                <a:buChar char="•"/>
              </a:pPr>
              <a:endParaRPr lang="en-US" sz="2600" dirty="0">
                <a:solidFill>
                  <a:schemeClr val="tx1">
                    <a:lumMod val="75000"/>
                    <a:lumOff val="25000"/>
                  </a:schemeClr>
                </a:solidFill>
              </a:endParaRPr>
            </a:p>
            <a:p>
              <a:pPr marL="342900" indent="-342900">
                <a:buFont typeface="Arial" panose="020B0604020202020204" pitchFamily="34" charset="0"/>
                <a:buChar char="•"/>
              </a:pPr>
              <a:r>
                <a:rPr lang="en-US" sz="2600" dirty="0">
                  <a:solidFill>
                    <a:schemeClr val="tx1">
                      <a:lumMod val="75000"/>
                      <a:lumOff val="25000"/>
                    </a:schemeClr>
                  </a:solidFill>
                </a:rPr>
                <a:t>Insulation added after (e.g., heat shrink)</a:t>
              </a:r>
            </a:p>
            <a:p>
              <a:pPr marL="342900" indent="-342900">
                <a:buFont typeface="Arial" panose="020B0604020202020204" pitchFamily="34" charset="0"/>
                <a:buChar char="•"/>
              </a:pPr>
              <a:endParaRPr lang="en-US" sz="2600" dirty="0">
                <a:solidFill>
                  <a:schemeClr val="tx1">
                    <a:lumMod val="75000"/>
                    <a:lumOff val="25000"/>
                  </a:schemeClr>
                </a:solidFill>
              </a:endParaRPr>
            </a:p>
            <a:p>
              <a:pPr marL="342900" indent="-342900">
                <a:buFont typeface="Arial" panose="020B0604020202020204" pitchFamily="34" charset="0"/>
                <a:buChar char="•"/>
              </a:pPr>
              <a:endParaRPr lang="en-US" sz="2600" dirty="0">
                <a:solidFill>
                  <a:schemeClr val="tx1">
                    <a:lumMod val="75000"/>
                    <a:lumOff val="25000"/>
                  </a:schemeClr>
                </a:solidFill>
              </a:endParaRPr>
            </a:p>
          </p:txBody>
        </p:sp>
        <p:pic>
          <p:nvPicPr>
            <p:cNvPr id="17" name="Picture 16">
              <a:extLst>
                <a:ext uri="{FF2B5EF4-FFF2-40B4-BE49-F238E27FC236}">
                  <a16:creationId xmlns:a16="http://schemas.microsoft.com/office/drawing/2014/main" id="{B7137FBF-54CC-6C47-E2F5-3505454983E3}"/>
                </a:ext>
              </a:extLst>
            </p:cNvPr>
            <p:cNvPicPr>
              <a:picLocks noChangeAspect="1"/>
            </p:cNvPicPr>
            <p:nvPr/>
          </p:nvPicPr>
          <p:blipFill>
            <a:blip r:embed="rId4">
              <a:extLst>
                <a:ext uri="{28A0092B-C50C-407E-A947-70E740481C1C}">
                  <a14:useLocalDpi xmlns:a14="http://schemas.microsoft.com/office/drawing/2010/main" val="0"/>
                </a:ext>
              </a:extLst>
            </a:blip>
            <a:srcRect t="14373" b="942"/>
            <a:stretch>
              <a:fillRect/>
            </a:stretch>
          </p:blipFill>
          <p:spPr>
            <a:xfrm>
              <a:off x="7250398" y="2242608"/>
              <a:ext cx="4372103" cy="3529262"/>
            </a:xfrm>
            <a:prstGeom prst="rect">
              <a:avLst/>
            </a:prstGeom>
            <a:noFill/>
          </p:spPr>
        </p:pic>
      </p:grpSp>
    </p:spTree>
    <p:custDataLst>
      <p:tags r:id="rId1"/>
    </p:custDataLst>
    <p:extLst>
      <p:ext uri="{BB962C8B-B14F-4D97-AF65-F5344CB8AC3E}">
        <p14:creationId xmlns:p14="http://schemas.microsoft.com/office/powerpoint/2010/main" val="387903511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6BC59-5301-2272-C910-71B57986EC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966018-F150-E363-981E-583F9AEECBC3}"/>
              </a:ext>
            </a:extLst>
          </p:cNvPr>
          <p:cNvSpPr>
            <a:spLocks noGrp="1"/>
          </p:cNvSpPr>
          <p:nvPr>
            <p:ph type="title"/>
          </p:nvPr>
        </p:nvSpPr>
        <p:spPr/>
        <p:txBody>
          <a:bodyPr anchor="t">
            <a:normAutofit/>
          </a:bodyPr>
          <a:lstStyle/>
          <a:p>
            <a:r>
              <a:rPr lang="en-US" dirty="0">
                <a:solidFill>
                  <a:schemeClr val="accent4"/>
                </a:solidFill>
              </a:rPr>
              <a:t>Types of Crimpers</a:t>
            </a:r>
          </a:p>
        </p:txBody>
      </p:sp>
      <p:graphicFrame>
        <p:nvGraphicFramePr>
          <p:cNvPr id="7" name="Content Placeholder 6">
            <a:extLst>
              <a:ext uri="{FF2B5EF4-FFF2-40B4-BE49-F238E27FC236}">
                <a16:creationId xmlns:a16="http://schemas.microsoft.com/office/drawing/2014/main" id="{72AAC4BA-1C5F-B4A7-943B-5D280E219FF6}"/>
              </a:ext>
            </a:extLst>
          </p:cNvPr>
          <p:cNvGraphicFramePr>
            <a:graphicFrameLocks noGrp="1"/>
          </p:cNvGraphicFramePr>
          <p:nvPr>
            <p:ph idx="1"/>
            <p:extLst>
              <p:ext uri="{D42A27DB-BD31-4B8C-83A1-F6EECF244321}">
                <p14:modId xmlns:p14="http://schemas.microsoft.com/office/powerpoint/2010/main" val="2030918084"/>
              </p:ext>
            </p:extLst>
          </p:nvPr>
        </p:nvGraphicFramePr>
        <p:xfrm>
          <a:off x="862263" y="1562704"/>
          <a:ext cx="3597441" cy="664797"/>
        </p:xfrm>
        <a:graphic>
          <a:graphicData uri="http://schemas.openxmlformats.org/drawingml/2006/table">
            <a:tbl>
              <a:tblPr firstRow="1" bandRow="1">
                <a:tableStyleId>{5940675A-B579-460E-94D1-54222C63F5DA}</a:tableStyleId>
              </a:tblPr>
              <a:tblGrid>
                <a:gridCol w="3597441">
                  <a:extLst>
                    <a:ext uri="{9D8B030D-6E8A-4147-A177-3AD203B41FA5}">
                      <a16:colId xmlns:a16="http://schemas.microsoft.com/office/drawing/2014/main" val="952054292"/>
                    </a:ext>
                  </a:extLst>
                </a:gridCol>
              </a:tblGrid>
              <a:tr h="6647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rPr>
                        <a:t>Combination Tool</a:t>
                      </a:r>
                    </a:p>
                  </a:txBody>
                  <a:tcPr>
                    <a:solidFill>
                      <a:schemeClr val="tx1"/>
                    </a:solidFill>
                  </a:tcPr>
                </a:tc>
                <a:extLst>
                  <a:ext uri="{0D108BD9-81ED-4DB2-BD59-A6C34878D82A}">
                    <a16:rowId xmlns:a16="http://schemas.microsoft.com/office/drawing/2014/main" val="1933928449"/>
                  </a:ext>
                </a:extLst>
              </a:tr>
            </a:tbl>
          </a:graphicData>
        </a:graphic>
      </p:graphicFrame>
      <p:grpSp>
        <p:nvGrpSpPr>
          <p:cNvPr id="23" name="Group 22">
            <a:extLst>
              <a:ext uri="{FF2B5EF4-FFF2-40B4-BE49-F238E27FC236}">
                <a16:creationId xmlns:a16="http://schemas.microsoft.com/office/drawing/2014/main" id="{94B415CB-4E76-5C80-743E-DB80DFFD4B77}"/>
              </a:ext>
            </a:extLst>
          </p:cNvPr>
          <p:cNvGrpSpPr/>
          <p:nvPr/>
        </p:nvGrpSpPr>
        <p:grpSpPr>
          <a:xfrm>
            <a:off x="838200" y="2218547"/>
            <a:ext cx="10792323" cy="3925579"/>
            <a:chOff x="832180" y="2203438"/>
            <a:chExt cx="10792323" cy="3925579"/>
          </a:xfrm>
        </p:grpSpPr>
        <p:sp>
          <p:nvSpPr>
            <p:cNvPr id="21" name="Rectangle 20">
              <a:extLst>
                <a:ext uri="{FF2B5EF4-FFF2-40B4-BE49-F238E27FC236}">
                  <a16:creationId xmlns:a16="http://schemas.microsoft.com/office/drawing/2014/main" id="{F5B18DB2-7CB6-4140-4C86-D30AE81AB34F}"/>
                </a:ext>
              </a:extLst>
            </p:cNvPr>
            <p:cNvSpPr/>
            <p:nvPr/>
          </p:nvSpPr>
          <p:spPr>
            <a:xfrm>
              <a:off x="832180" y="2203438"/>
              <a:ext cx="10792323" cy="3925579"/>
            </a:xfrm>
            <a:prstGeom prst="rect">
              <a:avLst/>
            </a:prstGeom>
            <a:solidFill>
              <a:schemeClr val="bg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600" dirty="0">
                  <a:solidFill>
                    <a:schemeClr val="tx1">
                      <a:lumMod val="75000"/>
                      <a:lumOff val="25000"/>
                    </a:schemeClr>
                  </a:solidFill>
                </a:rPr>
                <a:t>Cuts, strips, and crimps</a:t>
              </a:r>
            </a:p>
            <a:p>
              <a:pPr marL="342900" indent="-342900">
                <a:buFont typeface="Arial" panose="020B0604020202020204" pitchFamily="34" charset="0"/>
                <a:buChar char="•"/>
              </a:pPr>
              <a:endParaRPr lang="en-US" sz="2600" dirty="0">
                <a:solidFill>
                  <a:schemeClr val="tx1">
                    <a:lumMod val="75000"/>
                    <a:lumOff val="25000"/>
                  </a:schemeClr>
                </a:solidFill>
              </a:endParaRPr>
            </a:p>
            <a:p>
              <a:pPr marL="342900" indent="-342900">
                <a:buFont typeface="Arial" panose="020B0604020202020204" pitchFamily="34" charset="0"/>
                <a:buChar char="•"/>
              </a:pPr>
              <a:r>
                <a:rPr lang="en-US" sz="2600" dirty="0">
                  <a:solidFill>
                    <a:schemeClr val="tx1">
                      <a:lumMod val="75000"/>
                      <a:lumOff val="25000"/>
                    </a:schemeClr>
                  </a:solidFill>
                </a:rPr>
                <a:t>Each section has a specific purpose</a:t>
              </a:r>
            </a:p>
            <a:p>
              <a:pPr marL="342900" indent="-342900">
                <a:buFont typeface="Arial" panose="020B0604020202020204" pitchFamily="34" charset="0"/>
                <a:buChar char="•"/>
              </a:pPr>
              <a:endParaRPr lang="en-US" sz="2600" dirty="0">
                <a:solidFill>
                  <a:schemeClr val="tx1">
                    <a:lumMod val="75000"/>
                    <a:lumOff val="25000"/>
                  </a:schemeClr>
                </a:solidFill>
              </a:endParaRPr>
            </a:p>
            <a:p>
              <a:pPr marL="342900" indent="-342900">
                <a:buFont typeface="Arial" panose="020B0604020202020204" pitchFamily="34" charset="0"/>
                <a:buChar char="•"/>
              </a:pPr>
              <a:r>
                <a:rPr lang="en-US" sz="2600" dirty="0">
                  <a:solidFill>
                    <a:schemeClr val="tx1">
                      <a:lumMod val="75000"/>
                      <a:lumOff val="25000"/>
                    </a:schemeClr>
                  </a:solidFill>
                </a:rPr>
                <a:t>Convenience tool — </a:t>
              </a:r>
            </a:p>
            <a:p>
              <a:r>
                <a:rPr lang="en-US" sz="2600" dirty="0">
                  <a:solidFill>
                    <a:schemeClr val="tx1">
                      <a:lumMod val="75000"/>
                      <a:lumOff val="25000"/>
                    </a:schemeClr>
                  </a:solidFill>
                </a:rPr>
                <a:t>    not one-size-fits-all</a:t>
              </a:r>
            </a:p>
            <a:p>
              <a:pPr marL="342900" indent="-342900">
                <a:buFont typeface="Arial" panose="020B0604020202020204" pitchFamily="34" charset="0"/>
                <a:buChar char="•"/>
              </a:pPr>
              <a:endParaRPr lang="en-US" sz="2600" dirty="0">
                <a:solidFill>
                  <a:schemeClr val="tx1">
                    <a:lumMod val="75000"/>
                    <a:lumOff val="25000"/>
                  </a:schemeClr>
                </a:solidFill>
              </a:endParaRPr>
            </a:p>
            <a:p>
              <a:pPr marL="342900" indent="-342900">
                <a:buFont typeface="Arial" panose="020B0604020202020204" pitchFamily="34" charset="0"/>
                <a:buChar char="•"/>
              </a:pPr>
              <a:endParaRPr lang="en-US" sz="2600" dirty="0">
                <a:solidFill>
                  <a:schemeClr val="tx1">
                    <a:lumMod val="75000"/>
                    <a:lumOff val="25000"/>
                  </a:schemeClr>
                </a:solidFill>
              </a:endParaRPr>
            </a:p>
          </p:txBody>
        </p:sp>
        <p:pic>
          <p:nvPicPr>
            <p:cNvPr id="3074" name="Picture 2" descr="Ideal Industries 30-428 Ideal 3-in-1 Combo Cutting, Stripping and Crimper">
              <a:extLst>
                <a:ext uri="{FF2B5EF4-FFF2-40B4-BE49-F238E27FC236}">
                  <a16:creationId xmlns:a16="http://schemas.microsoft.com/office/drawing/2014/main" id="{89D15974-A482-499D-D84F-5838A340A0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85" t="17466" b="17466"/>
            <a:stretch>
              <a:fillRect/>
            </a:stretch>
          </p:blipFill>
          <p:spPr bwMode="auto">
            <a:xfrm>
              <a:off x="6370719" y="2707653"/>
              <a:ext cx="5121441" cy="260300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6768392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29FAE-5293-FCCD-7F1A-709346E139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1AFB2F-AA4D-9F6B-ABAE-BA56124C0DAE}"/>
              </a:ext>
            </a:extLst>
          </p:cNvPr>
          <p:cNvSpPr>
            <a:spLocks noGrp="1"/>
          </p:cNvSpPr>
          <p:nvPr>
            <p:ph type="title"/>
          </p:nvPr>
        </p:nvSpPr>
        <p:spPr>
          <a:xfrm>
            <a:off x="838199" y="224898"/>
            <a:ext cx="9629675" cy="523195"/>
          </a:xfrm>
        </p:spPr>
        <p:txBody>
          <a:bodyPr/>
          <a:lstStyle/>
          <a:p>
            <a:r>
              <a:rPr lang="en-US" dirty="0"/>
              <a:t>Demo: Proper Wire Crimp</a:t>
            </a:r>
          </a:p>
        </p:txBody>
      </p:sp>
      <p:sp>
        <p:nvSpPr>
          <p:cNvPr id="3" name="Content Placeholder 2">
            <a:extLst>
              <a:ext uri="{FF2B5EF4-FFF2-40B4-BE49-F238E27FC236}">
                <a16:creationId xmlns:a16="http://schemas.microsoft.com/office/drawing/2014/main" id="{C1F31EEE-718A-A3EB-EC65-34E29448FDAA}"/>
              </a:ext>
            </a:extLst>
          </p:cNvPr>
          <p:cNvSpPr>
            <a:spLocks noGrp="1"/>
          </p:cNvSpPr>
          <p:nvPr>
            <p:ph idx="1"/>
          </p:nvPr>
        </p:nvSpPr>
        <p:spPr>
          <a:xfrm>
            <a:off x="838199" y="1546230"/>
            <a:ext cx="6621380" cy="4473570"/>
          </a:xfrm>
        </p:spPr>
        <p:txBody>
          <a:bodyPr>
            <a:noAutofit/>
          </a:bodyPr>
          <a:lstStyle/>
          <a:p>
            <a:r>
              <a:rPr lang="en-US" sz="3000" b="1" dirty="0"/>
              <a:t>Goal</a:t>
            </a:r>
            <a:r>
              <a:rPr lang="en-US" sz="3000" dirty="0"/>
              <a:t>: Distinguish between a </a:t>
            </a:r>
            <a:r>
              <a:rPr lang="en-US" sz="3000" b="1" u="sng" dirty="0">
                <a:solidFill>
                  <a:schemeClr val="accent1"/>
                </a:solidFill>
              </a:rPr>
              <a:t>proper</a:t>
            </a:r>
            <a:r>
              <a:rPr lang="en-US" sz="3000" dirty="0"/>
              <a:t> crimp and a poor crimp</a:t>
            </a:r>
          </a:p>
          <a:p>
            <a:endParaRPr lang="en-US" sz="3000" dirty="0"/>
          </a:p>
          <a:p>
            <a:pPr marL="514350" indent="-514350">
              <a:buFont typeface="Arial" panose="020B0604020202020204" pitchFamily="34" charset="0"/>
              <a:buChar char="•"/>
            </a:pPr>
            <a:r>
              <a:rPr lang="en-US" dirty="0"/>
              <a:t>Step 1: Inspect the prepared wire</a:t>
            </a:r>
          </a:p>
          <a:p>
            <a:pPr marL="514350" indent="-514350">
              <a:buFont typeface="Arial" panose="020B0604020202020204" pitchFamily="34" charset="0"/>
              <a:buChar char="•"/>
            </a:pPr>
            <a:r>
              <a:rPr lang="en-US" dirty="0"/>
              <a:t>Step 2: Select the correct terminal and die</a:t>
            </a:r>
          </a:p>
          <a:p>
            <a:pPr marL="514350" indent="-514350">
              <a:buFont typeface="Arial" panose="020B0604020202020204" pitchFamily="34" charset="0"/>
              <a:buChar char="•"/>
            </a:pPr>
            <a:r>
              <a:rPr lang="en-US" dirty="0"/>
              <a:t>Step 3: Insert the wire fully</a:t>
            </a:r>
          </a:p>
          <a:p>
            <a:pPr marL="514350" indent="-514350">
              <a:buFont typeface="Arial" panose="020B0604020202020204" pitchFamily="34" charset="0"/>
              <a:buChar char="•"/>
            </a:pPr>
            <a:r>
              <a:rPr lang="en-US" dirty="0"/>
              <a:t>Step 4: Complete the crimp</a:t>
            </a:r>
          </a:p>
          <a:p>
            <a:pPr marL="514350" indent="-514350">
              <a:buFont typeface="Arial" panose="020B0604020202020204" pitchFamily="34" charset="0"/>
              <a:buChar char="•"/>
            </a:pPr>
            <a:r>
              <a:rPr lang="en-US" dirty="0"/>
              <a:t>Step 5: Inspect and test</a:t>
            </a:r>
          </a:p>
          <a:p>
            <a:pPr marL="514350" indent="-514350">
              <a:buFont typeface="Arial" panose="020B0604020202020204" pitchFamily="34" charset="0"/>
              <a:buChar char="•"/>
            </a:pPr>
            <a:endParaRPr lang="en-US" sz="3000" dirty="0"/>
          </a:p>
        </p:txBody>
      </p:sp>
      <p:pic>
        <p:nvPicPr>
          <p:cNvPr id="4" name="Content Placeholder 10">
            <a:extLst>
              <a:ext uri="{FF2B5EF4-FFF2-40B4-BE49-F238E27FC236}">
                <a16:creationId xmlns:a16="http://schemas.microsoft.com/office/drawing/2014/main" id="{8FBA45C6-B5D0-15BF-7D66-A69CADBCC43E}"/>
              </a:ext>
            </a:extLst>
          </p:cNvPr>
          <p:cNvPicPr>
            <a:picLocks noChangeAspect="1"/>
          </p:cNvPicPr>
          <p:nvPr/>
        </p:nvPicPr>
        <p:blipFill>
          <a:blip r:embed="rId4">
            <a:extLst>
              <a:ext uri="{28A0092B-C50C-407E-A947-70E740481C1C}">
                <a14:useLocalDpi xmlns:a14="http://schemas.microsoft.com/office/drawing/2010/main" val="0"/>
              </a:ext>
            </a:extLst>
          </a:blip>
          <a:srcRect b="15327"/>
          <a:stretch>
            <a:fillRect/>
          </a:stretch>
        </p:blipFill>
        <p:spPr>
          <a:xfrm>
            <a:off x="10467874" y="32084"/>
            <a:ext cx="1005840" cy="851672"/>
          </a:xfrm>
          <a:prstGeom prst="rect">
            <a:avLst/>
          </a:prstGeom>
        </p:spPr>
      </p:pic>
      <p:pic>
        <p:nvPicPr>
          <p:cNvPr id="6" name="Picture 5" descr="A person holding a blue and silver wire&#10;&#10;AI-generated content may be incorrect.">
            <a:extLst>
              <a:ext uri="{FF2B5EF4-FFF2-40B4-BE49-F238E27FC236}">
                <a16:creationId xmlns:a16="http://schemas.microsoft.com/office/drawing/2014/main" id="{0F2CDABF-E2E7-8B09-1DDA-96798BC3CC20}"/>
              </a:ext>
            </a:extLst>
          </p:cNvPr>
          <p:cNvPicPr>
            <a:picLocks noChangeAspect="1"/>
          </p:cNvPicPr>
          <p:nvPr/>
        </p:nvPicPr>
        <p:blipFill>
          <a:blip r:embed="rId5">
            <a:extLst>
              <a:ext uri="{28A0092B-C50C-407E-A947-70E740481C1C}">
                <a14:useLocalDpi xmlns:a14="http://schemas.microsoft.com/office/drawing/2010/main" val="0"/>
              </a:ext>
            </a:extLst>
          </a:blip>
          <a:srcRect l="21732" t="17263" r="28113"/>
          <a:stretch>
            <a:fillRect/>
          </a:stretch>
        </p:blipFill>
        <p:spPr>
          <a:xfrm>
            <a:off x="7704030" y="2097171"/>
            <a:ext cx="3769684" cy="3389229"/>
          </a:xfrm>
          <a:prstGeom prst="rect">
            <a:avLst/>
          </a:prstGeom>
          <a:noFill/>
          <a:ln>
            <a:solidFill>
              <a:schemeClr val="bg1">
                <a:lumMod val="65000"/>
              </a:schemeClr>
            </a:solidFill>
          </a:ln>
        </p:spPr>
      </p:pic>
    </p:spTree>
    <p:custDataLst>
      <p:tags r:id="rId1"/>
    </p:custDataLst>
    <p:extLst>
      <p:ext uri="{BB962C8B-B14F-4D97-AF65-F5344CB8AC3E}">
        <p14:creationId xmlns:p14="http://schemas.microsoft.com/office/powerpoint/2010/main" val="237622906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5C91-E4A9-0D91-00C1-3EF763A62B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6C2C53-371E-C38B-BFAC-9C22574F3014}"/>
              </a:ext>
            </a:extLst>
          </p:cNvPr>
          <p:cNvSpPr>
            <a:spLocks noGrp="1"/>
          </p:cNvSpPr>
          <p:nvPr>
            <p:ph type="title"/>
          </p:nvPr>
        </p:nvSpPr>
        <p:spPr>
          <a:xfrm>
            <a:off x="838199" y="224898"/>
            <a:ext cx="9629675" cy="523195"/>
          </a:xfrm>
        </p:spPr>
        <p:txBody>
          <a:bodyPr/>
          <a:lstStyle/>
          <a:p>
            <a:r>
              <a:rPr lang="en-US" dirty="0"/>
              <a:t>Demo: Poor Wire Crimp</a:t>
            </a:r>
          </a:p>
        </p:txBody>
      </p:sp>
      <p:sp>
        <p:nvSpPr>
          <p:cNvPr id="3" name="Content Placeholder 2">
            <a:extLst>
              <a:ext uri="{FF2B5EF4-FFF2-40B4-BE49-F238E27FC236}">
                <a16:creationId xmlns:a16="http://schemas.microsoft.com/office/drawing/2014/main" id="{956A35C9-2CE0-3CE3-4722-86D8D71E2BFA}"/>
              </a:ext>
            </a:extLst>
          </p:cNvPr>
          <p:cNvSpPr>
            <a:spLocks noGrp="1"/>
          </p:cNvSpPr>
          <p:nvPr>
            <p:ph idx="1"/>
          </p:nvPr>
        </p:nvSpPr>
        <p:spPr>
          <a:xfrm>
            <a:off x="838199" y="1546230"/>
            <a:ext cx="7295148" cy="4473570"/>
          </a:xfrm>
        </p:spPr>
        <p:txBody>
          <a:bodyPr>
            <a:noAutofit/>
          </a:bodyPr>
          <a:lstStyle/>
          <a:p>
            <a:r>
              <a:rPr lang="en-US" sz="3000" b="1" dirty="0"/>
              <a:t>Goal</a:t>
            </a:r>
            <a:r>
              <a:rPr lang="en-US" sz="3000" dirty="0"/>
              <a:t>: Distinguish between a proper crimp and a </a:t>
            </a:r>
            <a:r>
              <a:rPr lang="en-US" sz="3000" b="1" u="sng" dirty="0">
                <a:solidFill>
                  <a:srgbClr val="C00000"/>
                </a:solidFill>
              </a:rPr>
              <a:t>poor crimp</a:t>
            </a:r>
          </a:p>
          <a:p>
            <a:pPr marL="514350" indent="-514350">
              <a:buFont typeface="Arial" panose="020B0604020202020204" pitchFamily="34" charset="0"/>
              <a:buChar char="•"/>
            </a:pPr>
            <a:endParaRPr lang="en-US" sz="3000" dirty="0"/>
          </a:p>
          <a:p>
            <a:r>
              <a:rPr lang="en-US" sz="3000" b="1" dirty="0"/>
              <a:t>Discussion: </a:t>
            </a:r>
          </a:p>
          <a:p>
            <a:pPr marL="457200" indent="-457200">
              <a:buFont typeface="Arial" panose="020B0604020202020204" pitchFamily="34" charset="0"/>
              <a:buChar char="•"/>
            </a:pPr>
            <a:r>
              <a:rPr lang="en-US" sz="3000" dirty="0"/>
              <a:t>What would happen if we covered the bad crimp with shrink tubing?</a:t>
            </a:r>
          </a:p>
          <a:p>
            <a:pPr marL="457200" indent="-457200">
              <a:buFont typeface="Arial" panose="020B0604020202020204" pitchFamily="34" charset="0"/>
              <a:buChar char="•"/>
            </a:pPr>
            <a:r>
              <a:rPr lang="en-US" sz="3000" dirty="0"/>
              <a:t>Which problem would be hardest to detect later?</a:t>
            </a:r>
          </a:p>
          <a:p>
            <a:pPr marL="514350" indent="-514350">
              <a:buFont typeface="Arial" panose="020B0604020202020204" pitchFamily="34" charset="0"/>
              <a:buChar char="•"/>
            </a:pPr>
            <a:endParaRPr lang="en-US" sz="3000" dirty="0"/>
          </a:p>
        </p:txBody>
      </p:sp>
      <p:pic>
        <p:nvPicPr>
          <p:cNvPr id="4" name="Content Placeholder 10">
            <a:extLst>
              <a:ext uri="{FF2B5EF4-FFF2-40B4-BE49-F238E27FC236}">
                <a16:creationId xmlns:a16="http://schemas.microsoft.com/office/drawing/2014/main" id="{1AEA5E90-1136-63C5-3560-FBF08840EEF6}"/>
              </a:ext>
            </a:extLst>
          </p:cNvPr>
          <p:cNvPicPr>
            <a:picLocks noChangeAspect="1"/>
          </p:cNvPicPr>
          <p:nvPr/>
        </p:nvPicPr>
        <p:blipFill>
          <a:blip r:embed="rId4">
            <a:extLst>
              <a:ext uri="{28A0092B-C50C-407E-A947-70E740481C1C}">
                <a14:useLocalDpi xmlns:a14="http://schemas.microsoft.com/office/drawing/2010/main" val="0"/>
              </a:ext>
            </a:extLst>
          </a:blip>
          <a:srcRect b="15327"/>
          <a:stretch>
            <a:fillRect/>
          </a:stretch>
        </p:blipFill>
        <p:spPr>
          <a:xfrm>
            <a:off x="10467874" y="32084"/>
            <a:ext cx="1005840" cy="851672"/>
          </a:xfrm>
          <a:prstGeom prst="rect">
            <a:avLst/>
          </a:prstGeom>
        </p:spPr>
      </p:pic>
      <p:grpSp>
        <p:nvGrpSpPr>
          <p:cNvPr id="18" name="Group 17">
            <a:extLst>
              <a:ext uri="{FF2B5EF4-FFF2-40B4-BE49-F238E27FC236}">
                <a16:creationId xmlns:a16="http://schemas.microsoft.com/office/drawing/2014/main" id="{BB0D3DA1-E346-3C3F-F1CB-5F281D33DCE6}"/>
              </a:ext>
            </a:extLst>
          </p:cNvPr>
          <p:cNvGrpSpPr/>
          <p:nvPr/>
        </p:nvGrpSpPr>
        <p:grpSpPr>
          <a:xfrm rot="16200000">
            <a:off x="8621827" y="1273191"/>
            <a:ext cx="3790045" cy="3882238"/>
            <a:chOff x="12982460" y="2519890"/>
            <a:chExt cx="3790045" cy="3882238"/>
          </a:xfrm>
        </p:grpSpPr>
        <p:pic>
          <p:nvPicPr>
            <p:cNvPr id="10" name="Picture 9" descr="Several wires with a hole in the end&#10;&#10;AI-generated content may be incorrect.">
              <a:extLst>
                <a:ext uri="{FF2B5EF4-FFF2-40B4-BE49-F238E27FC236}">
                  <a16:creationId xmlns:a16="http://schemas.microsoft.com/office/drawing/2014/main" id="{CB25E719-D87A-BAF6-011C-775D8564C9C5}"/>
                </a:ext>
              </a:extLst>
            </p:cNvPr>
            <p:cNvPicPr>
              <a:picLocks noChangeAspect="1"/>
            </p:cNvPicPr>
            <p:nvPr/>
          </p:nvPicPr>
          <p:blipFill>
            <a:blip r:embed="rId5"/>
            <a:srcRect l="3015" r="71134" b="10114"/>
            <a:stretch>
              <a:fillRect/>
            </a:stretch>
          </p:blipFill>
          <p:spPr>
            <a:xfrm>
              <a:off x="12982460" y="2519905"/>
              <a:ext cx="1181707" cy="3882223"/>
            </a:xfrm>
            <a:prstGeom prst="rect">
              <a:avLst/>
            </a:prstGeom>
            <a:noFill/>
          </p:spPr>
        </p:pic>
        <p:pic>
          <p:nvPicPr>
            <p:cNvPr id="13" name="Picture 12" descr="Several wires with a hole in the end&#10;&#10;AI-generated content may be incorrect.">
              <a:extLst>
                <a:ext uri="{FF2B5EF4-FFF2-40B4-BE49-F238E27FC236}">
                  <a16:creationId xmlns:a16="http://schemas.microsoft.com/office/drawing/2014/main" id="{33E53465-3BBC-3A17-64F1-41CA20AB4F47}"/>
                </a:ext>
              </a:extLst>
            </p:cNvPr>
            <p:cNvPicPr>
              <a:picLocks noChangeAspect="1"/>
            </p:cNvPicPr>
            <p:nvPr/>
          </p:nvPicPr>
          <p:blipFill>
            <a:blip r:embed="rId5"/>
            <a:srcRect l="33895" r="40254" b="10114"/>
            <a:stretch>
              <a:fillRect/>
            </a:stretch>
          </p:blipFill>
          <p:spPr>
            <a:xfrm>
              <a:off x="14056978" y="2519890"/>
              <a:ext cx="1422510" cy="3882223"/>
            </a:xfrm>
            <a:prstGeom prst="rect">
              <a:avLst/>
            </a:prstGeom>
            <a:noFill/>
          </p:spPr>
        </p:pic>
        <p:pic>
          <p:nvPicPr>
            <p:cNvPr id="16" name="Picture 15" descr="Several wires with a hole in the end&#10;&#10;AI-generated content may be incorrect.">
              <a:extLst>
                <a:ext uri="{FF2B5EF4-FFF2-40B4-BE49-F238E27FC236}">
                  <a16:creationId xmlns:a16="http://schemas.microsoft.com/office/drawing/2014/main" id="{5A1EE0CD-2557-B832-64B1-46CF2C98FAEC}"/>
                </a:ext>
              </a:extLst>
            </p:cNvPr>
            <p:cNvPicPr>
              <a:picLocks noChangeAspect="1"/>
            </p:cNvPicPr>
            <p:nvPr/>
          </p:nvPicPr>
          <p:blipFill>
            <a:blip r:embed="rId5"/>
            <a:srcRect l="68947" r="5201" b="10114"/>
            <a:stretch>
              <a:fillRect/>
            </a:stretch>
          </p:blipFill>
          <p:spPr>
            <a:xfrm>
              <a:off x="15372284" y="2519890"/>
              <a:ext cx="1400221" cy="3867358"/>
            </a:xfrm>
            <a:prstGeom prst="rect">
              <a:avLst/>
            </a:prstGeom>
            <a:noFill/>
          </p:spPr>
        </p:pic>
      </p:grpSp>
      <p:pic>
        <p:nvPicPr>
          <p:cNvPr id="19" name="Picture 18">
            <a:extLst>
              <a:ext uri="{FF2B5EF4-FFF2-40B4-BE49-F238E27FC236}">
                <a16:creationId xmlns:a16="http://schemas.microsoft.com/office/drawing/2014/main" id="{85FBB223-28EC-4F92-45B9-01F7226809B7}"/>
              </a:ext>
            </a:extLst>
          </p:cNvPr>
          <p:cNvPicPr>
            <a:picLocks noChangeAspect="1"/>
          </p:cNvPicPr>
          <p:nvPr/>
        </p:nvPicPr>
        <p:blipFill>
          <a:blip r:embed="rId6">
            <a:extLst>
              <a:ext uri="{28A0092B-C50C-407E-A947-70E740481C1C}">
                <a14:useLocalDpi xmlns:a14="http://schemas.microsoft.com/office/drawing/2010/main" val="0"/>
              </a:ext>
            </a:extLst>
          </a:blip>
          <a:srcRect l="28756" r="26611"/>
          <a:stretch>
            <a:fillRect/>
          </a:stretch>
        </p:blipFill>
        <p:spPr>
          <a:xfrm rot="16560203">
            <a:off x="10112619" y="4271084"/>
            <a:ext cx="1779415" cy="2740208"/>
          </a:xfrm>
          <a:prstGeom prst="rect">
            <a:avLst/>
          </a:prstGeom>
        </p:spPr>
      </p:pic>
    </p:spTree>
    <p:custDataLst>
      <p:tags r:id="rId1"/>
    </p:custDataLst>
    <p:extLst>
      <p:ext uri="{BB962C8B-B14F-4D97-AF65-F5344CB8AC3E}">
        <p14:creationId xmlns:p14="http://schemas.microsoft.com/office/powerpoint/2010/main" val="280140538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C4CCE-C8AB-BC4F-90C0-36F8552EA981}"/>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0352982B-2E94-5AA2-BF66-6FB6DE90455A}"/>
              </a:ext>
            </a:extLst>
          </p:cNvPr>
          <p:cNvSpPr txBox="1"/>
          <p:nvPr/>
        </p:nvSpPr>
        <p:spPr>
          <a:xfrm>
            <a:off x="3734717" y="782001"/>
            <a:ext cx="7226210" cy="707886"/>
          </a:xfrm>
          <a:prstGeom prst="rect">
            <a:avLst/>
          </a:prstGeom>
          <a:noFill/>
          <a:ln>
            <a:noFill/>
          </a:ln>
        </p:spPr>
        <p:txBody>
          <a:bodyPr wrap="square" rtlCol="0">
            <a:spAutoFit/>
          </a:bodyPr>
          <a:lstStyle/>
          <a:p>
            <a:r>
              <a:rPr lang="en-US" sz="4000" dirty="0">
                <a:solidFill>
                  <a:schemeClr val="accent5">
                    <a:lumMod val="75000"/>
                  </a:schemeClr>
                </a:solidFill>
                <a:latin typeface="Articulate Extrabold" panose="02000503050000020004" pitchFamily="2" charset="0"/>
              </a:rPr>
              <a:t>Shrink Tubing </a:t>
            </a:r>
          </a:p>
        </p:txBody>
      </p:sp>
      <p:pic>
        <p:nvPicPr>
          <p:cNvPr id="3" name="Picture 2">
            <a:extLst>
              <a:ext uri="{FF2B5EF4-FFF2-40B4-BE49-F238E27FC236}">
                <a16:creationId xmlns:a16="http://schemas.microsoft.com/office/drawing/2014/main" id="{5D97998F-91AF-5F7B-FE73-55C19C445AA4}"/>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3056" r="22206"/>
          <a:stretch>
            <a:fillRect/>
          </a:stretch>
        </p:blipFill>
        <p:spPr>
          <a:xfrm>
            <a:off x="0" y="0"/>
            <a:ext cx="3244357" cy="6858000"/>
          </a:xfrm>
          <a:prstGeom prst="rect">
            <a:avLst/>
          </a:prstGeom>
        </p:spPr>
      </p:pic>
      <p:sp>
        <p:nvSpPr>
          <p:cNvPr id="6" name="Rectangle 5">
            <a:extLst>
              <a:ext uri="{FF2B5EF4-FFF2-40B4-BE49-F238E27FC236}">
                <a16:creationId xmlns:a16="http://schemas.microsoft.com/office/drawing/2014/main" id="{83CCAAF4-456E-A9A9-801E-3B7FDB280D34}"/>
              </a:ext>
            </a:extLst>
          </p:cNvPr>
          <p:cNvSpPr/>
          <p:nvPr/>
        </p:nvSpPr>
        <p:spPr>
          <a:xfrm>
            <a:off x="1" y="-1"/>
            <a:ext cx="324435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26262"/>
              </a:solidFill>
            </a:endParaRPr>
          </a:p>
        </p:txBody>
      </p:sp>
      <p:sp>
        <p:nvSpPr>
          <p:cNvPr id="8" name="Rectangle 7">
            <a:extLst>
              <a:ext uri="{FF2B5EF4-FFF2-40B4-BE49-F238E27FC236}">
                <a16:creationId xmlns:a16="http://schemas.microsoft.com/office/drawing/2014/main" id="{DB11D0A7-3DD3-55E8-7664-7340BF67D536}"/>
              </a:ext>
            </a:extLst>
          </p:cNvPr>
          <p:cNvSpPr/>
          <p:nvPr/>
        </p:nvSpPr>
        <p:spPr>
          <a:xfrm>
            <a:off x="409427" y="690043"/>
            <a:ext cx="2425815"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accent5">
                    <a:lumMod val="20000"/>
                    <a:lumOff val="80000"/>
                  </a:schemeClr>
                </a:solidFill>
                <a:latin typeface="Articulate Extrabold" panose="02000503050000020004" pitchFamily="2" charset="0"/>
              </a:rPr>
              <a:t>Purpose</a:t>
            </a:r>
          </a:p>
        </p:txBody>
      </p:sp>
      <p:sp>
        <p:nvSpPr>
          <p:cNvPr id="9" name="Rectangle 8">
            <a:extLst>
              <a:ext uri="{FF2B5EF4-FFF2-40B4-BE49-F238E27FC236}">
                <a16:creationId xmlns:a16="http://schemas.microsoft.com/office/drawing/2014/main" id="{88D418EC-A75D-A170-3B58-91F471B71E4F}"/>
              </a:ext>
            </a:extLst>
          </p:cNvPr>
          <p:cNvSpPr/>
          <p:nvPr/>
        </p:nvSpPr>
        <p:spPr>
          <a:xfrm>
            <a:off x="409427" y="2220525"/>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Use</a:t>
            </a:r>
          </a:p>
        </p:txBody>
      </p:sp>
      <p:sp>
        <p:nvSpPr>
          <p:cNvPr id="10" name="Rectangle 9">
            <a:extLst>
              <a:ext uri="{FF2B5EF4-FFF2-40B4-BE49-F238E27FC236}">
                <a16:creationId xmlns:a16="http://schemas.microsoft.com/office/drawing/2014/main" id="{6F3FD927-352F-B76C-A4BD-1ED532709C18}"/>
              </a:ext>
            </a:extLst>
          </p:cNvPr>
          <p:cNvSpPr/>
          <p:nvPr/>
        </p:nvSpPr>
        <p:spPr>
          <a:xfrm>
            <a:off x="409427" y="3847259"/>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Safety</a:t>
            </a:r>
          </a:p>
        </p:txBody>
      </p:sp>
      <p:sp>
        <p:nvSpPr>
          <p:cNvPr id="11" name="Rectangle 10">
            <a:extLst>
              <a:ext uri="{FF2B5EF4-FFF2-40B4-BE49-F238E27FC236}">
                <a16:creationId xmlns:a16="http://schemas.microsoft.com/office/drawing/2014/main" id="{F3FE0E2E-4638-C9DA-B3B9-D549B4BAFC64}"/>
              </a:ext>
            </a:extLst>
          </p:cNvPr>
          <p:cNvSpPr/>
          <p:nvPr/>
        </p:nvSpPr>
        <p:spPr>
          <a:xfrm>
            <a:off x="409427" y="5352629"/>
            <a:ext cx="2716058"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Mistakes</a:t>
            </a:r>
          </a:p>
        </p:txBody>
      </p:sp>
      <p:sp>
        <p:nvSpPr>
          <p:cNvPr id="4" name="Rectangle 3">
            <a:extLst>
              <a:ext uri="{FF2B5EF4-FFF2-40B4-BE49-F238E27FC236}">
                <a16:creationId xmlns:a16="http://schemas.microsoft.com/office/drawing/2014/main" id="{8ADB9ECE-6ED8-52A4-4034-9C69191B81C3}"/>
              </a:ext>
            </a:extLst>
          </p:cNvPr>
          <p:cNvSpPr/>
          <p:nvPr/>
        </p:nvSpPr>
        <p:spPr>
          <a:xfrm>
            <a:off x="2986311" y="0"/>
            <a:ext cx="286053" cy="6858000"/>
          </a:xfrm>
          <a:prstGeom prst="rect">
            <a:avLst/>
          </a:prstGeom>
          <a:solidFill>
            <a:schemeClr val="accent5">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5">
                  <a:lumMod val="20000"/>
                  <a:lumOff val="80000"/>
                </a:schemeClr>
              </a:solidFill>
            </a:endParaRPr>
          </a:p>
        </p:txBody>
      </p:sp>
      <p:sp>
        <p:nvSpPr>
          <p:cNvPr id="5" name="Rectangle 4">
            <a:extLst>
              <a:ext uri="{FF2B5EF4-FFF2-40B4-BE49-F238E27FC236}">
                <a16:creationId xmlns:a16="http://schemas.microsoft.com/office/drawing/2014/main" id="{B391E9FB-3821-26AE-DDE3-BE7B7CE9C7C1}"/>
              </a:ext>
            </a:extLst>
          </p:cNvPr>
          <p:cNvSpPr/>
          <p:nvPr/>
        </p:nvSpPr>
        <p:spPr>
          <a:xfrm>
            <a:off x="2982458" y="631800"/>
            <a:ext cx="286053" cy="1008289"/>
          </a:xfrm>
          <a:prstGeom prst="rect">
            <a:avLst/>
          </a:prstGeom>
          <a:solidFill>
            <a:schemeClr val="accent5">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8C874F69-167D-50EF-C8C3-FAEB51B45306}"/>
              </a:ext>
            </a:extLst>
          </p:cNvPr>
          <p:cNvSpPr txBox="1"/>
          <p:nvPr/>
        </p:nvSpPr>
        <p:spPr>
          <a:xfrm>
            <a:off x="3796160" y="1544227"/>
            <a:ext cx="7671917" cy="4708981"/>
          </a:xfrm>
          <a:prstGeom prst="rect">
            <a:avLst/>
          </a:prstGeom>
          <a:noFill/>
          <a:ln>
            <a:noFill/>
          </a:ln>
        </p:spPr>
        <p:txBody>
          <a:bodyPr wrap="square">
            <a:spAutoFit/>
          </a:bodyPr>
          <a:lstStyle/>
          <a:p>
            <a:r>
              <a:rPr lang="en-US" sz="2500" dirty="0">
                <a:solidFill>
                  <a:schemeClr val="tx1">
                    <a:lumMod val="75000"/>
                    <a:lumOff val="25000"/>
                  </a:schemeClr>
                </a:solidFill>
              </a:rPr>
              <a:t>Shrink tubing contracts tightly around the wire or connection to form a snug barrier to protect crimps, splices, and exposed conductors.</a:t>
            </a:r>
          </a:p>
          <a:p>
            <a:endParaRPr lang="en-US" sz="2500" dirty="0">
              <a:solidFill>
                <a:schemeClr val="tx1">
                  <a:lumMod val="75000"/>
                  <a:lumOff val="25000"/>
                </a:schemeClr>
              </a:solidFill>
            </a:endParaRPr>
          </a:p>
          <a:p>
            <a:pPr marL="342900" indent="-342900">
              <a:buFont typeface="Arial" panose="020B0604020202020204" pitchFamily="34" charset="0"/>
              <a:buChar char="•"/>
            </a:pPr>
            <a:r>
              <a:rPr lang="en-US" sz="2500" dirty="0">
                <a:solidFill>
                  <a:schemeClr val="tx1">
                    <a:lumMod val="75000"/>
                    <a:lumOff val="25000"/>
                  </a:schemeClr>
                </a:solidFill>
              </a:rPr>
              <a:t>Provides insulation protection and helps prevent:</a:t>
            </a:r>
          </a:p>
          <a:p>
            <a:pPr marL="800100" lvl="1" indent="-342900">
              <a:buFont typeface="Arial" panose="020B0604020202020204" pitchFamily="34" charset="0"/>
              <a:buChar char="•"/>
            </a:pPr>
            <a:r>
              <a:rPr lang="en-US" sz="2500" dirty="0">
                <a:solidFill>
                  <a:schemeClr val="tx1">
                    <a:lumMod val="75000"/>
                    <a:lumOff val="25000"/>
                  </a:schemeClr>
                </a:solidFill>
              </a:rPr>
              <a:t>Shorts to ground</a:t>
            </a:r>
          </a:p>
          <a:p>
            <a:pPr marL="800100" lvl="1" indent="-342900">
              <a:buFont typeface="Arial" panose="020B0604020202020204" pitchFamily="34" charset="0"/>
              <a:buChar char="•"/>
            </a:pPr>
            <a:r>
              <a:rPr lang="en-US" sz="2500" dirty="0">
                <a:solidFill>
                  <a:schemeClr val="tx1">
                    <a:lumMod val="75000"/>
                    <a:lumOff val="25000"/>
                  </a:schemeClr>
                </a:solidFill>
              </a:rPr>
              <a:t>Moisture intrusion</a:t>
            </a:r>
          </a:p>
          <a:p>
            <a:pPr marL="800100" lvl="1" indent="-342900">
              <a:buFont typeface="Arial" panose="020B0604020202020204" pitchFamily="34" charset="0"/>
              <a:buChar char="•"/>
            </a:pPr>
            <a:r>
              <a:rPr lang="en-US" sz="2500" dirty="0">
                <a:solidFill>
                  <a:schemeClr val="tx1">
                    <a:lumMod val="75000"/>
                    <a:lumOff val="25000"/>
                  </a:schemeClr>
                </a:solidFill>
              </a:rPr>
              <a:t>Corrosion  </a:t>
            </a:r>
          </a:p>
          <a:p>
            <a:pPr marL="800100" lvl="1" indent="-342900">
              <a:buFont typeface="Arial" panose="020B0604020202020204" pitchFamily="34" charset="0"/>
              <a:buChar char="•"/>
            </a:pPr>
            <a:endParaRPr lang="en-US" sz="2500" dirty="0">
              <a:solidFill>
                <a:schemeClr val="tx1">
                  <a:lumMod val="75000"/>
                  <a:lumOff val="25000"/>
                </a:schemeClr>
              </a:solidFill>
            </a:endParaRPr>
          </a:p>
          <a:p>
            <a:pPr marL="342900" indent="-342900">
              <a:buFont typeface="Arial" panose="020B0604020202020204" pitchFamily="34" charset="0"/>
              <a:buChar char="•"/>
            </a:pPr>
            <a:r>
              <a:rPr lang="en-US" sz="2500" dirty="0">
                <a:solidFill>
                  <a:schemeClr val="tx1">
                    <a:lumMod val="75000"/>
                    <a:lumOff val="25000"/>
                  </a:schemeClr>
                </a:solidFill>
              </a:rPr>
              <a:t>Inspect the crimp </a:t>
            </a:r>
            <a:r>
              <a:rPr lang="en-US" sz="2500" i="1" dirty="0">
                <a:solidFill>
                  <a:schemeClr val="tx1">
                    <a:lumMod val="75000"/>
                    <a:lumOff val="25000"/>
                  </a:schemeClr>
                </a:solidFill>
              </a:rPr>
              <a:t>before</a:t>
            </a:r>
            <a:r>
              <a:rPr lang="en-US" sz="2500" dirty="0">
                <a:solidFill>
                  <a:schemeClr val="tx1">
                    <a:lumMod val="75000"/>
                    <a:lumOff val="25000"/>
                  </a:schemeClr>
                </a:solidFill>
              </a:rPr>
              <a:t> </a:t>
            </a:r>
          </a:p>
          <a:p>
            <a:r>
              <a:rPr lang="en-US" sz="2500" dirty="0">
                <a:solidFill>
                  <a:schemeClr val="tx1">
                    <a:lumMod val="75000"/>
                    <a:lumOff val="25000"/>
                  </a:schemeClr>
                </a:solidFill>
              </a:rPr>
              <a:t>     applying shrink tubing</a:t>
            </a:r>
          </a:p>
          <a:p>
            <a:endParaRPr lang="en-US" sz="2500" b="0" i="0" dirty="0">
              <a:solidFill>
                <a:schemeClr val="tx1">
                  <a:lumMod val="75000"/>
                  <a:lumOff val="25000"/>
                </a:schemeClr>
              </a:solidFill>
              <a:effectLst/>
            </a:endParaRPr>
          </a:p>
        </p:txBody>
      </p:sp>
      <p:pic>
        <p:nvPicPr>
          <p:cNvPr id="2" name="Picture 1" descr="A close-up of several blue wires&#10;&#10;AI-generated content may be incorrect.">
            <a:extLst>
              <a:ext uri="{FF2B5EF4-FFF2-40B4-BE49-F238E27FC236}">
                <a16:creationId xmlns:a16="http://schemas.microsoft.com/office/drawing/2014/main" id="{F880F469-08D0-4039-137E-60E2CBEE541E}"/>
              </a:ext>
            </a:extLst>
          </p:cNvPr>
          <p:cNvPicPr>
            <a:picLocks noChangeAspect="1"/>
          </p:cNvPicPr>
          <p:nvPr/>
        </p:nvPicPr>
        <p:blipFill>
          <a:blip r:embed="rId6"/>
          <a:stretch>
            <a:fillRect/>
          </a:stretch>
        </p:blipFill>
        <p:spPr>
          <a:xfrm>
            <a:off x="8135814" y="3730448"/>
            <a:ext cx="3451135" cy="2522760"/>
          </a:xfrm>
          <a:prstGeom prst="rect">
            <a:avLst/>
          </a:prstGeom>
        </p:spPr>
      </p:pic>
    </p:spTree>
    <p:custDataLst>
      <p:tags r:id="rId1"/>
    </p:custDataLst>
    <p:extLst>
      <p:ext uri="{BB962C8B-B14F-4D97-AF65-F5344CB8AC3E}">
        <p14:creationId xmlns:p14="http://schemas.microsoft.com/office/powerpoint/2010/main" val="429317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463D0-9E1A-934E-9485-FAA970C6A8ED}"/>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4A16717C-A2FB-8A0D-BBE9-BA27CEAD5FCA}"/>
              </a:ext>
            </a:extLst>
          </p:cNvPr>
          <p:cNvSpPr txBox="1"/>
          <p:nvPr/>
        </p:nvSpPr>
        <p:spPr>
          <a:xfrm>
            <a:off x="3776632" y="821884"/>
            <a:ext cx="7226210" cy="700877"/>
          </a:xfrm>
          <a:prstGeom prst="rect">
            <a:avLst/>
          </a:prstGeom>
          <a:noFill/>
          <a:ln>
            <a:noFill/>
          </a:ln>
        </p:spPr>
        <p:txBody>
          <a:bodyPr wrap="square" rtlCol="0">
            <a:spAutoFit/>
          </a:bodyPr>
          <a:lstStyle/>
          <a:p>
            <a:r>
              <a:rPr lang="en-US" sz="4000" dirty="0">
                <a:solidFill>
                  <a:schemeClr val="accent5">
                    <a:lumMod val="75000"/>
                  </a:schemeClr>
                </a:solidFill>
                <a:latin typeface="Articulate Extrabold" panose="02000503050000020004" pitchFamily="2" charset="0"/>
              </a:rPr>
              <a:t>Shrink Tubing </a:t>
            </a:r>
          </a:p>
        </p:txBody>
      </p:sp>
      <p:pic>
        <p:nvPicPr>
          <p:cNvPr id="3" name="Picture 2">
            <a:extLst>
              <a:ext uri="{FF2B5EF4-FFF2-40B4-BE49-F238E27FC236}">
                <a16:creationId xmlns:a16="http://schemas.microsoft.com/office/drawing/2014/main" id="{DB03C48F-8399-D825-0529-D01A5C3E2113}"/>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3056" r="22206"/>
          <a:stretch>
            <a:fillRect/>
          </a:stretch>
        </p:blipFill>
        <p:spPr>
          <a:xfrm>
            <a:off x="0" y="0"/>
            <a:ext cx="3244357" cy="6858000"/>
          </a:xfrm>
          <a:prstGeom prst="rect">
            <a:avLst/>
          </a:prstGeom>
        </p:spPr>
      </p:pic>
      <p:sp>
        <p:nvSpPr>
          <p:cNvPr id="6" name="Rectangle 5">
            <a:extLst>
              <a:ext uri="{FF2B5EF4-FFF2-40B4-BE49-F238E27FC236}">
                <a16:creationId xmlns:a16="http://schemas.microsoft.com/office/drawing/2014/main" id="{DA500BFD-5EAA-DCCE-9557-F75F569C0B49}"/>
              </a:ext>
            </a:extLst>
          </p:cNvPr>
          <p:cNvSpPr/>
          <p:nvPr/>
        </p:nvSpPr>
        <p:spPr>
          <a:xfrm>
            <a:off x="1" y="-1"/>
            <a:ext cx="324435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26262"/>
              </a:solidFill>
            </a:endParaRPr>
          </a:p>
        </p:txBody>
      </p:sp>
      <p:sp>
        <p:nvSpPr>
          <p:cNvPr id="8" name="Rectangle 7">
            <a:extLst>
              <a:ext uri="{FF2B5EF4-FFF2-40B4-BE49-F238E27FC236}">
                <a16:creationId xmlns:a16="http://schemas.microsoft.com/office/drawing/2014/main" id="{15D5716A-DDB3-D943-1B26-6F9C52B9086C}"/>
              </a:ext>
            </a:extLst>
          </p:cNvPr>
          <p:cNvSpPr/>
          <p:nvPr/>
        </p:nvSpPr>
        <p:spPr>
          <a:xfrm>
            <a:off x="409427" y="690043"/>
            <a:ext cx="2425815"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Purpose</a:t>
            </a:r>
          </a:p>
        </p:txBody>
      </p:sp>
      <p:sp>
        <p:nvSpPr>
          <p:cNvPr id="9" name="Rectangle 8">
            <a:extLst>
              <a:ext uri="{FF2B5EF4-FFF2-40B4-BE49-F238E27FC236}">
                <a16:creationId xmlns:a16="http://schemas.microsoft.com/office/drawing/2014/main" id="{BD00943D-D35F-FE3A-0BBB-A52EA0A17689}"/>
              </a:ext>
            </a:extLst>
          </p:cNvPr>
          <p:cNvSpPr/>
          <p:nvPr/>
        </p:nvSpPr>
        <p:spPr>
          <a:xfrm>
            <a:off x="409427" y="2220525"/>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accent5">
                    <a:lumMod val="20000"/>
                    <a:lumOff val="80000"/>
                  </a:schemeClr>
                </a:solidFill>
                <a:latin typeface="Articulate Extrabold" panose="02000503050000020004" pitchFamily="2" charset="0"/>
              </a:rPr>
              <a:t>Use</a:t>
            </a:r>
          </a:p>
        </p:txBody>
      </p:sp>
      <p:sp>
        <p:nvSpPr>
          <p:cNvPr id="10" name="Rectangle 9">
            <a:extLst>
              <a:ext uri="{FF2B5EF4-FFF2-40B4-BE49-F238E27FC236}">
                <a16:creationId xmlns:a16="http://schemas.microsoft.com/office/drawing/2014/main" id="{D1896A8A-68EF-8CC7-8CD0-75EC92801B39}"/>
              </a:ext>
            </a:extLst>
          </p:cNvPr>
          <p:cNvSpPr/>
          <p:nvPr/>
        </p:nvSpPr>
        <p:spPr>
          <a:xfrm>
            <a:off x="409427" y="3847259"/>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Safety</a:t>
            </a:r>
          </a:p>
        </p:txBody>
      </p:sp>
      <p:sp>
        <p:nvSpPr>
          <p:cNvPr id="11" name="Rectangle 10">
            <a:extLst>
              <a:ext uri="{FF2B5EF4-FFF2-40B4-BE49-F238E27FC236}">
                <a16:creationId xmlns:a16="http://schemas.microsoft.com/office/drawing/2014/main" id="{887D3ACD-7586-4E00-10DB-400228BDE546}"/>
              </a:ext>
            </a:extLst>
          </p:cNvPr>
          <p:cNvSpPr/>
          <p:nvPr/>
        </p:nvSpPr>
        <p:spPr>
          <a:xfrm>
            <a:off x="409427" y="5352629"/>
            <a:ext cx="2716058"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Mistakes</a:t>
            </a:r>
          </a:p>
        </p:txBody>
      </p:sp>
      <p:sp>
        <p:nvSpPr>
          <p:cNvPr id="4" name="Rectangle 3">
            <a:extLst>
              <a:ext uri="{FF2B5EF4-FFF2-40B4-BE49-F238E27FC236}">
                <a16:creationId xmlns:a16="http://schemas.microsoft.com/office/drawing/2014/main" id="{F215B3C9-02FD-BCE4-013F-EDAC8310D44B}"/>
              </a:ext>
            </a:extLst>
          </p:cNvPr>
          <p:cNvSpPr/>
          <p:nvPr/>
        </p:nvSpPr>
        <p:spPr>
          <a:xfrm>
            <a:off x="2986311" y="0"/>
            <a:ext cx="286053" cy="6858000"/>
          </a:xfrm>
          <a:prstGeom prst="rect">
            <a:avLst/>
          </a:prstGeom>
          <a:solidFill>
            <a:schemeClr val="accent5">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5">
                  <a:lumMod val="20000"/>
                  <a:lumOff val="80000"/>
                </a:schemeClr>
              </a:solidFill>
            </a:endParaRPr>
          </a:p>
        </p:txBody>
      </p:sp>
      <p:sp>
        <p:nvSpPr>
          <p:cNvPr id="5" name="Rectangle 4">
            <a:extLst>
              <a:ext uri="{FF2B5EF4-FFF2-40B4-BE49-F238E27FC236}">
                <a16:creationId xmlns:a16="http://schemas.microsoft.com/office/drawing/2014/main" id="{69518F98-614C-DF03-C522-F463C88019A6}"/>
              </a:ext>
            </a:extLst>
          </p:cNvPr>
          <p:cNvSpPr/>
          <p:nvPr/>
        </p:nvSpPr>
        <p:spPr>
          <a:xfrm>
            <a:off x="2982458" y="2220525"/>
            <a:ext cx="286053" cy="1008289"/>
          </a:xfrm>
          <a:prstGeom prst="rect">
            <a:avLst/>
          </a:prstGeom>
          <a:solidFill>
            <a:schemeClr val="accent5">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C662E718-F10C-1665-B2DE-45969CCDE2A7}"/>
              </a:ext>
            </a:extLst>
          </p:cNvPr>
          <p:cNvSpPr txBox="1"/>
          <p:nvPr/>
        </p:nvSpPr>
        <p:spPr>
          <a:xfrm>
            <a:off x="3776632" y="1688215"/>
            <a:ext cx="7671917" cy="3970318"/>
          </a:xfrm>
          <a:prstGeom prst="rect">
            <a:avLst/>
          </a:prstGeom>
          <a:noFill/>
          <a:ln>
            <a:noFill/>
          </a:ln>
        </p:spPr>
        <p:txBody>
          <a:bodyPr wrap="square">
            <a:spAutoFit/>
          </a:bodyPr>
          <a:lstStyle/>
          <a:p>
            <a:pPr marL="342900" indent="-342900">
              <a:buFont typeface="Arial" panose="020B0604020202020204" pitchFamily="34" charset="0"/>
              <a:buChar char="•"/>
            </a:pPr>
            <a:r>
              <a:rPr lang="en-US" sz="2800" b="1" dirty="0">
                <a:solidFill>
                  <a:schemeClr val="tx1">
                    <a:lumMod val="75000"/>
                    <a:lumOff val="25000"/>
                  </a:schemeClr>
                </a:solidFill>
              </a:rPr>
              <a:t>Step 1: </a:t>
            </a:r>
            <a:r>
              <a:rPr lang="en-US" sz="2800" dirty="0">
                <a:solidFill>
                  <a:schemeClr val="tx1">
                    <a:lumMod val="75000"/>
                    <a:lumOff val="25000"/>
                  </a:schemeClr>
                </a:solidFill>
              </a:rPr>
              <a:t>Slide Tubing Onto the Wire</a:t>
            </a:r>
          </a:p>
          <a:p>
            <a:pPr marL="342900" indent="-342900">
              <a:buFont typeface="Arial" panose="020B0604020202020204" pitchFamily="34" charset="0"/>
              <a:buChar char="•"/>
            </a:pPr>
            <a:endParaRPr lang="en-US" sz="2800" dirty="0">
              <a:solidFill>
                <a:schemeClr val="tx1">
                  <a:lumMod val="75000"/>
                  <a:lumOff val="25000"/>
                </a:schemeClr>
              </a:solidFill>
            </a:endParaRPr>
          </a:p>
          <a:p>
            <a:pPr marL="342900" indent="-342900">
              <a:buFont typeface="Arial" panose="020B0604020202020204" pitchFamily="34" charset="0"/>
              <a:buChar char="•"/>
            </a:pPr>
            <a:r>
              <a:rPr lang="en-US" sz="2800" b="1" dirty="0">
                <a:solidFill>
                  <a:schemeClr val="tx1">
                    <a:lumMod val="75000"/>
                    <a:lumOff val="25000"/>
                  </a:schemeClr>
                </a:solidFill>
              </a:rPr>
              <a:t>Step 2: </a:t>
            </a:r>
            <a:r>
              <a:rPr lang="en-US" sz="2800" dirty="0">
                <a:solidFill>
                  <a:schemeClr val="tx1">
                    <a:lumMod val="75000"/>
                    <a:lumOff val="25000"/>
                  </a:schemeClr>
                </a:solidFill>
              </a:rPr>
              <a:t>Complete the Connection</a:t>
            </a:r>
          </a:p>
          <a:p>
            <a:pPr marL="342900" indent="-342900">
              <a:buFont typeface="Arial" panose="020B0604020202020204" pitchFamily="34" charset="0"/>
              <a:buChar char="•"/>
            </a:pPr>
            <a:endParaRPr lang="en-US" sz="2800" dirty="0">
              <a:solidFill>
                <a:schemeClr val="tx1">
                  <a:lumMod val="75000"/>
                  <a:lumOff val="25000"/>
                </a:schemeClr>
              </a:solidFill>
            </a:endParaRPr>
          </a:p>
          <a:p>
            <a:pPr marL="342900" indent="-342900">
              <a:buFont typeface="Arial" panose="020B0604020202020204" pitchFamily="34" charset="0"/>
              <a:buChar char="•"/>
            </a:pPr>
            <a:r>
              <a:rPr lang="en-US" sz="2800" b="1" dirty="0">
                <a:solidFill>
                  <a:schemeClr val="tx1">
                    <a:lumMod val="75000"/>
                    <a:lumOff val="25000"/>
                  </a:schemeClr>
                </a:solidFill>
              </a:rPr>
              <a:t>Step 3: </a:t>
            </a:r>
            <a:r>
              <a:rPr lang="en-US" sz="2800" dirty="0">
                <a:solidFill>
                  <a:schemeClr val="tx1">
                    <a:lumMod val="75000"/>
                    <a:lumOff val="25000"/>
                  </a:schemeClr>
                </a:solidFill>
              </a:rPr>
              <a:t>Position the Tubing</a:t>
            </a:r>
          </a:p>
          <a:p>
            <a:pPr marL="342900" indent="-342900">
              <a:buFont typeface="Arial" panose="020B0604020202020204" pitchFamily="34" charset="0"/>
              <a:buChar char="•"/>
            </a:pPr>
            <a:endParaRPr lang="en-US" sz="2800" dirty="0">
              <a:solidFill>
                <a:schemeClr val="tx1">
                  <a:lumMod val="75000"/>
                  <a:lumOff val="25000"/>
                </a:schemeClr>
              </a:solidFill>
            </a:endParaRPr>
          </a:p>
          <a:p>
            <a:pPr marL="342900" indent="-342900">
              <a:buFont typeface="Arial" panose="020B0604020202020204" pitchFamily="34" charset="0"/>
              <a:buChar char="•"/>
            </a:pPr>
            <a:r>
              <a:rPr lang="en-US" sz="2800" b="1" dirty="0">
                <a:solidFill>
                  <a:schemeClr val="tx1">
                    <a:lumMod val="75000"/>
                    <a:lumOff val="25000"/>
                  </a:schemeClr>
                </a:solidFill>
              </a:rPr>
              <a:t>Step 4: </a:t>
            </a:r>
            <a:r>
              <a:rPr lang="en-US" sz="2800" dirty="0">
                <a:solidFill>
                  <a:schemeClr val="tx1">
                    <a:lumMod val="75000"/>
                    <a:lumOff val="25000"/>
                  </a:schemeClr>
                </a:solidFill>
              </a:rPr>
              <a:t>Apply Heat Evenly</a:t>
            </a:r>
          </a:p>
          <a:p>
            <a:pPr marL="342900" indent="-342900">
              <a:buFont typeface="Arial" panose="020B0604020202020204" pitchFamily="34" charset="0"/>
              <a:buChar char="•"/>
            </a:pPr>
            <a:endParaRPr lang="en-US" sz="2800" dirty="0">
              <a:solidFill>
                <a:schemeClr val="tx1">
                  <a:lumMod val="75000"/>
                  <a:lumOff val="25000"/>
                </a:schemeClr>
              </a:solidFill>
            </a:endParaRPr>
          </a:p>
          <a:p>
            <a:pPr marL="342900" indent="-342900">
              <a:buFont typeface="Arial" panose="020B0604020202020204" pitchFamily="34" charset="0"/>
              <a:buChar char="•"/>
            </a:pPr>
            <a:r>
              <a:rPr lang="en-US" sz="2800" b="1" dirty="0">
                <a:solidFill>
                  <a:schemeClr val="tx1">
                    <a:lumMod val="75000"/>
                    <a:lumOff val="25000"/>
                  </a:schemeClr>
                </a:solidFill>
              </a:rPr>
              <a:t>Step 5: </a:t>
            </a:r>
            <a:r>
              <a:rPr lang="en-US" sz="2800" dirty="0">
                <a:solidFill>
                  <a:schemeClr val="tx1">
                    <a:lumMod val="75000"/>
                    <a:lumOff val="25000"/>
                  </a:schemeClr>
                </a:solidFill>
              </a:rPr>
              <a:t>Inspect the Seal</a:t>
            </a:r>
          </a:p>
        </p:txBody>
      </p:sp>
      <p:pic>
        <p:nvPicPr>
          <p:cNvPr id="2" name="Picture 4" descr="Heat Shrink Tubing Labels ">
            <a:extLst>
              <a:ext uri="{FF2B5EF4-FFF2-40B4-BE49-F238E27FC236}">
                <a16:creationId xmlns:a16="http://schemas.microsoft.com/office/drawing/2014/main" id="{3A6AE1B8-C0FD-D4EA-8F0E-23F1914ED5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584" r="8412"/>
          <a:stretch>
            <a:fillRect/>
          </a:stretch>
        </p:blipFill>
        <p:spPr bwMode="auto">
          <a:xfrm>
            <a:off x="8161971" y="3674264"/>
            <a:ext cx="4030028" cy="31837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7272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F55D5-411E-52FB-2A44-A2A9E83C04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BA7A04-7310-6428-02DD-6A39F53208D2}"/>
              </a:ext>
            </a:extLst>
          </p:cNvPr>
          <p:cNvSpPr>
            <a:spLocks noGrp="1"/>
          </p:cNvSpPr>
          <p:nvPr>
            <p:ph type="title"/>
          </p:nvPr>
        </p:nvSpPr>
        <p:spPr/>
        <p:txBody>
          <a:bodyPr anchor="t">
            <a:normAutofit/>
          </a:bodyPr>
          <a:lstStyle/>
          <a:p>
            <a:r>
              <a:rPr lang="en-US" dirty="0">
                <a:solidFill>
                  <a:schemeClr val="accent5">
                    <a:lumMod val="75000"/>
                  </a:schemeClr>
                </a:solidFill>
              </a:rPr>
              <a:t>What a Proper Shrinking Tube Looks Like</a:t>
            </a:r>
          </a:p>
        </p:txBody>
      </p:sp>
      <p:sp>
        <p:nvSpPr>
          <p:cNvPr id="3" name="Content Placeholder 2">
            <a:extLst>
              <a:ext uri="{FF2B5EF4-FFF2-40B4-BE49-F238E27FC236}">
                <a16:creationId xmlns:a16="http://schemas.microsoft.com/office/drawing/2014/main" id="{0C391FDB-A373-3077-E680-926D0AC2CA5C}"/>
              </a:ext>
            </a:extLst>
          </p:cNvPr>
          <p:cNvSpPr>
            <a:spLocks noGrp="1"/>
          </p:cNvSpPr>
          <p:nvPr>
            <p:ph idx="1"/>
          </p:nvPr>
        </p:nvSpPr>
        <p:spPr>
          <a:xfrm>
            <a:off x="838200" y="1876926"/>
            <a:ext cx="5562600" cy="4258478"/>
          </a:xfrm>
        </p:spPr>
        <p:txBody>
          <a:bodyPr>
            <a:normAutofit/>
          </a:bodyPr>
          <a:lstStyle/>
          <a:p>
            <a:pPr marL="342900" indent="-342900">
              <a:lnSpc>
                <a:spcPct val="100000"/>
              </a:lnSpc>
              <a:buFont typeface="Arial" panose="020B0604020202020204" pitchFamily="34" charset="0"/>
              <a:buChar char="•"/>
            </a:pPr>
            <a:r>
              <a:rPr lang="en-US" sz="2800" dirty="0"/>
              <a:t>Tubing fully shrunk around the wire or connector</a:t>
            </a:r>
          </a:p>
          <a:p>
            <a:pPr marL="342900" indent="-342900">
              <a:lnSpc>
                <a:spcPct val="100000"/>
              </a:lnSpc>
              <a:buFont typeface="Arial" panose="020B0604020202020204" pitchFamily="34" charset="0"/>
              <a:buChar char="•"/>
            </a:pPr>
            <a:endParaRPr lang="en-US" sz="2800" dirty="0"/>
          </a:p>
          <a:p>
            <a:pPr marL="342900" indent="-342900">
              <a:lnSpc>
                <a:spcPct val="100000"/>
              </a:lnSpc>
              <a:buFont typeface="Arial" panose="020B0604020202020204" pitchFamily="34" charset="0"/>
              <a:buChar char="•"/>
            </a:pPr>
            <a:r>
              <a:rPr lang="en-US" sz="2800" dirty="0"/>
              <a:t>No gaps of exposed conductor</a:t>
            </a:r>
          </a:p>
          <a:p>
            <a:pPr marL="342900" indent="-342900">
              <a:lnSpc>
                <a:spcPct val="100000"/>
              </a:lnSpc>
              <a:buFont typeface="Arial" panose="020B0604020202020204" pitchFamily="34" charset="0"/>
              <a:buChar char="•"/>
            </a:pPr>
            <a:endParaRPr lang="en-US" sz="2800" dirty="0"/>
          </a:p>
          <a:p>
            <a:pPr marL="342900" indent="-342900">
              <a:lnSpc>
                <a:spcPct val="100000"/>
              </a:lnSpc>
              <a:buFont typeface="Arial" panose="020B0604020202020204" pitchFamily="34" charset="0"/>
              <a:buChar char="•"/>
            </a:pPr>
            <a:r>
              <a:rPr lang="en-US" sz="2800" dirty="0"/>
              <a:t>Tubing extends slightly past the connection on both sides</a:t>
            </a:r>
          </a:p>
        </p:txBody>
      </p:sp>
      <p:pic>
        <p:nvPicPr>
          <p:cNvPr id="5" name="Picture 4">
            <a:extLst>
              <a:ext uri="{FF2B5EF4-FFF2-40B4-BE49-F238E27FC236}">
                <a16:creationId xmlns:a16="http://schemas.microsoft.com/office/drawing/2014/main" id="{70E72D59-780A-DD51-C7E4-4EBD73DE9050}"/>
              </a:ext>
            </a:extLst>
          </p:cNvPr>
          <p:cNvPicPr>
            <a:picLocks noChangeAspect="1"/>
          </p:cNvPicPr>
          <p:nvPr/>
        </p:nvPicPr>
        <p:blipFill>
          <a:blip r:embed="rId4"/>
          <a:stretch>
            <a:fillRect/>
          </a:stretch>
        </p:blipFill>
        <p:spPr>
          <a:xfrm>
            <a:off x="6966816" y="2472416"/>
            <a:ext cx="4386984" cy="2906375"/>
          </a:xfrm>
          <a:prstGeom prst="rect">
            <a:avLst/>
          </a:prstGeom>
          <a:noFill/>
        </p:spPr>
      </p:pic>
    </p:spTree>
    <p:custDataLst>
      <p:tags r:id="rId1"/>
    </p:custDataLst>
    <p:extLst>
      <p:ext uri="{BB962C8B-B14F-4D97-AF65-F5344CB8AC3E}">
        <p14:creationId xmlns:p14="http://schemas.microsoft.com/office/powerpoint/2010/main" val="10816141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A8A209-5504-494A-B86D-73715015FD32}"/>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F4B9B15E-6736-4138-A392-6CF75A784C31}"/>
              </a:ext>
            </a:extLst>
          </p:cNvPr>
          <p:cNvSpPr>
            <a:spLocks noGrp="1"/>
          </p:cNvSpPr>
          <p:nvPr>
            <p:ph idx="1"/>
          </p:nvPr>
        </p:nvSpPr>
        <p:spPr>
          <a:xfrm>
            <a:off x="841248" y="1639604"/>
            <a:ext cx="11594433" cy="4572000"/>
          </a:xfrm>
        </p:spPr>
        <p:txBody>
          <a:bodyPr>
            <a:normAutofit/>
          </a:bodyPr>
          <a:lstStyle/>
          <a:p>
            <a:pPr marL="342900" marR="0" lvl="0" indent="-342900">
              <a:lnSpc>
                <a:spcPct val="107000"/>
              </a:lnSpc>
              <a:spcBef>
                <a:spcPts val="0"/>
              </a:spcBef>
              <a:spcAft>
                <a:spcPts val="0"/>
              </a:spcAft>
              <a:buFont typeface="Symbol" panose="05050102010706020507" pitchFamily="18" charset="2"/>
              <a:buChar char=""/>
            </a:pPr>
            <a:r>
              <a:rPr lang="en-US" sz="28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Identify common electrical and testing tools.</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Calibri" panose="020F0502020204030204" pitchFamily="34" charset="0"/>
              </a:rPr>
              <a:t>Describe the purpose and limitations of common electrical testing tools.</a:t>
            </a:r>
          </a:p>
          <a:p>
            <a:pPr marL="342900" marR="0" lvl="0" indent="-342900">
              <a:lnSpc>
                <a:spcPct val="107000"/>
              </a:lnSpc>
              <a:spcBef>
                <a:spcPts val="0"/>
              </a:spcBef>
              <a:spcAft>
                <a:spcPts val="0"/>
              </a:spcAft>
              <a:buFont typeface="Symbol" panose="05050102010706020507" pitchFamily="18" charset="2"/>
              <a:buChar char=""/>
            </a:pP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Make a proper wire connection using the correct tools.</a:t>
            </a:r>
          </a:p>
          <a:p>
            <a:pPr marL="342900" marR="0" lvl="0" indent="-342900">
              <a:lnSpc>
                <a:spcPct val="107000"/>
              </a:lnSpc>
              <a:spcBef>
                <a:spcPts val="0"/>
              </a:spcBef>
              <a:spcAft>
                <a:spcPts val="0"/>
              </a:spcAft>
              <a:buFont typeface="Symbol" panose="05050102010706020507" pitchFamily="18" charset="2"/>
              <a:buChar char=""/>
            </a:pP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Inspect wire connections to ensure they are safe.</a:t>
            </a:r>
          </a:p>
          <a:p>
            <a:pPr marL="342900" marR="0" lvl="0" indent="-342900">
              <a:lnSpc>
                <a:spcPct val="107000"/>
              </a:lnSpc>
              <a:spcBef>
                <a:spcPts val="0"/>
              </a:spcBef>
              <a:spcAft>
                <a:spcPts val="0"/>
              </a:spcAft>
              <a:buFont typeface="Symbol" panose="05050102010706020507" pitchFamily="18" charset="2"/>
              <a:buChar char=""/>
            </a:pP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Select the right tool to test an electrical circuit.</a:t>
            </a:r>
          </a:p>
          <a:p>
            <a:pPr marL="342900" marR="0" lvl="0" indent="-342900">
              <a:lnSpc>
                <a:spcPct val="107000"/>
              </a:lnSpc>
              <a:spcBef>
                <a:spcPts val="0"/>
              </a:spcBef>
              <a:spcAft>
                <a:spcPts val="0"/>
              </a:spcAft>
              <a:buFont typeface="Symbol" panose="05050102010706020507" pitchFamily="18" charset="2"/>
              <a:buChar char=""/>
            </a:pP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Perform basic electrical tests safely. </a:t>
            </a:r>
          </a:p>
          <a:p>
            <a:endParaRPr lang="en-US" sz="2800" dirty="0"/>
          </a:p>
        </p:txBody>
      </p:sp>
    </p:spTree>
    <p:custDataLst>
      <p:tags r:id="rId1"/>
    </p:custDataLst>
    <p:extLst>
      <p:ext uri="{BB962C8B-B14F-4D97-AF65-F5344CB8AC3E}">
        <p14:creationId xmlns:p14="http://schemas.microsoft.com/office/powerpoint/2010/main" val="398609957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EA6D2-0487-6BDB-754D-4F2C1D3EA129}"/>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C846120A-4499-A7DA-BFF6-47431C1287F1}"/>
              </a:ext>
            </a:extLst>
          </p:cNvPr>
          <p:cNvSpPr txBox="1"/>
          <p:nvPr/>
        </p:nvSpPr>
        <p:spPr>
          <a:xfrm>
            <a:off x="3915032" y="701791"/>
            <a:ext cx="7226210" cy="707886"/>
          </a:xfrm>
          <a:prstGeom prst="rect">
            <a:avLst/>
          </a:prstGeom>
          <a:noFill/>
          <a:ln>
            <a:noFill/>
          </a:ln>
        </p:spPr>
        <p:txBody>
          <a:bodyPr wrap="square" rtlCol="0">
            <a:spAutoFit/>
          </a:bodyPr>
          <a:lstStyle/>
          <a:p>
            <a:r>
              <a:rPr lang="en-US" sz="4000" dirty="0">
                <a:solidFill>
                  <a:schemeClr val="accent5">
                    <a:lumMod val="75000"/>
                  </a:schemeClr>
                </a:solidFill>
                <a:latin typeface="Articulate Extrabold" panose="02000503050000020004" pitchFamily="2" charset="0"/>
              </a:rPr>
              <a:t>Shrink Tubing </a:t>
            </a:r>
          </a:p>
        </p:txBody>
      </p:sp>
      <p:pic>
        <p:nvPicPr>
          <p:cNvPr id="3" name="Picture 2">
            <a:extLst>
              <a:ext uri="{FF2B5EF4-FFF2-40B4-BE49-F238E27FC236}">
                <a16:creationId xmlns:a16="http://schemas.microsoft.com/office/drawing/2014/main" id="{78ACE6B5-9885-4B5A-7A70-2353BA88AFE6}"/>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3056" r="22206"/>
          <a:stretch>
            <a:fillRect/>
          </a:stretch>
        </p:blipFill>
        <p:spPr>
          <a:xfrm>
            <a:off x="0" y="0"/>
            <a:ext cx="3244357" cy="6858000"/>
          </a:xfrm>
          <a:prstGeom prst="rect">
            <a:avLst/>
          </a:prstGeom>
        </p:spPr>
      </p:pic>
      <p:sp>
        <p:nvSpPr>
          <p:cNvPr id="6" name="Rectangle 5">
            <a:extLst>
              <a:ext uri="{FF2B5EF4-FFF2-40B4-BE49-F238E27FC236}">
                <a16:creationId xmlns:a16="http://schemas.microsoft.com/office/drawing/2014/main" id="{2F0829E7-CA41-85BA-A6CA-9401A2CA3BE9}"/>
              </a:ext>
            </a:extLst>
          </p:cNvPr>
          <p:cNvSpPr/>
          <p:nvPr/>
        </p:nvSpPr>
        <p:spPr>
          <a:xfrm>
            <a:off x="1" y="-1"/>
            <a:ext cx="324435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26262"/>
              </a:solidFill>
            </a:endParaRPr>
          </a:p>
        </p:txBody>
      </p:sp>
      <p:sp>
        <p:nvSpPr>
          <p:cNvPr id="8" name="Rectangle 7">
            <a:extLst>
              <a:ext uri="{FF2B5EF4-FFF2-40B4-BE49-F238E27FC236}">
                <a16:creationId xmlns:a16="http://schemas.microsoft.com/office/drawing/2014/main" id="{A130EBBF-FB45-BDC0-F90A-19D6F8830504}"/>
              </a:ext>
            </a:extLst>
          </p:cNvPr>
          <p:cNvSpPr/>
          <p:nvPr/>
        </p:nvSpPr>
        <p:spPr>
          <a:xfrm>
            <a:off x="409427" y="690043"/>
            <a:ext cx="2425815"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Purpose</a:t>
            </a:r>
          </a:p>
        </p:txBody>
      </p:sp>
      <p:sp>
        <p:nvSpPr>
          <p:cNvPr id="9" name="Rectangle 8">
            <a:extLst>
              <a:ext uri="{FF2B5EF4-FFF2-40B4-BE49-F238E27FC236}">
                <a16:creationId xmlns:a16="http://schemas.microsoft.com/office/drawing/2014/main" id="{CA039635-95DD-5154-2D05-60D942DABC0F}"/>
              </a:ext>
            </a:extLst>
          </p:cNvPr>
          <p:cNvSpPr/>
          <p:nvPr/>
        </p:nvSpPr>
        <p:spPr>
          <a:xfrm>
            <a:off x="409427" y="2220525"/>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Use</a:t>
            </a:r>
          </a:p>
        </p:txBody>
      </p:sp>
      <p:sp>
        <p:nvSpPr>
          <p:cNvPr id="10" name="Rectangle 9">
            <a:extLst>
              <a:ext uri="{FF2B5EF4-FFF2-40B4-BE49-F238E27FC236}">
                <a16:creationId xmlns:a16="http://schemas.microsoft.com/office/drawing/2014/main" id="{77497EF7-B6DE-7BCA-9C5D-92CC1346C21A}"/>
              </a:ext>
            </a:extLst>
          </p:cNvPr>
          <p:cNvSpPr/>
          <p:nvPr/>
        </p:nvSpPr>
        <p:spPr>
          <a:xfrm>
            <a:off x="409427" y="3847259"/>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accent5">
                    <a:lumMod val="20000"/>
                    <a:lumOff val="80000"/>
                  </a:schemeClr>
                </a:solidFill>
                <a:latin typeface="Articulate Extrabold" panose="02000503050000020004" pitchFamily="2" charset="0"/>
              </a:rPr>
              <a:t>Safety</a:t>
            </a:r>
          </a:p>
        </p:txBody>
      </p:sp>
      <p:sp>
        <p:nvSpPr>
          <p:cNvPr id="11" name="Rectangle 10">
            <a:extLst>
              <a:ext uri="{FF2B5EF4-FFF2-40B4-BE49-F238E27FC236}">
                <a16:creationId xmlns:a16="http://schemas.microsoft.com/office/drawing/2014/main" id="{48BF8F2A-2EF9-DD61-6FBF-29F9E7F82E54}"/>
              </a:ext>
            </a:extLst>
          </p:cNvPr>
          <p:cNvSpPr/>
          <p:nvPr/>
        </p:nvSpPr>
        <p:spPr>
          <a:xfrm>
            <a:off x="409427" y="5352629"/>
            <a:ext cx="2716058"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lt1">
                    <a:alpha val="60000"/>
                  </a:schemeClr>
                </a:solidFill>
                <a:latin typeface="Articulate Extrabold" panose="02000503050000020004" pitchFamily="2" charset="0"/>
              </a:rPr>
              <a:t>Mistakes</a:t>
            </a:r>
          </a:p>
        </p:txBody>
      </p:sp>
      <p:sp>
        <p:nvSpPr>
          <p:cNvPr id="4" name="Rectangle 3">
            <a:extLst>
              <a:ext uri="{FF2B5EF4-FFF2-40B4-BE49-F238E27FC236}">
                <a16:creationId xmlns:a16="http://schemas.microsoft.com/office/drawing/2014/main" id="{F0FD266F-15B1-7F5C-32F9-E92413B246DF}"/>
              </a:ext>
            </a:extLst>
          </p:cNvPr>
          <p:cNvSpPr/>
          <p:nvPr/>
        </p:nvSpPr>
        <p:spPr>
          <a:xfrm>
            <a:off x="2986311" y="0"/>
            <a:ext cx="286053" cy="6858000"/>
          </a:xfrm>
          <a:prstGeom prst="rect">
            <a:avLst/>
          </a:prstGeom>
          <a:solidFill>
            <a:schemeClr val="accent5">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5">
                  <a:lumMod val="20000"/>
                  <a:lumOff val="80000"/>
                </a:schemeClr>
              </a:solidFill>
            </a:endParaRPr>
          </a:p>
        </p:txBody>
      </p:sp>
      <p:sp>
        <p:nvSpPr>
          <p:cNvPr id="5" name="Rectangle 4">
            <a:extLst>
              <a:ext uri="{FF2B5EF4-FFF2-40B4-BE49-F238E27FC236}">
                <a16:creationId xmlns:a16="http://schemas.microsoft.com/office/drawing/2014/main" id="{AEFE2058-30CA-16BA-B649-00D20EF92424}"/>
              </a:ext>
            </a:extLst>
          </p:cNvPr>
          <p:cNvSpPr/>
          <p:nvPr/>
        </p:nvSpPr>
        <p:spPr>
          <a:xfrm>
            <a:off x="2982367" y="3840195"/>
            <a:ext cx="286053" cy="1008289"/>
          </a:xfrm>
          <a:prstGeom prst="rect">
            <a:avLst/>
          </a:prstGeom>
          <a:solidFill>
            <a:schemeClr val="accent5">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1493829-3D92-2870-DA7F-49531808069B}"/>
              </a:ext>
            </a:extLst>
          </p:cNvPr>
          <p:cNvSpPr txBox="1"/>
          <p:nvPr/>
        </p:nvSpPr>
        <p:spPr>
          <a:xfrm>
            <a:off x="3915032" y="1559879"/>
            <a:ext cx="7671917" cy="4324261"/>
          </a:xfrm>
          <a:prstGeom prst="rect">
            <a:avLst/>
          </a:prstGeom>
          <a:noFill/>
          <a:ln>
            <a:noFill/>
          </a:ln>
        </p:spPr>
        <p:txBody>
          <a:bodyPr wrap="square">
            <a:spAutoFit/>
          </a:bodyPr>
          <a:lstStyle/>
          <a:p>
            <a:pPr marL="342900" indent="-342900">
              <a:buFont typeface="Arial" panose="020B0604020202020204" pitchFamily="34" charset="0"/>
              <a:buChar char="•"/>
            </a:pPr>
            <a:r>
              <a:rPr lang="en-US" sz="2500" dirty="0">
                <a:solidFill>
                  <a:schemeClr val="tx1">
                    <a:lumMod val="75000"/>
                    <a:lumOff val="25000"/>
                  </a:schemeClr>
                </a:solidFill>
              </a:rPr>
              <a:t>Verify the circuit is de-energized before working</a:t>
            </a:r>
          </a:p>
          <a:p>
            <a:pPr marL="342900" indent="-342900">
              <a:buFont typeface="Arial" panose="020B0604020202020204" pitchFamily="34" charset="0"/>
              <a:buChar char="•"/>
            </a:pPr>
            <a:endParaRPr lang="en-US" sz="2500" dirty="0">
              <a:solidFill>
                <a:schemeClr val="tx1">
                  <a:lumMod val="75000"/>
                  <a:lumOff val="25000"/>
                </a:schemeClr>
              </a:solidFill>
            </a:endParaRPr>
          </a:p>
          <a:p>
            <a:pPr marL="342900" indent="-342900">
              <a:buFont typeface="Arial" panose="020B0604020202020204" pitchFamily="34" charset="0"/>
              <a:buChar char="•"/>
            </a:pPr>
            <a:r>
              <a:rPr lang="en-US" sz="2500" dirty="0">
                <a:solidFill>
                  <a:schemeClr val="tx1">
                    <a:lumMod val="75000"/>
                    <a:lumOff val="25000"/>
                  </a:schemeClr>
                </a:solidFill>
              </a:rPr>
              <a:t>Use controlled heat (heat gun &gt; open flame)</a:t>
            </a:r>
          </a:p>
          <a:p>
            <a:pPr marL="342900" indent="-342900">
              <a:buFont typeface="Arial" panose="020B0604020202020204" pitchFamily="34" charset="0"/>
              <a:buChar char="•"/>
            </a:pPr>
            <a:endParaRPr lang="en-US" sz="2500" dirty="0">
              <a:solidFill>
                <a:schemeClr val="tx1">
                  <a:lumMod val="75000"/>
                  <a:lumOff val="25000"/>
                </a:schemeClr>
              </a:solidFill>
            </a:endParaRPr>
          </a:p>
          <a:p>
            <a:pPr marL="342900" indent="-342900">
              <a:buFont typeface="Arial" panose="020B0604020202020204" pitchFamily="34" charset="0"/>
              <a:buChar char="•"/>
            </a:pPr>
            <a:r>
              <a:rPr lang="en-US" sz="2500" dirty="0">
                <a:solidFill>
                  <a:schemeClr val="tx1">
                    <a:lumMod val="75000"/>
                    <a:lumOff val="25000"/>
                  </a:schemeClr>
                </a:solidFill>
              </a:rPr>
              <a:t>Apply heat evenly and keep it moving</a:t>
            </a:r>
          </a:p>
          <a:p>
            <a:pPr marL="342900" indent="-342900">
              <a:buFont typeface="Arial" panose="020B0604020202020204" pitchFamily="34" charset="0"/>
              <a:buChar char="•"/>
            </a:pPr>
            <a:endParaRPr lang="en-US" sz="2500" dirty="0">
              <a:solidFill>
                <a:schemeClr val="tx1">
                  <a:lumMod val="75000"/>
                  <a:lumOff val="25000"/>
                </a:schemeClr>
              </a:solidFill>
            </a:endParaRPr>
          </a:p>
          <a:p>
            <a:pPr marL="342900" indent="-342900">
              <a:buFont typeface="Arial" panose="020B0604020202020204" pitchFamily="34" charset="0"/>
              <a:buChar char="•"/>
            </a:pPr>
            <a:r>
              <a:rPr lang="en-US" sz="2500" dirty="0">
                <a:solidFill>
                  <a:schemeClr val="tx1">
                    <a:lumMod val="75000"/>
                    <a:lumOff val="25000"/>
                  </a:schemeClr>
                </a:solidFill>
              </a:rPr>
              <a:t>Avoid overheating the tubing </a:t>
            </a:r>
          </a:p>
          <a:p>
            <a:r>
              <a:rPr lang="en-US" sz="2500" dirty="0">
                <a:solidFill>
                  <a:schemeClr val="tx1">
                    <a:lumMod val="75000"/>
                    <a:lumOff val="25000"/>
                  </a:schemeClr>
                </a:solidFill>
              </a:rPr>
              <a:t>     or wire insulation</a:t>
            </a:r>
          </a:p>
          <a:p>
            <a:pPr marL="342900" indent="-342900">
              <a:buFont typeface="Arial" panose="020B0604020202020204" pitchFamily="34" charset="0"/>
              <a:buChar char="•"/>
            </a:pPr>
            <a:endParaRPr lang="en-US" sz="2500" dirty="0">
              <a:solidFill>
                <a:schemeClr val="tx1">
                  <a:lumMod val="75000"/>
                  <a:lumOff val="25000"/>
                </a:schemeClr>
              </a:solidFill>
            </a:endParaRPr>
          </a:p>
          <a:p>
            <a:pPr marL="342900" indent="-342900">
              <a:buFont typeface="Arial" panose="020B0604020202020204" pitchFamily="34" charset="0"/>
              <a:buChar char="•"/>
            </a:pPr>
            <a:r>
              <a:rPr lang="en-US" sz="2500" dirty="0">
                <a:solidFill>
                  <a:schemeClr val="tx1">
                    <a:lumMod val="75000"/>
                    <a:lumOff val="25000"/>
                  </a:schemeClr>
                </a:solidFill>
              </a:rPr>
              <a:t>Allow connection to cool </a:t>
            </a:r>
          </a:p>
          <a:p>
            <a:r>
              <a:rPr lang="en-US" sz="2500" dirty="0">
                <a:solidFill>
                  <a:schemeClr val="tx1">
                    <a:lumMod val="75000"/>
                    <a:lumOff val="25000"/>
                  </a:schemeClr>
                </a:solidFill>
              </a:rPr>
              <a:t>    before handling</a:t>
            </a:r>
            <a:endParaRPr lang="en-US" sz="2500" b="0" i="0" dirty="0">
              <a:solidFill>
                <a:schemeClr val="tx1">
                  <a:lumMod val="75000"/>
                  <a:lumOff val="25000"/>
                </a:schemeClr>
              </a:solidFill>
              <a:effectLst/>
            </a:endParaRPr>
          </a:p>
        </p:txBody>
      </p:sp>
      <p:pic>
        <p:nvPicPr>
          <p:cNvPr id="7" name="Picture 6" descr="A yellow sign with black text&#10;&#10;AI-generated content may be incorrect.">
            <a:extLst>
              <a:ext uri="{FF2B5EF4-FFF2-40B4-BE49-F238E27FC236}">
                <a16:creationId xmlns:a16="http://schemas.microsoft.com/office/drawing/2014/main" id="{82304DAA-8DDE-9220-6624-4C00B68BD49B}"/>
              </a:ext>
            </a:extLst>
          </p:cNvPr>
          <p:cNvPicPr>
            <a:picLocks noChangeAspect="1"/>
          </p:cNvPicPr>
          <p:nvPr/>
        </p:nvPicPr>
        <p:blipFill>
          <a:blip r:embed="rId6"/>
          <a:stretch>
            <a:fillRect/>
          </a:stretch>
        </p:blipFill>
        <p:spPr>
          <a:xfrm>
            <a:off x="8394278" y="3812567"/>
            <a:ext cx="2602585" cy="3080123"/>
          </a:xfrm>
          <a:prstGeom prst="rect">
            <a:avLst/>
          </a:prstGeom>
        </p:spPr>
      </p:pic>
    </p:spTree>
    <p:custDataLst>
      <p:tags r:id="rId1"/>
    </p:custDataLst>
    <p:extLst>
      <p:ext uri="{BB962C8B-B14F-4D97-AF65-F5344CB8AC3E}">
        <p14:creationId xmlns:p14="http://schemas.microsoft.com/office/powerpoint/2010/main" val="2620790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1BEA1-F336-76F8-1E82-7A692C1FB718}"/>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2CBA1C7F-E27F-C8BB-AC99-167824103C43}"/>
              </a:ext>
            </a:extLst>
          </p:cNvPr>
          <p:cNvSpPr txBox="1"/>
          <p:nvPr/>
        </p:nvSpPr>
        <p:spPr>
          <a:xfrm>
            <a:off x="3915032" y="701791"/>
            <a:ext cx="7226210" cy="707886"/>
          </a:xfrm>
          <a:prstGeom prst="rect">
            <a:avLst/>
          </a:prstGeom>
          <a:noFill/>
          <a:ln>
            <a:noFill/>
          </a:ln>
        </p:spPr>
        <p:txBody>
          <a:bodyPr wrap="square" rtlCol="0">
            <a:spAutoFit/>
          </a:bodyPr>
          <a:lstStyle/>
          <a:p>
            <a:r>
              <a:rPr lang="en-US" sz="4000" dirty="0">
                <a:solidFill>
                  <a:schemeClr val="accent5">
                    <a:lumMod val="75000"/>
                  </a:schemeClr>
                </a:solidFill>
                <a:latin typeface="Articulate Extrabold" panose="02000503050000020004" pitchFamily="2" charset="0"/>
              </a:rPr>
              <a:t>Shrink Tubing </a:t>
            </a:r>
          </a:p>
        </p:txBody>
      </p:sp>
      <p:pic>
        <p:nvPicPr>
          <p:cNvPr id="3" name="Picture 2">
            <a:extLst>
              <a:ext uri="{FF2B5EF4-FFF2-40B4-BE49-F238E27FC236}">
                <a16:creationId xmlns:a16="http://schemas.microsoft.com/office/drawing/2014/main" id="{A5B2A3B0-85A2-A10D-CF89-6F7D88A6621A}"/>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3056" r="22206"/>
          <a:stretch>
            <a:fillRect/>
          </a:stretch>
        </p:blipFill>
        <p:spPr>
          <a:xfrm>
            <a:off x="0" y="0"/>
            <a:ext cx="3244357" cy="6858000"/>
          </a:xfrm>
          <a:prstGeom prst="rect">
            <a:avLst/>
          </a:prstGeom>
        </p:spPr>
      </p:pic>
      <p:sp>
        <p:nvSpPr>
          <p:cNvPr id="6" name="Rectangle 5">
            <a:extLst>
              <a:ext uri="{FF2B5EF4-FFF2-40B4-BE49-F238E27FC236}">
                <a16:creationId xmlns:a16="http://schemas.microsoft.com/office/drawing/2014/main" id="{5171E3BB-E4E5-134D-07DE-8D9887A142E1}"/>
              </a:ext>
            </a:extLst>
          </p:cNvPr>
          <p:cNvSpPr/>
          <p:nvPr/>
        </p:nvSpPr>
        <p:spPr>
          <a:xfrm>
            <a:off x="1" y="-1"/>
            <a:ext cx="324435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26262"/>
              </a:solidFill>
            </a:endParaRPr>
          </a:p>
        </p:txBody>
      </p:sp>
      <p:sp>
        <p:nvSpPr>
          <p:cNvPr id="8" name="Rectangle 7">
            <a:extLst>
              <a:ext uri="{FF2B5EF4-FFF2-40B4-BE49-F238E27FC236}">
                <a16:creationId xmlns:a16="http://schemas.microsoft.com/office/drawing/2014/main" id="{C7FD7F79-926B-69E8-E5F6-9BDA25C3447E}"/>
              </a:ext>
            </a:extLst>
          </p:cNvPr>
          <p:cNvSpPr/>
          <p:nvPr/>
        </p:nvSpPr>
        <p:spPr>
          <a:xfrm>
            <a:off x="409427" y="690043"/>
            <a:ext cx="2425815"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Purpose</a:t>
            </a:r>
          </a:p>
        </p:txBody>
      </p:sp>
      <p:sp>
        <p:nvSpPr>
          <p:cNvPr id="9" name="Rectangle 8">
            <a:extLst>
              <a:ext uri="{FF2B5EF4-FFF2-40B4-BE49-F238E27FC236}">
                <a16:creationId xmlns:a16="http://schemas.microsoft.com/office/drawing/2014/main" id="{A4B9F235-863D-9016-3C30-1BD378B1A587}"/>
              </a:ext>
            </a:extLst>
          </p:cNvPr>
          <p:cNvSpPr/>
          <p:nvPr/>
        </p:nvSpPr>
        <p:spPr>
          <a:xfrm>
            <a:off x="409427" y="2220525"/>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Use</a:t>
            </a:r>
          </a:p>
        </p:txBody>
      </p:sp>
      <p:sp>
        <p:nvSpPr>
          <p:cNvPr id="10" name="Rectangle 9">
            <a:extLst>
              <a:ext uri="{FF2B5EF4-FFF2-40B4-BE49-F238E27FC236}">
                <a16:creationId xmlns:a16="http://schemas.microsoft.com/office/drawing/2014/main" id="{C82678B0-9C77-E5A7-7B30-80A6AC5D3D45}"/>
              </a:ext>
            </a:extLst>
          </p:cNvPr>
          <p:cNvSpPr/>
          <p:nvPr/>
        </p:nvSpPr>
        <p:spPr>
          <a:xfrm>
            <a:off x="409427" y="3847259"/>
            <a:ext cx="1906209"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bg1">
                    <a:alpha val="60000"/>
                  </a:schemeClr>
                </a:solidFill>
                <a:latin typeface="Articulate Extrabold" panose="02000503050000020004" pitchFamily="2" charset="0"/>
              </a:rPr>
              <a:t>Safety</a:t>
            </a:r>
          </a:p>
        </p:txBody>
      </p:sp>
      <p:sp>
        <p:nvSpPr>
          <p:cNvPr id="11" name="Rectangle 10">
            <a:extLst>
              <a:ext uri="{FF2B5EF4-FFF2-40B4-BE49-F238E27FC236}">
                <a16:creationId xmlns:a16="http://schemas.microsoft.com/office/drawing/2014/main" id="{E0E0D590-ADE7-CCC5-2495-18D9AA5EAECB}"/>
              </a:ext>
            </a:extLst>
          </p:cNvPr>
          <p:cNvSpPr/>
          <p:nvPr/>
        </p:nvSpPr>
        <p:spPr>
          <a:xfrm>
            <a:off x="409427" y="5352629"/>
            <a:ext cx="2716058" cy="69396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800" dirty="0">
                <a:solidFill>
                  <a:schemeClr val="accent5">
                    <a:lumMod val="20000"/>
                    <a:lumOff val="80000"/>
                  </a:schemeClr>
                </a:solidFill>
                <a:latin typeface="Articulate Extrabold" panose="02000503050000020004" pitchFamily="2" charset="0"/>
              </a:rPr>
              <a:t>Mistakes</a:t>
            </a:r>
          </a:p>
        </p:txBody>
      </p:sp>
      <p:sp>
        <p:nvSpPr>
          <p:cNvPr id="4" name="Rectangle 3">
            <a:extLst>
              <a:ext uri="{FF2B5EF4-FFF2-40B4-BE49-F238E27FC236}">
                <a16:creationId xmlns:a16="http://schemas.microsoft.com/office/drawing/2014/main" id="{18E75BBA-8D47-9880-4A27-E6DD9CA804E9}"/>
              </a:ext>
            </a:extLst>
          </p:cNvPr>
          <p:cNvSpPr/>
          <p:nvPr/>
        </p:nvSpPr>
        <p:spPr>
          <a:xfrm>
            <a:off x="2986311" y="0"/>
            <a:ext cx="286053" cy="6858000"/>
          </a:xfrm>
          <a:prstGeom prst="rect">
            <a:avLst/>
          </a:prstGeom>
          <a:solidFill>
            <a:schemeClr val="accent5">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accent5">
                  <a:lumMod val="20000"/>
                  <a:lumOff val="80000"/>
                </a:schemeClr>
              </a:solidFill>
            </a:endParaRPr>
          </a:p>
        </p:txBody>
      </p:sp>
      <p:sp>
        <p:nvSpPr>
          <p:cNvPr id="5" name="Rectangle 4">
            <a:extLst>
              <a:ext uri="{FF2B5EF4-FFF2-40B4-BE49-F238E27FC236}">
                <a16:creationId xmlns:a16="http://schemas.microsoft.com/office/drawing/2014/main" id="{04ED7E69-DA54-7BAC-0D19-2CC47C32CB78}"/>
              </a:ext>
            </a:extLst>
          </p:cNvPr>
          <p:cNvSpPr/>
          <p:nvPr/>
        </p:nvSpPr>
        <p:spPr>
          <a:xfrm>
            <a:off x="2982458" y="5195466"/>
            <a:ext cx="286053" cy="1008289"/>
          </a:xfrm>
          <a:prstGeom prst="rect">
            <a:avLst/>
          </a:prstGeom>
          <a:solidFill>
            <a:schemeClr val="accent5">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42D658E3-5792-BDAB-291A-78B1748E09A6}"/>
              </a:ext>
            </a:extLst>
          </p:cNvPr>
          <p:cNvSpPr txBox="1"/>
          <p:nvPr/>
        </p:nvSpPr>
        <p:spPr>
          <a:xfrm>
            <a:off x="3890878" y="1494774"/>
            <a:ext cx="4374883" cy="4708981"/>
          </a:xfrm>
          <a:prstGeom prst="rect">
            <a:avLst/>
          </a:prstGeom>
          <a:noFill/>
          <a:ln>
            <a:noFill/>
          </a:ln>
        </p:spPr>
        <p:txBody>
          <a:bodyPr wrap="square">
            <a:spAutoFit/>
          </a:bodyPr>
          <a:lstStyle/>
          <a:p>
            <a:pPr marL="342900" indent="-342900">
              <a:buFont typeface="Arial" panose="020B0604020202020204" pitchFamily="34" charset="0"/>
              <a:buChar char="•"/>
            </a:pPr>
            <a:r>
              <a:rPr lang="en-US" sz="2500" dirty="0">
                <a:solidFill>
                  <a:schemeClr val="tx1">
                    <a:lumMod val="75000"/>
                    <a:lumOff val="25000"/>
                  </a:schemeClr>
                </a:solidFill>
              </a:rPr>
              <a:t>Forgetting to slide tubing on </a:t>
            </a:r>
          </a:p>
          <a:p>
            <a:r>
              <a:rPr lang="en-US" sz="2500" i="1" dirty="0">
                <a:solidFill>
                  <a:schemeClr val="tx1">
                    <a:lumMod val="75000"/>
                    <a:lumOff val="25000"/>
                  </a:schemeClr>
                </a:solidFill>
              </a:rPr>
              <a:t>    before</a:t>
            </a:r>
            <a:r>
              <a:rPr lang="en-US" sz="2500" dirty="0">
                <a:solidFill>
                  <a:schemeClr val="tx1">
                    <a:lumMod val="75000"/>
                    <a:lumOff val="25000"/>
                  </a:schemeClr>
                </a:solidFill>
              </a:rPr>
              <a:t> crimping</a:t>
            </a:r>
          </a:p>
          <a:p>
            <a:pPr marL="342900" indent="-342900">
              <a:buFont typeface="Arial" panose="020B0604020202020204" pitchFamily="34" charset="0"/>
              <a:buChar char="•"/>
            </a:pPr>
            <a:endParaRPr lang="en-US" sz="2500" dirty="0">
              <a:solidFill>
                <a:schemeClr val="tx1">
                  <a:lumMod val="75000"/>
                  <a:lumOff val="25000"/>
                </a:schemeClr>
              </a:solidFill>
            </a:endParaRPr>
          </a:p>
          <a:p>
            <a:pPr marL="342900" indent="-342900">
              <a:buFont typeface="Arial" panose="020B0604020202020204" pitchFamily="34" charset="0"/>
              <a:buChar char="•"/>
            </a:pPr>
            <a:r>
              <a:rPr lang="en-US" sz="2500" dirty="0">
                <a:solidFill>
                  <a:schemeClr val="tx1">
                    <a:lumMod val="75000"/>
                    <a:lumOff val="25000"/>
                  </a:schemeClr>
                </a:solidFill>
              </a:rPr>
              <a:t>Using the wrong tubing size</a:t>
            </a:r>
          </a:p>
          <a:p>
            <a:pPr marL="342900" indent="-342900">
              <a:buFont typeface="Arial" panose="020B0604020202020204" pitchFamily="34" charset="0"/>
              <a:buChar char="•"/>
            </a:pPr>
            <a:endParaRPr lang="en-US" sz="2500" dirty="0">
              <a:solidFill>
                <a:schemeClr val="tx1">
                  <a:lumMod val="75000"/>
                  <a:lumOff val="25000"/>
                </a:schemeClr>
              </a:solidFill>
            </a:endParaRPr>
          </a:p>
          <a:p>
            <a:pPr marL="342900" indent="-342900">
              <a:buFont typeface="Arial" panose="020B0604020202020204" pitchFamily="34" charset="0"/>
              <a:buChar char="•"/>
            </a:pPr>
            <a:r>
              <a:rPr lang="en-US" sz="2500" dirty="0">
                <a:solidFill>
                  <a:schemeClr val="tx1">
                    <a:lumMod val="75000"/>
                    <a:lumOff val="25000"/>
                  </a:schemeClr>
                </a:solidFill>
              </a:rPr>
              <a:t>Overheating the tubing</a:t>
            </a:r>
          </a:p>
          <a:p>
            <a:pPr marL="342900" indent="-342900">
              <a:buFont typeface="Arial" panose="020B0604020202020204" pitchFamily="34" charset="0"/>
              <a:buChar char="•"/>
            </a:pPr>
            <a:endParaRPr lang="en-US" sz="2500" dirty="0">
              <a:solidFill>
                <a:schemeClr val="tx1">
                  <a:lumMod val="75000"/>
                  <a:lumOff val="25000"/>
                </a:schemeClr>
              </a:solidFill>
            </a:endParaRPr>
          </a:p>
          <a:p>
            <a:pPr marL="342900" indent="-342900">
              <a:buFont typeface="Arial" panose="020B0604020202020204" pitchFamily="34" charset="0"/>
              <a:buChar char="•"/>
            </a:pPr>
            <a:r>
              <a:rPr lang="en-US" sz="2500" dirty="0">
                <a:solidFill>
                  <a:schemeClr val="tx1">
                    <a:lumMod val="75000"/>
                    <a:lumOff val="25000"/>
                  </a:schemeClr>
                </a:solidFill>
              </a:rPr>
              <a:t>Uneven shrink or soft spots</a:t>
            </a:r>
          </a:p>
          <a:p>
            <a:pPr marL="342900" indent="-342900">
              <a:buFont typeface="Arial" panose="020B0604020202020204" pitchFamily="34" charset="0"/>
              <a:buChar char="•"/>
            </a:pPr>
            <a:endParaRPr lang="en-US" sz="2500" dirty="0">
              <a:solidFill>
                <a:schemeClr val="tx1">
                  <a:lumMod val="75000"/>
                  <a:lumOff val="25000"/>
                </a:schemeClr>
              </a:solidFill>
            </a:endParaRPr>
          </a:p>
          <a:p>
            <a:pPr marL="342900" indent="-342900">
              <a:buFont typeface="Arial" panose="020B0604020202020204" pitchFamily="34" charset="0"/>
              <a:buChar char="•"/>
            </a:pPr>
            <a:r>
              <a:rPr lang="en-US" sz="2500" dirty="0">
                <a:solidFill>
                  <a:schemeClr val="tx1">
                    <a:lumMod val="75000"/>
                    <a:lumOff val="25000"/>
                  </a:schemeClr>
                </a:solidFill>
              </a:rPr>
              <a:t>Tubing too short to cover the full connection</a:t>
            </a:r>
          </a:p>
          <a:p>
            <a:endParaRPr lang="en-US" sz="2500" dirty="0">
              <a:solidFill>
                <a:schemeClr val="tx1">
                  <a:lumMod val="75000"/>
                  <a:lumOff val="25000"/>
                </a:schemeClr>
              </a:solidFill>
            </a:endParaRPr>
          </a:p>
        </p:txBody>
      </p:sp>
      <p:pic>
        <p:nvPicPr>
          <p:cNvPr id="13" name="Picture 12">
            <a:extLst>
              <a:ext uri="{FF2B5EF4-FFF2-40B4-BE49-F238E27FC236}">
                <a16:creationId xmlns:a16="http://schemas.microsoft.com/office/drawing/2014/main" id="{0FBDE536-4D2F-BEE5-3C93-C3A0AE647FC0}"/>
              </a:ext>
            </a:extLst>
          </p:cNvPr>
          <p:cNvPicPr>
            <a:picLocks noChangeAspect="1"/>
          </p:cNvPicPr>
          <p:nvPr/>
        </p:nvPicPr>
        <p:blipFill>
          <a:blip r:embed="rId6"/>
          <a:srcRect t="13616" b="4572"/>
          <a:stretch>
            <a:fillRect/>
          </a:stretch>
        </p:blipFill>
        <p:spPr>
          <a:xfrm>
            <a:off x="8101262" y="2001867"/>
            <a:ext cx="3488805" cy="2854263"/>
          </a:xfrm>
          <a:prstGeom prst="rect">
            <a:avLst/>
          </a:prstGeom>
          <a:ln>
            <a:solidFill>
              <a:schemeClr val="bg1">
                <a:lumMod val="50000"/>
              </a:schemeClr>
            </a:solidFill>
          </a:ln>
        </p:spPr>
      </p:pic>
    </p:spTree>
    <p:custDataLst>
      <p:tags r:id="rId1"/>
    </p:custDataLst>
    <p:extLst>
      <p:ext uri="{BB962C8B-B14F-4D97-AF65-F5344CB8AC3E}">
        <p14:creationId xmlns:p14="http://schemas.microsoft.com/office/powerpoint/2010/main" val="1824256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A81D1-1DC6-0EAE-E4A0-C234AD64A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E3C0C-CB7C-808F-8D91-2EBD6BC726AD}"/>
              </a:ext>
            </a:extLst>
          </p:cNvPr>
          <p:cNvSpPr>
            <a:spLocks noGrp="1"/>
          </p:cNvSpPr>
          <p:nvPr>
            <p:ph type="title"/>
          </p:nvPr>
        </p:nvSpPr>
        <p:spPr>
          <a:xfrm>
            <a:off x="838199" y="224898"/>
            <a:ext cx="9629675" cy="523195"/>
          </a:xfrm>
        </p:spPr>
        <p:txBody>
          <a:bodyPr/>
          <a:lstStyle/>
          <a:p>
            <a:r>
              <a:rPr lang="en-US" dirty="0"/>
              <a:t>Demo: Proper Shrinking Tube </a:t>
            </a:r>
          </a:p>
        </p:txBody>
      </p:sp>
      <p:sp>
        <p:nvSpPr>
          <p:cNvPr id="3" name="Content Placeholder 2">
            <a:extLst>
              <a:ext uri="{FF2B5EF4-FFF2-40B4-BE49-F238E27FC236}">
                <a16:creationId xmlns:a16="http://schemas.microsoft.com/office/drawing/2014/main" id="{91CDEA08-493A-0BBA-87F4-0588B3C20DB7}"/>
              </a:ext>
            </a:extLst>
          </p:cNvPr>
          <p:cNvSpPr>
            <a:spLocks noGrp="1"/>
          </p:cNvSpPr>
          <p:nvPr>
            <p:ph idx="1"/>
          </p:nvPr>
        </p:nvSpPr>
        <p:spPr>
          <a:xfrm>
            <a:off x="838199" y="1546230"/>
            <a:ext cx="7295148" cy="4473570"/>
          </a:xfrm>
        </p:spPr>
        <p:txBody>
          <a:bodyPr>
            <a:noAutofit/>
          </a:bodyPr>
          <a:lstStyle/>
          <a:p>
            <a:r>
              <a:rPr lang="en-US" sz="3000" b="1" dirty="0"/>
              <a:t>Goal</a:t>
            </a:r>
            <a:r>
              <a:rPr lang="en-US" sz="3000" dirty="0"/>
              <a:t>: Recognize what properly applied shrink tubing looks like and what should be rejected</a:t>
            </a:r>
          </a:p>
          <a:p>
            <a:endParaRPr lang="en-US" sz="3000" dirty="0"/>
          </a:p>
          <a:p>
            <a:pPr marL="457200" indent="-457200">
              <a:buFont typeface="Arial" panose="020B0604020202020204" pitchFamily="34" charset="0"/>
              <a:buChar char="•"/>
            </a:pPr>
            <a:r>
              <a:rPr lang="en-US" sz="3000" b="1" dirty="0"/>
              <a:t>Step 1</a:t>
            </a:r>
            <a:r>
              <a:rPr lang="en-US" sz="3000" dirty="0"/>
              <a:t>: Slide Tubing Onto the Wire</a:t>
            </a:r>
          </a:p>
          <a:p>
            <a:pPr marL="457200" indent="-457200">
              <a:buFont typeface="Arial" panose="020B0604020202020204" pitchFamily="34" charset="0"/>
              <a:buChar char="•"/>
            </a:pPr>
            <a:r>
              <a:rPr lang="en-US" sz="3000" b="1" dirty="0"/>
              <a:t>Step 2</a:t>
            </a:r>
            <a:r>
              <a:rPr lang="en-US" sz="3000" dirty="0"/>
              <a:t>: Complete the Connection</a:t>
            </a:r>
          </a:p>
          <a:p>
            <a:pPr marL="457200" indent="-457200">
              <a:buFont typeface="Arial" panose="020B0604020202020204" pitchFamily="34" charset="0"/>
              <a:buChar char="•"/>
            </a:pPr>
            <a:r>
              <a:rPr lang="en-US" sz="3000" b="1" dirty="0"/>
              <a:t>Step 3</a:t>
            </a:r>
            <a:r>
              <a:rPr lang="en-US" sz="3000" dirty="0"/>
              <a:t>: Position the Tubing</a:t>
            </a:r>
          </a:p>
          <a:p>
            <a:pPr marL="457200" indent="-457200">
              <a:buFont typeface="Arial" panose="020B0604020202020204" pitchFamily="34" charset="0"/>
              <a:buChar char="•"/>
            </a:pPr>
            <a:r>
              <a:rPr lang="en-US" sz="3000" b="1" dirty="0"/>
              <a:t>Step 4</a:t>
            </a:r>
            <a:r>
              <a:rPr lang="en-US" sz="3000" dirty="0"/>
              <a:t>: Apply Heat Evenly</a:t>
            </a:r>
          </a:p>
          <a:p>
            <a:pPr marL="457200" indent="-457200">
              <a:buFont typeface="Arial" panose="020B0604020202020204" pitchFamily="34" charset="0"/>
              <a:buChar char="•"/>
            </a:pPr>
            <a:r>
              <a:rPr lang="en-US" sz="3000" b="1" dirty="0"/>
              <a:t>Step 5</a:t>
            </a:r>
            <a:r>
              <a:rPr lang="en-US" sz="3000" dirty="0"/>
              <a:t>: Inspect the Seal</a:t>
            </a:r>
          </a:p>
          <a:p>
            <a:endParaRPr lang="en-US" sz="3000" dirty="0"/>
          </a:p>
          <a:p>
            <a:pPr marL="514350" indent="-514350">
              <a:buFont typeface="Arial" panose="020B0604020202020204" pitchFamily="34" charset="0"/>
              <a:buChar char="•"/>
            </a:pPr>
            <a:endParaRPr lang="en-US" sz="3000" dirty="0"/>
          </a:p>
        </p:txBody>
      </p:sp>
      <p:pic>
        <p:nvPicPr>
          <p:cNvPr id="4" name="Content Placeholder 10">
            <a:extLst>
              <a:ext uri="{FF2B5EF4-FFF2-40B4-BE49-F238E27FC236}">
                <a16:creationId xmlns:a16="http://schemas.microsoft.com/office/drawing/2014/main" id="{A73AF9A2-4068-679A-9B54-BEA311D7BDFB}"/>
              </a:ext>
            </a:extLst>
          </p:cNvPr>
          <p:cNvPicPr>
            <a:picLocks noChangeAspect="1"/>
          </p:cNvPicPr>
          <p:nvPr/>
        </p:nvPicPr>
        <p:blipFill>
          <a:blip r:embed="rId4">
            <a:extLst>
              <a:ext uri="{28A0092B-C50C-407E-A947-70E740481C1C}">
                <a14:useLocalDpi xmlns:a14="http://schemas.microsoft.com/office/drawing/2010/main" val="0"/>
              </a:ext>
            </a:extLst>
          </a:blip>
          <a:srcRect b="15327"/>
          <a:stretch>
            <a:fillRect/>
          </a:stretch>
        </p:blipFill>
        <p:spPr>
          <a:xfrm>
            <a:off x="10467874" y="32084"/>
            <a:ext cx="1005840" cy="851672"/>
          </a:xfrm>
          <a:prstGeom prst="rect">
            <a:avLst/>
          </a:prstGeom>
        </p:spPr>
      </p:pic>
      <p:pic>
        <p:nvPicPr>
          <p:cNvPr id="6" name="Picture 5">
            <a:extLst>
              <a:ext uri="{FF2B5EF4-FFF2-40B4-BE49-F238E27FC236}">
                <a16:creationId xmlns:a16="http://schemas.microsoft.com/office/drawing/2014/main" id="{40189D90-0E6B-EC59-B450-EBB6A355BFDB}"/>
              </a:ext>
            </a:extLst>
          </p:cNvPr>
          <p:cNvPicPr>
            <a:picLocks noChangeAspect="1"/>
          </p:cNvPicPr>
          <p:nvPr/>
        </p:nvPicPr>
        <p:blipFill>
          <a:blip r:embed="rId5"/>
          <a:srcRect l="20724"/>
          <a:stretch>
            <a:fillRect/>
          </a:stretch>
        </p:blipFill>
        <p:spPr>
          <a:xfrm>
            <a:off x="7487654" y="2819400"/>
            <a:ext cx="3866147" cy="3200400"/>
          </a:xfrm>
          <a:prstGeom prst="rect">
            <a:avLst/>
          </a:prstGeom>
        </p:spPr>
      </p:pic>
    </p:spTree>
    <p:custDataLst>
      <p:tags r:id="rId1"/>
    </p:custDataLst>
    <p:extLst>
      <p:ext uri="{BB962C8B-B14F-4D97-AF65-F5344CB8AC3E}">
        <p14:creationId xmlns:p14="http://schemas.microsoft.com/office/powerpoint/2010/main" val="169215024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2BB94-846A-1236-ED56-950FF630C1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924CD4-0425-364C-0A5C-C57611BA991C}"/>
              </a:ext>
            </a:extLst>
          </p:cNvPr>
          <p:cNvSpPr>
            <a:spLocks noGrp="1"/>
          </p:cNvSpPr>
          <p:nvPr>
            <p:ph type="title"/>
          </p:nvPr>
        </p:nvSpPr>
        <p:spPr>
          <a:xfrm>
            <a:off x="838199" y="224898"/>
            <a:ext cx="9629675" cy="523195"/>
          </a:xfrm>
        </p:spPr>
        <p:txBody>
          <a:bodyPr/>
          <a:lstStyle/>
          <a:p>
            <a:r>
              <a:rPr lang="en-US" dirty="0"/>
              <a:t>Demo: Poor Shrinking Tube </a:t>
            </a:r>
          </a:p>
        </p:txBody>
      </p:sp>
      <p:sp>
        <p:nvSpPr>
          <p:cNvPr id="3" name="Content Placeholder 2">
            <a:extLst>
              <a:ext uri="{FF2B5EF4-FFF2-40B4-BE49-F238E27FC236}">
                <a16:creationId xmlns:a16="http://schemas.microsoft.com/office/drawing/2014/main" id="{CA837AFB-93CA-B73F-F2C1-33869E37E0C0}"/>
              </a:ext>
            </a:extLst>
          </p:cNvPr>
          <p:cNvSpPr>
            <a:spLocks noGrp="1"/>
          </p:cNvSpPr>
          <p:nvPr>
            <p:ph idx="1"/>
          </p:nvPr>
        </p:nvSpPr>
        <p:spPr>
          <a:xfrm>
            <a:off x="838199" y="1546230"/>
            <a:ext cx="5931092" cy="4404194"/>
          </a:xfrm>
        </p:spPr>
        <p:txBody>
          <a:bodyPr>
            <a:noAutofit/>
          </a:bodyPr>
          <a:lstStyle/>
          <a:p>
            <a:r>
              <a:rPr lang="en-US" b="1" dirty="0"/>
              <a:t>Goal</a:t>
            </a:r>
            <a:r>
              <a:rPr lang="en-US" dirty="0"/>
              <a:t>: Recognize what properly applied shrink tubing looks like and what should be rejected </a:t>
            </a:r>
          </a:p>
          <a:p>
            <a:endParaRPr lang="en-US" dirty="0"/>
          </a:p>
          <a:p>
            <a:r>
              <a:rPr lang="en-US" b="1" dirty="0"/>
              <a:t>Discussion</a:t>
            </a:r>
            <a:r>
              <a:rPr lang="en-US" dirty="0"/>
              <a:t>:</a:t>
            </a:r>
          </a:p>
          <a:p>
            <a:pPr marL="457200" indent="-457200">
              <a:buFont typeface="Arial" panose="020B0604020202020204" pitchFamily="34" charset="0"/>
              <a:buChar char="•"/>
            </a:pPr>
            <a:r>
              <a:rPr lang="en-US" dirty="0"/>
              <a:t>What problems could show up if shrink tubing doesn’t fully cover the connection?</a:t>
            </a:r>
          </a:p>
          <a:p>
            <a:pPr marL="457200" indent="-457200">
              <a:buFont typeface="Arial" panose="020B0604020202020204" pitchFamily="34" charset="0"/>
              <a:buChar char="•"/>
            </a:pPr>
            <a:r>
              <a:rPr lang="en-US" dirty="0"/>
              <a:t>Can shrink tubing fix a bad crimp? Why or why not?</a:t>
            </a:r>
          </a:p>
          <a:p>
            <a:endParaRPr lang="en-US" sz="3000" dirty="0"/>
          </a:p>
          <a:p>
            <a:endParaRPr lang="en-US" sz="3000" dirty="0"/>
          </a:p>
          <a:p>
            <a:pPr marL="514350" indent="-514350">
              <a:buFont typeface="Arial" panose="020B0604020202020204" pitchFamily="34" charset="0"/>
              <a:buChar char="•"/>
            </a:pPr>
            <a:endParaRPr lang="en-US" sz="3000" dirty="0"/>
          </a:p>
        </p:txBody>
      </p:sp>
      <p:pic>
        <p:nvPicPr>
          <p:cNvPr id="4" name="Content Placeholder 10">
            <a:extLst>
              <a:ext uri="{FF2B5EF4-FFF2-40B4-BE49-F238E27FC236}">
                <a16:creationId xmlns:a16="http://schemas.microsoft.com/office/drawing/2014/main" id="{1E9E21C7-92D9-E1A5-DD8C-7AB2FABB8358}"/>
              </a:ext>
            </a:extLst>
          </p:cNvPr>
          <p:cNvPicPr>
            <a:picLocks noChangeAspect="1"/>
          </p:cNvPicPr>
          <p:nvPr/>
        </p:nvPicPr>
        <p:blipFill>
          <a:blip r:embed="rId4">
            <a:extLst>
              <a:ext uri="{28A0092B-C50C-407E-A947-70E740481C1C}">
                <a14:useLocalDpi xmlns:a14="http://schemas.microsoft.com/office/drawing/2010/main" val="0"/>
              </a:ext>
            </a:extLst>
          </a:blip>
          <a:srcRect b="15327"/>
          <a:stretch>
            <a:fillRect/>
          </a:stretch>
        </p:blipFill>
        <p:spPr>
          <a:xfrm>
            <a:off x="10467874" y="32084"/>
            <a:ext cx="1005840" cy="851672"/>
          </a:xfrm>
          <a:prstGeom prst="rect">
            <a:avLst/>
          </a:prstGeom>
        </p:spPr>
      </p:pic>
      <p:pic>
        <p:nvPicPr>
          <p:cNvPr id="9" name="Picture 8">
            <a:extLst>
              <a:ext uri="{FF2B5EF4-FFF2-40B4-BE49-F238E27FC236}">
                <a16:creationId xmlns:a16="http://schemas.microsoft.com/office/drawing/2014/main" id="{822BAD18-8BD7-A713-BED2-DDA4C931B353}"/>
              </a:ext>
            </a:extLst>
          </p:cNvPr>
          <p:cNvPicPr>
            <a:picLocks noChangeAspect="1"/>
          </p:cNvPicPr>
          <p:nvPr/>
        </p:nvPicPr>
        <p:blipFill>
          <a:blip r:embed="rId5">
            <a:extLst>
              <a:ext uri="{28A0092B-C50C-407E-A947-70E740481C1C}">
                <a14:useLocalDpi xmlns:a14="http://schemas.microsoft.com/office/drawing/2010/main" val="0"/>
              </a:ext>
            </a:extLst>
          </a:blip>
          <a:srcRect r="56231"/>
          <a:stretch>
            <a:fillRect/>
          </a:stretch>
        </p:blipFill>
        <p:spPr>
          <a:xfrm>
            <a:off x="7485707" y="1546230"/>
            <a:ext cx="3627048" cy="4661359"/>
          </a:xfrm>
          <a:prstGeom prst="rect">
            <a:avLst/>
          </a:prstGeom>
          <a:ln>
            <a:solidFill>
              <a:schemeClr val="bg1">
                <a:lumMod val="50000"/>
              </a:schemeClr>
            </a:solidFill>
          </a:ln>
        </p:spPr>
      </p:pic>
    </p:spTree>
    <p:custDataLst>
      <p:tags r:id="rId1"/>
    </p:custDataLst>
    <p:extLst>
      <p:ext uri="{BB962C8B-B14F-4D97-AF65-F5344CB8AC3E}">
        <p14:creationId xmlns:p14="http://schemas.microsoft.com/office/powerpoint/2010/main" val="75888691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764FA6-5624-BF72-4289-E0234383684A}"/>
              </a:ext>
            </a:extLst>
          </p:cNvPr>
          <p:cNvSpPr>
            <a:spLocks noGrp="1"/>
          </p:cNvSpPr>
          <p:nvPr>
            <p:ph type="title"/>
          </p:nvPr>
        </p:nvSpPr>
        <p:spPr/>
        <p:txBody>
          <a:bodyPr/>
          <a:lstStyle/>
          <a:p>
            <a:r>
              <a:rPr lang="en-US" dirty="0"/>
              <a:t>Summary </a:t>
            </a:r>
          </a:p>
        </p:txBody>
      </p:sp>
      <p:graphicFrame>
        <p:nvGraphicFramePr>
          <p:cNvPr id="6" name="Content Placeholder 5">
            <a:extLst>
              <a:ext uri="{FF2B5EF4-FFF2-40B4-BE49-F238E27FC236}">
                <a16:creationId xmlns:a16="http://schemas.microsoft.com/office/drawing/2014/main" id="{16A7AB83-36C3-2505-8090-00137F277890}"/>
              </a:ext>
            </a:extLst>
          </p:cNvPr>
          <p:cNvGraphicFramePr>
            <a:graphicFrameLocks noGrp="1"/>
          </p:cNvGraphicFramePr>
          <p:nvPr>
            <p:ph idx="1"/>
            <p:extLst>
              <p:ext uri="{D42A27DB-BD31-4B8C-83A1-F6EECF244321}">
                <p14:modId xmlns:p14="http://schemas.microsoft.com/office/powerpoint/2010/main" val="999147613"/>
              </p:ext>
            </p:extLst>
          </p:nvPr>
        </p:nvGraphicFramePr>
        <p:xfrm>
          <a:off x="841249" y="1300849"/>
          <a:ext cx="10515600" cy="2091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A close up of a pliers&#10;&#10;AI-generated content may be incorrect.">
            <a:extLst>
              <a:ext uri="{FF2B5EF4-FFF2-40B4-BE49-F238E27FC236}">
                <a16:creationId xmlns:a16="http://schemas.microsoft.com/office/drawing/2014/main" id="{9B16B11D-0B4A-6AD7-0EF8-4FE3FD4AD700}"/>
              </a:ext>
            </a:extLst>
          </p:cNvPr>
          <p:cNvPicPr>
            <a:picLocks noChangeAspect="1"/>
          </p:cNvPicPr>
          <p:nvPr/>
        </p:nvPicPr>
        <p:blipFill>
          <a:blip r:embed="rId9"/>
          <a:stretch>
            <a:fillRect/>
          </a:stretch>
        </p:blipFill>
        <p:spPr>
          <a:xfrm rot="16200000">
            <a:off x="595657" y="3723571"/>
            <a:ext cx="2535116" cy="1380297"/>
          </a:xfrm>
          <a:prstGeom prst="rect">
            <a:avLst/>
          </a:prstGeom>
        </p:spPr>
      </p:pic>
      <p:pic>
        <p:nvPicPr>
          <p:cNvPr id="8" name="Picture 7" descr="A close-up of a wire stripper&#10;&#10;AI-generated content may be incorrect.">
            <a:extLst>
              <a:ext uri="{FF2B5EF4-FFF2-40B4-BE49-F238E27FC236}">
                <a16:creationId xmlns:a16="http://schemas.microsoft.com/office/drawing/2014/main" id="{EB7A54C0-8D1D-4D7D-064C-FF192E61DB77}"/>
              </a:ext>
            </a:extLst>
          </p:cNvPr>
          <p:cNvPicPr>
            <a:picLocks noChangeAspect="1"/>
          </p:cNvPicPr>
          <p:nvPr/>
        </p:nvPicPr>
        <p:blipFill>
          <a:blip r:embed="rId10"/>
          <a:stretch>
            <a:fillRect/>
          </a:stretch>
        </p:blipFill>
        <p:spPr>
          <a:xfrm>
            <a:off x="3579554" y="3140164"/>
            <a:ext cx="2067096" cy="2793373"/>
          </a:xfrm>
          <a:prstGeom prst="rect">
            <a:avLst/>
          </a:prstGeom>
          <a:noFill/>
        </p:spPr>
      </p:pic>
      <p:pic>
        <p:nvPicPr>
          <p:cNvPr id="9" name="Picture 8" descr="A blue and black wire cutter&#10;&#10;AI-generated content may be incorrect.">
            <a:extLst>
              <a:ext uri="{FF2B5EF4-FFF2-40B4-BE49-F238E27FC236}">
                <a16:creationId xmlns:a16="http://schemas.microsoft.com/office/drawing/2014/main" id="{F9B778C6-6B3C-A26A-211C-66FA229E1C33}"/>
              </a:ext>
            </a:extLst>
          </p:cNvPr>
          <p:cNvPicPr>
            <a:picLocks noChangeAspect="1"/>
          </p:cNvPicPr>
          <p:nvPr/>
        </p:nvPicPr>
        <p:blipFill>
          <a:blip r:embed="rId11"/>
          <a:stretch>
            <a:fillRect/>
          </a:stretch>
        </p:blipFill>
        <p:spPr>
          <a:xfrm rot="5729610">
            <a:off x="6168000" y="3941446"/>
            <a:ext cx="2860567" cy="1222892"/>
          </a:xfrm>
          <a:prstGeom prst="rect">
            <a:avLst/>
          </a:prstGeom>
          <a:noFill/>
        </p:spPr>
      </p:pic>
      <p:pic>
        <p:nvPicPr>
          <p:cNvPr id="11" name="Picture 10">
            <a:extLst>
              <a:ext uri="{FF2B5EF4-FFF2-40B4-BE49-F238E27FC236}">
                <a16:creationId xmlns:a16="http://schemas.microsoft.com/office/drawing/2014/main" id="{8D3746C5-5B08-8297-9CB4-D90C0E948F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128915">
            <a:off x="8999071" y="3837964"/>
            <a:ext cx="2792014" cy="1366572"/>
          </a:xfrm>
          <a:prstGeom prst="rect">
            <a:avLst/>
          </a:prstGeom>
        </p:spPr>
      </p:pic>
    </p:spTree>
    <p:custDataLst>
      <p:tags r:id="rId1"/>
    </p:custDataLst>
    <p:extLst>
      <p:ext uri="{BB962C8B-B14F-4D97-AF65-F5344CB8AC3E}">
        <p14:creationId xmlns:p14="http://schemas.microsoft.com/office/powerpoint/2010/main" val="1158730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83CEF7-3DBF-AF0F-9230-6469C43B8995}"/>
              </a:ext>
            </a:extLst>
          </p:cNvPr>
          <p:cNvPicPr>
            <a:picLocks noChangeAspect="1"/>
          </p:cNvPicPr>
          <p:nvPr/>
        </p:nvPicPr>
        <p:blipFill>
          <a:blip r:embed="rId4"/>
          <a:srcRect t="2850"/>
          <a:stretch>
            <a:fillRect/>
          </a:stretch>
        </p:blipFill>
        <p:spPr>
          <a:xfrm>
            <a:off x="8178364" y="1428094"/>
            <a:ext cx="3542021" cy="2371861"/>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3421D32C-83D2-A979-8666-D1D03709DA70}"/>
              </a:ext>
            </a:extLst>
          </p:cNvPr>
          <p:cNvSpPr>
            <a:spLocks noGrp="1"/>
          </p:cNvSpPr>
          <p:nvPr>
            <p:ph type="title"/>
          </p:nvPr>
        </p:nvSpPr>
        <p:spPr/>
        <p:txBody>
          <a:bodyPr/>
          <a:lstStyle/>
          <a:p>
            <a:r>
              <a:rPr lang="en-US" dirty="0"/>
              <a:t>Activity: Wire Connection Practice </a:t>
            </a:r>
          </a:p>
        </p:txBody>
      </p:sp>
      <p:sp>
        <p:nvSpPr>
          <p:cNvPr id="5" name="Content Placeholder 4">
            <a:extLst>
              <a:ext uri="{FF2B5EF4-FFF2-40B4-BE49-F238E27FC236}">
                <a16:creationId xmlns:a16="http://schemas.microsoft.com/office/drawing/2014/main" id="{2ED215E3-7137-C0E5-5721-A0DA75B2933B}"/>
              </a:ext>
            </a:extLst>
          </p:cNvPr>
          <p:cNvSpPr>
            <a:spLocks noGrp="1"/>
          </p:cNvSpPr>
          <p:nvPr>
            <p:ph idx="1"/>
          </p:nvPr>
        </p:nvSpPr>
        <p:spPr>
          <a:xfrm>
            <a:off x="838199" y="1381991"/>
            <a:ext cx="4676740" cy="4835929"/>
          </a:xfrm>
        </p:spPr>
        <p:txBody>
          <a:bodyPr>
            <a:normAutofit/>
          </a:bodyPr>
          <a:lstStyle/>
          <a:p>
            <a:pPr>
              <a:lnSpc>
                <a:spcPct val="123929"/>
              </a:lnSpc>
            </a:pPr>
            <a:r>
              <a:rPr lang="en-US" sz="3000" b="1" dirty="0"/>
              <a:t>Directions</a:t>
            </a:r>
            <a:r>
              <a:rPr lang="en-US" sz="3000" dirty="0"/>
              <a:t>: Practice using wire cutters, strippers, crimpers and shrinking tube to create a safe electrical connection.  Use the steps outlined in the “Electrical Tools Resource” handout to assist complete this task. </a:t>
            </a:r>
          </a:p>
        </p:txBody>
      </p:sp>
      <p:pic>
        <p:nvPicPr>
          <p:cNvPr id="7" name="Picture 6">
            <a:extLst>
              <a:ext uri="{FF2B5EF4-FFF2-40B4-BE49-F238E27FC236}">
                <a16:creationId xmlns:a16="http://schemas.microsoft.com/office/drawing/2014/main" id="{C21FE359-15AD-8367-58BF-F21B6E9DD525}"/>
              </a:ext>
            </a:extLst>
          </p:cNvPr>
          <p:cNvPicPr>
            <a:picLocks noChangeAspect="1"/>
          </p:cNvPicPr>
          <p:nvPr/>
        </p:nvPicPr>
        <p:blipFill>
          <a:blip r:embed="rId5"/>
          <a:stretch>
            <a:fillRect/>
          </a:stretch>
        </p:blipFill>
        <p:spPr>
          <a:xfrm>
            <a:off x="6987896" y="2932386"/>
            <a:ext cx="2738861" cy="3541987"/>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D2767178-91D5-3F18-6677-226FEE5D08E2}"/>
              </a:ext>
            </a:extLst>
          </p:cNvPr>
          <p:cNvSpPr/>
          <p:nvPr/>
        </p:nvSpPr>
        <p:spPr>
          <a:xfrm>
            <a:off x="9866523" y="4009798"/>
            <a:ext cx="1860331" cy="149163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500" b="1" dirty="0">
                <a:solidFill>
                  <a:schemeClr val="tx1">
                    <a:lumMod val="75000"/>
                    <a:lumOff val="25000"/>
                  </a:schemeClr>
                </a:solidFill>
                <a:latin typeface="MV Boli" panose="02000500030200090000" pitchFamily="2" charset="0"/>
                <a:cs typeface="MV Boli" panose="02000500030200090000" pitchFamily="2" charset="0"/>
              </a:rPr>
              <a:t>Activity directions are here</a:t>
            </a:r>
          </a:p>
        </p:txBody>
      </p:sp>
      <p:sp>
        <p:nvSpPr>
          <p:cNvPr id="3" name="Rectangle 2">
            <a:extLst>
              <a:ext uri="{FF2B5EF4-FFF2-40B4-BE49-F238E27FC236}">
                <a16:creationId xmlns:a16="http://schemas.microsoft.com/office/drawing/2014/main" id="{2E83D34E-95D1-2426-4ADD-5438E6985C68}"/>
              </a:ext>
            </a:extLst>
          </p:cNvPr>
          <p:cNvSpPr/>
          <p:nvPr/>
        </p:nvSpPr>
        <p:spPr>
          <a:xfrm>
            <a:off x="5654705" y="1222569"/>
            <a:ext cx="2383893" cy="118593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500" b="1" dirty="0">
                <a:solidFill>
                  <a:schemeClr val="tx1">
                    <a:lumMod val="75000"/>
                    <a:lumOff val="25000"/>
                  </a:schemeClr>
                </a:solidFill>
                <a:latin typeface="MV Boli" panose="02000500030200090000" pitchFamily="2" charset="0"/>
                <a:cs typeface="MV Boli" panose="02000500030200090000" pitchFamily="2" charset="0"/>
              </a:rPr>
              <a:t>“How to Use” steps are here</a:t>
            </a:r>
          </a:p>
        </p:txBody>
      </p:sp>
      <p:pic>
        <p:nvPicPr>
          <p:cNvPr id="9" name="Picture 8">
            <a:extLst>
              <a:ext uri="{FF2B5EF4-FFF2-40B4-BE49-F238E27FC236}">
                <a16:creationId xmlns:a16="http://schemas.microsoft.com/office/drawing/2014/main" id="{CE197FF9-6A99-5CAA-5C2E-B81016014C65}"/>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l="5682" t="10120" r="7045" b="39090"/>
          <a:stretch>
            <a:fillRect/>
          </a:stretch>
        </p:blipFill>
        <p:spPr>
          <a:xfrm rot="10800000" flipV="1">
            <a:off x="9926469" y="5189939"/>
            <a:ext cx="1427329" cy="622995"/>
          </a:xfrm>
          <a:prstGeom prst="rect">
            <a:avLst/>
          </a:prstGeom>
          <a:noFill/>
        </p:spPr>
      </p:pic>
      <p:pic>
        <p:nvPicPr>
          <p:cNvPr id="10" name="Picture 9">
            <a:extLst>
              <a:ext uri="{FF2B5EF4-FFF2-40B4-BE49-F238E27FC236}">
                <a16:creationId xmlns:a16="http://schemas.microsoft.com/office/drawing/2014/main" id="{49655C9F-D813-715F-D538-C2667BB942A8}"/>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l="5682" t="10120" r="7045" b="39090"/>
          <a:stretch>
            <a:fillRect/>
          </a:stretch>
        </p:blipFill>
        <p:spPr>
          <a:xfrm rot="10800000" flipH="1" flipV="1">
            <a:off x="6626773" y="2146065"/>
            <a:ext cx="1427329" cy="622995"/>
          </a:xfrm>
          <a:prstGeom prst="rect">
            <a:avLst/>
          </a:prstGeom>
        </p:spPr>
      </p:pic>
      <p:pic>
        <p:nvPicPr>
          <p:cNvPr id="11" name="Picture 10" descr="Running man icon indicating the slide has an ACTIVITY.">
            <a:extLst>
              <a:ext uri="{FF2B5EF4-FFF2-40B4-BE49-F238E27FC236}">
                <a16:creationId xmlns:a16="http://schemas.microsoft.com/office/drawing/2014/main" id="{AAC39DD5-8E0E-09F4-0E33-423A5924A449}"/>
              </a:ext>
            </a:extLst>
          </p:cNvPr>
          <p:cNvPicPr>
            <a:picLocks noChangeAspect="1"/>
          </p:cNvPicPr>
          <p:nvPr/>
        </p:nvPicPr>
        <p:blipFill>
          <a:blip r:embed="rId7" cstate="print">
            <a:extLst>
              <a:ext uri="{28A0092B-C50C-407E-A947-70E740481C1C}">
                <a14:useLocalDpi xmlns:a14="http://schemas.microsoft.com/office/drawing/2010/main" val="0"/>
              </a:ext>
            </a:extLst>
          </a:blip>
          <a:srcRect l="63000" t="31047" r="3465" b="7314"/>
          <a:stretch>
            <a:fillRect/>
          </a:stretch>
        </p:blipFill>
        <p:spPr>
          <a:xfrm>
            <a:off x="11043248" y="96623"/>
            <a:ext cx="731520" cy="756422"/>
          </a:xfrm>
          <a:prstGeom prst="rect">
            <a:avLst/>
          </a:prstGeom>
        </p:spPr>
      </p:pic>
    </p:spTree>
    <p:custDataLst>
      <p:tags r:id="rId1"/>
    </p:custDataLst>
    <p:extLst>
      <p:ext uri="{BB962C8B-B14F-4D97-AF65-F5344CB8AC3E}">
        <p14:creationId xmlns:p14="http://schemas.microsoft.com/office/powerpoint/2010/main" val="325994622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FB106-AC47-B4C7-AEC5-D8D95C98AEF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0D24B92-F1C3-ACEA-DA42-959FE6014E52}"/>
              </a:ext>
            </a:extLst>
          </p:cNvPr>
          <p:cNvSpPr>
            <a:spLocks noGrp="1"/>
          </p:cNvSpPr>
          <p:nvPr>
            <p:ph type="title"/>
          </p:nvPr>
        </p:nvSpPr>
        <p:spPr/>
        <p:txBody>
          <a:bodyPr/>
          <a:lstStyle/>
          <a:p>
            <a:r>
              <a:rPr lang="en-US" dirty="0"/>
              <a:t>Activity: Debrief </a:t>
            </a:r>
          </a:p>
        </p:txBody>
      </p:sp>
      <p:sp>
        <p:nvSpPr>
          <p:cNvPr id="5" name="Content Placeholder 4">
            <a:extLst>
              <a:ext uri="{FF2B5EF4-FFF2-40B4-BE49-F238E27FC236}">
                <a16:creationId xmlns:a16="http://schemas.microsoft.com/office/drawing/2014/main" id="{7E805B6A-5A07-04F3-547F-2E1100FE9A75}"/>
              </a:ext>
            </a:extLst>
          </p:cNvPr>
          <p:cNvSpPr>
            <a:spLocks noGrp="1"/>
          </p:cNvSpPr>
          <p:nvPr>
            <p:ph idx="1"/>
          </p:nvPr>
        </p:nvSpPr>
        <p:spPr>
          <a:xfrm>
            <a:off x="838200" y="1367189"/>
            <a:ext cx="6303580" cy="4625603"/>
          </a:xfrm>
        </p:spPr>
        <p:txBody>
          <a:bodyPr/>
          <a:lstStyle/>
          <a:p>
            <a:pPr marL="457200" indent="-457200">
              <a:lnSpc>
                <a:spcPct val="100833"/>
              </a:lnSpc>
              <a:buFont typeface="Arial" panose="020B0604020202020204" pitchFamily="34" charset="0"/>
              <a:buChar char="•"/>
            </a:pPr>
            <a:r>
              <a:rPr lang="en-US" dirty="0"/>
              <a:t>Which step is easiest to rush and what happens when you do?</a:t>
            </a:r>
          </a:p>
          <a:p>
            <a:pPr marL="457200" indent="-457200">
              <a:lnSpc>
                <a:spcPct val="100833"/>
              </a:lnSpc>
              <a:buFont typeface="Arial" panose="020B0604020202020204" pitchFamily="34" charset="0"/>
              <a:buChar char="•"/>
            </a:pPr>
            <a:endParaRPr lang="en-US" sz="1400" dirty="0"/>
          </a:p>
          <a:p>
            <a:pPr marL="457200" indent="-457200">
              <a:lnSpc>
                <a:spcPct val="100833"/>
              </a:lnSpc>
              <a:buFont typeface="Arial" panose="020B0604020202020204" pitchFamily="34" charset="0"/>
              <a:buChar char="•"/>
            </a:pPr>
            <a:r>
              <a:rPr lang="en-US" dirty="0"/>
              <a:t>Which mistake is hardest to see once the connector and shrink tubing are installed?</a:t>
            </a:r>
          </a:p>
          <a:p>
            <a:pPr marL="457200" indent="-457200">
              <a:lnSpc>
                <a:spcPct val="100833"/>
              </a:lnSpc>
              <a:buFont typeface="Arial" panose="020B0604020202020204" pitchFamily="34" charset="0"/>
              <a:buChar char="•"/>
            </a:pPr>
            <a:endParaRPr lang="en-US" sz="1400" dirty="0"/>
          </a:p>
          <a:p>
            <a:pPr marL="457200" indent="-457200">
              <a:lnSpc>
                <a:spcPct val="100833"/>
              </a:lnSpc>
              <a:buFont typeface="Arial" panose="020B0604020202020204" pitchFamily="34" charset="0"/>
              <a:buChar char="•"/>
            </a:pPr>
            <a:r>
              <a:rPr lang="en-US" dirty="0"/>
              <a:t>How could a poor connection show up on a vehicle?</a:t>
            </a:r>
          </a:p>
          <a:p>
            <a:pPr>
              <a:lnSpc>
                <a:spcPct val="123929"/>
              </a:lnSpc>
            </a:pPr>
            <a:endParaRPr lang="en-US" b="1" dirty="0"/>
          </a:p>
          <a:p>
            <a:pPr>
              <a:lnSpc>
                <a:spcPct val="123929"/>
              </a:lnSpc>
            </a:pPr>
            <a:endParaRPr lang="en-US" dirty="0"/>
          </a:p>
        </p:txBody>
      </p:sp>
      <p:pic>
        <p:nvPicPr>
          <p:cNvPr id="7" name="Picture 6">
            <a:extLst>
              <a:ext uri="{FF2B5EF4-FFF2-40B4-BE49-F238E27FC236}">
                <a16:creationId xmlns:a16="http://schemas.microsoft.com/office/drawing/2014/main" id="{1F5F70C6-2665-6479-2AA3-BE958AB80256}"/>
              </a:ext>
            </a:extLst>
          </p:cNvPr>
          <p:cNvPicPr>
            <a:picLocks noChangeAspect="1"/>
          </p:cNvPicPr>
          <p:nvPr/>
        </p:nvPicPr>
        <p:blipFill>
          <a:blip r:embed="rId4">
            <a:extLst>
              <a:ext uri="{28A0092B-C50C-407E-A947-70E740481C1C}">
                <a14:useLocalDpi xmlns:a14="http://schemas.microsoft.com/office/drawing/2010/main" val="0"/>
              </a:ext>
            </a:extLst>
          </a:blip>
          <a:srcRect l="213" r="213"/>
          <a:stretch/>
        </p:blipFill>
        <p:spPr>
          <a:xfrm>
            <a:off x="7567448" y="1430927"/>
            <a:ext cx="3526605" cy="4561865"/>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2" name="Picture 1" descr="Running man icon indicating the slide has an ACTIVITY.">
            <a:extLst>
              <a:ext uri="{FF2B5EF4-FFF2-40B4-BE49-F238E27FC236}">
                <a16:creationId xmlns:a16="http://schemas.microsoft.com/office/drawing/2014/main" id="{F0D42B77-C5C4-A7FB-A656-4739AF7552EB}"/>
              </a:ext>
            </a:extLst>
          </p:cNvPr>
          <p:cNvPicPr>
            <a:picLocks noChangeAspect="1"/>
          </p:cNvPicPr>
          <p:nvPr/>
        </p:nvPicPr>
        <p:blipFill>
          <a:blip r:embed="rId5" cstate="print">
            <a:extLst>
              <a:ext uri="{28A0092B-C50C-407E-A947-70E740481C1C}">
                <a14:useLocalDpi xmlns:a14="http://schemas.microsoft.com/office/drawing/2010/main" val="0"/>
              </a:ext>
            </a:extLst>
          </a:blip>
          <a:srcRect l="63000" t="31047" r="3465" b="7314"/>
          <a:stretch>
            <a:fillRect/>
          </a:stretch>
        </p:blipFill>
        <p:spPr>
          <a:xfrm>
            <a:off x="11043248" y="96623"/>
            <a:ext cx="731520" cy="756422"/>
          </a:xfrm>
          <a:prstGeom prst="rect">
            <a:avLst/>
          </a:prstGeom>
        </p:spPr>
      </p:pic>
    </p:spTree>
    <p:custDataLst>
      <p:tags r:id="rId1"/>
    </p:custDataLst>
    <p:extLst>
      <p:ext uri="{BB962C8B-B14F-4D97-AF65-F5344CB8AC3E}">
        <p14:creationId xmlns:p14="http://schemas.microsoft.com/office/powerpoint/2010/main" val="216543904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4364BA-C378-1B9D-3491-79A9D0673EA0}"/>
              </a:ext>
            </a:extLst>
          </p:cNvPr>
          <p:cNvSpPr>
            <a:spLocks noGrp="1"/>
          </p:cNvSpPr>
          <p:nvPr>
            <p:ph type="title"/>
          </p:nvPr>
        </p:nvSpPr>
        <p:spPr/>
        <p:txBody>
          <a:bodyPr/>
          <a:lstStyle/>
          <a:p>
            <a:r>
              <a:rPr lang="en-US" dirty="0"/>
              <a:t>Recall and Review </a:t>
            </a:r>
          </a:p>
        </p:txBody>
      </p:sp>
      <p:sp>
        <p:nvSpPr>
          <p:cNvPr id="5" name="Content Placeholder 4">
            <a:extLst>
              <a:ext uri="{FF2B5EF4-FFF2-40B4-BE49-F238E27FC236}">
                <a16:creationId xmlns:a16="http://schemas.microsoft.com/office/drawing/2014/main" id="{5BC338DA-FABA-5D5B-A84F-4E6F77D8CAC4}"/>
              </a:ext>
            </a:extLst>
          </p:cNvPr>
          <p:cNvSpPr>
            <a:spLocks noGrp="1"/>
          </p:cNvSpPr>
          <p:nvPr>
            <p:ph idx="1"/>
          </p:nvPr>
        </p:nvSpPr>
        <p:spPr>
          <a:xfrm>
            <a:off x="838199" y="1645920"/>
            <a:ext cx="10089631" cy="4572000"/>
          </a:xfrm>
        </p:spPr>
        <p:txBody>
          <a:bodyPr/>
          <a:lstStyle/>
          <a:p>
            <a:pPr marL="457200" indent="-457200">
              <a:lnSpc>
                <a:spcPct val="128571"/>
              </a:lnSpc>
              <a:buFont typeface="Wingdings" panose="05000000000000000000" pitchFamily="2" charset="2"/>
              <a:buChar char="ü"/>
            </a:pPr>
            <a:r>
              <a:rPr lang="en-US" dirty="0"/>
              <a:t>Why do clean cuts matter?</a:t>
            </a:r>
          </a:p>
          <a:p>
            <a:pPr marL="457200" indent="-457200">
              <a:lnSpc>
                <a:spcPct val="128571"/>
              </a:lnSpc>
              <a:buFont typeface="Wingdings" panose="05000000000000000000" pitchFamily="2" charset="2"/>
              <a:buChar char="ü"/>
            </a:pPr>
            <a:r>
              <a:rPr lang="en-US" dirty="0"/>
              <a:t>How do you choose the correct stripper gauge?</a:t>
            </a:r>
          </a:p>
          <a:p>
            <a:pPr marL="457200" indent="-457200">
              <a:lnSpc>
                <a:spcPct val="128571"/>
              </a:lnSpc>
              <a:buFont typeface="Wingdings" panose="05000000000000000000" pitchFamily="2" charset="2"/>
              <a:buChar char="ü"/>
            </a:pPr>
            <a:r>
              <a:rPr lang="en-US" dirty="0"/>
              <a:t>Why is too much or too little stripped insulation is a problem?</a:t>
            </a:r>
          </a:p>
          <a:p>
            <a:pPr marL="457200" indent="-457200">
              <a:lnSpc>
                <a:spcPct val="128571"/>
              </a:lnSpc>
              <a:buFont typeface="Wingdings" panose="05000000000000000000" pitchFamily="2" charset="2"/>
              <a:buChar char="ü"/>
            </a:pPr>
            <a:r>
              <a:rPr lang="en-US" dirty="0"/>
              <a:t>Perform a pull test after crimping without being prompted.</a:t>
            </a:r>
          </a:p>
          <a:p>
            <a:pPr marL="457200" indent="-457200">
              <a:lnSpc>
                <a:spcPct val="128571"/>
              </a:lnSpc>
              <a:buFont typeface="Wingdings" panose="05000000000000000000" pitchFamily="2" charset="2"/>
              <a:buChar char="ü"/>
            </a:pPr>
            <a:r>
              <a:rPr lang="en-US" dirty="0"/>
              <a:t>What makes a crimp mechanically strong and electrically reliable?</a:t>
            </a:r>
          </a:p>
          <a:p>
            <a:pPr marL="457200" indent="-457200">
              <a:lnSpc>
                <a:spcPct val="128571"/>
              </a:lnSpc>
              <a:buFont typeface="Wingdings" panose="05000000000000000000" pitchFamily="2" charset="2"/>
              <a:buChar char="ü"/>
            </a:pPr>
            <a:r>
              <a:rPr lang="en-US" dirty="0"/>
              <a:t>What does shrink tubing protects against?</a:t>
            </a:r>
          </a:p>
        </p:txBody>
      </p:sp>
    </p:spTree>
    <p:custDataLst>
      <p:tags r:id="rId1"/>
    </p:custDataLst>
    <p:extLst>
      <p:ext uri="{BB962C8B-B14F-4D97-AF65-F5344CB8AC3E}">
        <p14:creationId xmlns:p14="http://schemas.microsoft.com/office/powerpoint/2010/main" val="96164319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00BD2-8CBA-2CA9-4EF8-0CB9740AE236}"/>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EA4DB0A-A416-2C05-8470-34474DED577D}"/>
              </a:ext>
            </a:extLst>
          </p:cNvPr>
          <p:cNvSpPr>
            <a:spLocks noGrp="1"/>
          </p:cNvSpPr>
          <p:nvPr>
            <p:ph idx="1"/>
          </p:nvPr>
        </p:nvSpPr>
        <p:spPr/>
        <p:txBody>
          <a:bodyPr>
            <a:normAutofit/>
          </a:bodyPr>
          <a:lstStyle/>
          <a:p>
            <a:r>
              <a:rPr lang="en-US" sz="3000" dirty="0">
                <a:latin typeface="Calibri" panose="020F0502020204030204" pitchFamily="34" charset="0"/>
                <a:ea typeface="Calibri" panose="020F0502020204030204" pitchFamily="34" charset="0"/>
                <a:cs typeface="Calibri" panose="020F0502020204030204" pitchFamily="34" charset="0"/>
              </a:rPr>
              <a:t>What is the best sequence for creating a strong wire connection? Name the step and the tool needed to complete the step.</a:t>
            </a:r>
          </a:p>
          <a:p>
            <a:endParaRPr lang="en-US" sz="3000" b="1" dirty="0">
              <a:latin typeface="Calibri" panose="020F0502020204030204" pitchFamily="34" charset="0"/>
              <a:ea typeface="Calibri" panose="020F0502020204030204" pitchFamily="34" charset="0"/>
              <a:cs typeface="Calibri" panose="020F0502020204030204" pitchFamily="34" charset="0"/>
            </a:endParaRPr>
          </a:p>
          <a:p>
            <a:endParaRPr lang="en-US" sz="2800" dirty="0">
              <a:latin typeface="Calibri" panose="020F0502020204030204" pitchFamily="34" charset="0"/>
              <a:ea typeface="Calibri" panose="020F0502020204030204" pitchFamily="34" charset="0"/>
              <a:cs typeface="Calibri" panose="020F0502020204030204" pitchFamily="34" charset="0"/>
            </a:endParaRPr>
          </a:p>
          <a:p>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7054F000-A108-F0CA-6D14-B1CCFE0C8374}"/>
              </a:ext>
            </a:extLst>
          </p:cNvPr>
          <p:cNvSpPr>
            <a:spLocks noGrp="1"/>
          </p:cNvSpPr>
          <p:nvPr>
            <p:ph type="title"/>
          </p:nvPr>
        </p:nvSpPr>
        <p:spPr/>
        <p:txBody>
          <a:bodyPr/>
          <a:lstStyle/>
          <a:p>
            <a:r>
              <a:rPr lang="en-US" dirty="0"/>
              <a:t>Knowledge Check  </a:t>
            </a:r>
          </a:p>
        </p:txBody>
      </p:sp>
      <p:grpSp>
        <p:nvGrpSpPr>
          <p:cNvPr id="10" name="Group 9">
            <a:extLst>
              <a:ext uri="{FF2B5EF4-FFF2-40B4-BE49-F238E27FC236}">
                <a16:creationId xmlns:a16="http://schemas.microsoft.com/office/drawing/2014/main" id="{27FCE5A2-2AE5-5AB3-B2D1-2CEF15E7870F}"/>
              </a:ext>
            </a:extLst>
          </p:cNvPr>
          <p:cNvGrpSpPr/>
          <p:nvPr/>
        </p:nvGrpSpPr>
        <p:grpSpPr>
          <a:xfrm>
            <a:off x="419097" y="6901228"/>
            <a:ext cx="11353802" cy="4682326"/>
            <a:chOff x="838198" y="7042248"/>
            <a:chExt cx="11353802" cy="4682326"/>
          </a:xfrm>
        </p:grpSpPr>
        <p:graphicFrame>
          <p:nvGraphicFramePr>
            <p:cNvPr id="2" name="Content Placeholder 5">
              <a:extLst>
                <a:ext uri="{FF2B5EF4-FFF2-40B4-BE49-F238E27FC236}">
                  <a16:creationId xmlns:a16="http://schemas.microsoft.com/office/drawing/2014/main" id="{25E87952-73CC-49C6-08A0-16BC6E6CFE5A}"/>
                </a:ext>
              </a:extLst>
            </p:cNvPr>
            <p:cNvGraphicFramePr>
              <a:graphicFrameLocks/>
            </p:cNvGraphicFramePr>
            <p:nvPr>
              <p:extLst>
                <p:ext uri="{D42A27DB-BD31-4B8C-83A1-F6EECF244321}">
                  <p14:modId xmlns:p14="http://schemas.microsoft.com/office/powerpoint/2010/main" val="4194125742"/>
                </p:ext>
              </p:extLst>
            </p:nvPr>
          </p:nvGraphicFramePr>
          <p:xfrm>
            <a:off x="838198" y="7042248"/>
            <a:ext cx="11353802" cy="2091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descr="A close up of a pliers&#10;&#10;AI-generated content may be incorrect.">
              <a:extLst>
                <a:ext uri="{FF2B5EF4-FFF2-40B4-BE49-F238E27FC236}">
                  <a16:creationId xmlns:a16="http://schemas.microsoft.com/office/drawing/2014/main" id="{EE9FEC51-5095-856C-A1E4-63B7E540ED38}"/>
                </a:ext>
              </a:extLst>
            </p:cNvPr>
            <p:cNvPicPr>
              <a:picLocks noChangeAspect="1"/>
            </p:cNvPicPr>
            <p:nvPr/>
          </p:nvPicPr>
          <p:blipFill>
            <a:blip r:embed="rId9"/>
            <a:stretch>
              <a:fillRect/>
            </a:stretch>
          </p:blipFill>
          <p:spPr>
            <a:xfrm rot="16200000">
              <a:off x="717248" y="9458972"/>
              <a:ext cx="2535116" cy="1380297"/>
            </a:xfrm>
            <a:prstGeom prst="rect">
              <a:avLst/>
            </a:prstGeom>
          </p:spPr>
        </p:pic>
        <p:pic>
          <p:nvPicPr>
            <p:cNvPr id="5" name="Picture 4" descr="A close-up of a wire stripper&#10;&#10;AI-generated content may be incorrect.">
              <a:extLst>
                <a:ext uri="{FF2B5EF4-FFF2-40B4-BE49-F238E27FC236}">
                  <a16:creationId xmlns:a16="http://schemas.microsoft.com/office/drawing/2014/main" id="{2A503E82-1F5D-3F4E-4045-56B6FAE733D3}"/>
                </a:ext>
              </a:extLst>
            </p:cNvPr>
            <p:cNvPicPr>
              <a:picLocks noChangeAspect="1"/>
            </p:cNvPicPr>
            <p:nvPr/>
          </p:nvPicPr>
          <p:blipFill>
            <a:blip r:embed="rId10"/>
            <a:stretch>
              <a:fillRect/>
            </a:stretch>
          </p:blipFill>
          <p:spPr>
            <a:xfrm>
              <a:off x="3993013" y="8881563"/>
              <a:ext cx="2067096" cy="2793373"/>
            </a:xfrm>
            <a:prstGeom prst="rect">
              <a:avLst/>
            </a:prstGeom>
            <a:noFill/>
          </p:spPr>
        </p:pic>
        <p:pic>
          <p:nvPicPr>
            <p:cNvPr id="8" name="Picture 7" descr="A blue and black wire cutter&#10;&#10;AI-generated content may be incorrect.">
              <a:extLst>
                <a:ext uri="{FF2B5EF4-FFF2-40B4-BE49-F238E27FC236}">
                  <a16:creationId xmlns:a16="http://schemas.microsoft.com/office/drawing/2014/main" id="{0BFB6F69-F700-DAE9-2B27-240D65A59717}"/>
                </a:ext>
              </a:extLst>
            </p:cNvPr>
            <p:cNvPicPr>
              <a:picLocks noChangeAspect="1"/>
            </p:cNvPicPr>
            <p:nvPr/>
          </p:nvPicPr>
          <p:blipFill>
            <a:blip r:embed="rId11"/>
            <a:stretch>
              <a:fillRect/>
            </a:stretch>
          </p:blipFill>
          <p:spPr>
            <a:xfrm rot="5729610">
              <a:off x="6589490" y="9682845"/>
              <a:ext cx="2860567" cy="1222892"/>
            </a:xfrm>
            <a:prstGeom prst="rect">
              <a:avLst/>
            </a:prstGeom>
            <a:noFill/>
          </p:spPr>
        </p:pic>
        <p:pic>
          <p:nvPicPr>
            <p:cNvPr id="9" name="Picture 8">
              <a:extLst>
                <a:ext uri="{FF2B5EF4-FFF2-40B4-BE49-F238E27FC236}">
                  <a16:creationId xmlns:a16="http://schemas.microsoft.com/office/drawing/2014/main" id="{964FF32D-48D6-D045-6CDE-08396FBB05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128915">
              <a:off x="9681817" y="9579363"/>
              <a:ext cx="2792014" cy="1366572"/>
            </a:xfrm>
            <a:prstGeom prst="rect">
              <a:avLst/>
            </a:prstGeom>
          </p:spPr>
        </p:pic>
      </p:grpSp>
      <p:pic>
        <p:nvPicPr>
          <p:cNvPr id="4" name="Graphic 3" descr="Lights On with solid fill">
            <a:extLst>
              <a:ext uri="{FF2B5EF4-FFF2-40B4-BE49-F238E27FC236}">
                <a16:creationId xmlns:a16="http://schemas.microsoft.com/office/drawing/2014/main" id="{61EFA199-12E9-6507-FAB2-291BB5C5ECD8}"/>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10768822" y="11249"/>
            <a:ext cx="851672" cy="851672"/>
          </a:xfrm>
          <a:prstGeom prst="rect">
            <a:avLst/>
          </a:prstGeom>
        </p:spPr>
      </p:pic>
    </p:spTree>
    <p:custDataLst>
      <p:tags r:id="rId1"/>
    </p:custDataLst>
    <p:extLst>
      <p:ext uri="{BB962C8B-B14F-4D97-AF65-F5344CB8AC3E}">
        <p14:creationId xmlns:p14="http://schemas.microsoft.com/office/powerpoint/2010/main" val="4024802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4.81481E-6 L 0 -0.7051 " pathEditMode="relative" rAng="0" ptsTypes="AA">
                                      <p:cBhvr>
                                        <p:cTn id="6" dur="2000" fill="hold"/>
                                        <p:tgtEl>
                                          <p:spTgt spid="10"/>
                                        </p:tgtEl>
                                        <p:attrNameLst>
                                          <p:attrName>ppt_x</p:attrName>
                                          <p:attrName>ppt_y</p:attrName>
                                        </p:attrNameLst>
                                      </p:cBhvr>
                                      <p:rCtr x="0" y="-3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DF0AB25-5840-4D36-9375-774B2F63E7EB}"/>
              </a:ext>
            </a:extLst>
          </p:cNvPr>
          <p:cNvSpPr>
            <a:spLocks noGrp="1"/>
          </p:cNvSpPr>
          <p:nvPr>
            <p:ph idx="1"/>
          </p:nvPr>
        </p:nvSpPr>
        <p:spPr/>
        <p:txBody>
          <a:bodyPr>
            <a:normAutofit/>
          </a:bodyPr>
          <a:lstStyle/>
          <a:p>
            <a:r>
              <a:rPr lang="en-US" sz="3000" b="1" dirty="0">
                <a:latin typeface="Calibri" panose="020F0502020204030204" pitchFamily="34" charset="0"/>
                <a:ea typeface="Calibri" panose="020F0502020204030204" pitchFamily="34" charset="0"/>
                <a:cs typeface="Calibri" panose="020F0502020204030204" pitchFamily="34" charset="0"/>
              </a:rPr>
              <a:t>Scenario</a:t>
            </a:r>
            <a:r>
              <a:rPr lang="en-US" sz="3000" dirty="0">
                <a:latin typeface="Calibri" panose="020F0502020204030204" pitchFamily="34" charset="0"/>
                <a:ea typeface="Calibri" panose="020F0502020204030204" pitchFamily="34" charset="0"/>
                <a:cs typeface="Calibri" panose="020F0502020204030204" pitchFamily="34" charset="0"/>
              </a:rPr>
              <a:t>: A vehicle system powers on normally and voltage is confirmed at the circuit. However, after the vehicle begins moving and experiences vibration, the system stops working intermittently even though voltage is still present.</a:t>
            </a:r>
          </a:p>
          <a:p>
            <a:endParaRPr lang="en-US" sz="3000" dirty="0">
              <a:latin typeface="Calibri" panose="020F0502020204030204" pitchFamily="34" charset="0"/>
              <a:ea typeface="Calibri" panose="020F0502020204030204" pitchFamily="34" charset="0"/>
              <a:cs typeface="Calibri" panose="020F0502020204030204" pitchFamily="34" charset="0"/>
            </a:endParaRPr>
          </a:p>
          <a:p>
            <a:r>
              <a:rPr lang="en-US" sz="3000" dirty="0">
                <a:latin typeface="Calibri" panose="020F0502020204030204" pitchFamily="34" charset="0"/>
                <a:ea typeface="Calibri" panose="020F0502020204030204" pitchFamily="34" charset="0"/>
                <a:cs typeface="Calibri" panose="020F0502020204030204" pitchFamily="34" charset="0"/>
              </a:rPr>
              <a:t>Which tool was most likely used incorrectly? Why?</a:t>
            </a:r>
          </a:p>
          <a:p>
            <a:r>
              <a:rPr lang="en-US" sz="3000" dirty="0">
                <a:latin typeface="Calibri" panose="020F0502020204030204" pitchFamily="34" charset="0"/>
                <a:ea typeface="Calibri" panose="020F0502020204030204" pitchFamily="34" charset="0"/>
                <a:cs typeface="Calibri" panose="020F0502020204030204" pitchFamily="34" charset="0"/>
              </a:rPr>
              <a:t>A. Wire Cutters</a:t>
            </a:r>
            <a:br>
              <a:rPr lang="en-US" sz="3000" dirty="0">
                <a:latin typeface="Calibri" panose="020F0502020204030204" pitchFamily="34" charset="0"/>
                <a:ea typeface="Calibri" panose="020F0502020204030204" pitchFamily="34" charset="0"/>
                <a:cs typeface="Calibri" panose="020F0502020204030204" pitchFamily="34" charset="0"/>
              </a:rPr>
            </a:br>
            <a:r>
              <a:rPr lang="en-US" sz="3000" dirty="0">
                <a:latin typeface="Calibri" panose="020F0502020204030204" pitchFamily="34" charset="0"/>
                <a:ea typeface="Calibri" panose="020F0502020204030204" pitchFamily="34" charset="0"/>
                <a:cs typeface="Calibri" panose="020F0502020204030204" pitchFamily="34" charset="0"/>
              </a:rPr>
              <a:t>B. Crimpers</a:t>
            </a:r>
            <a:br>
              <a:rPr lang="en-US" sz="3000" dirty="0">
                <a:latin typeface="Calibri" panose="020F0502020204030204" pitchFamily="34" charset="0"/>
                <a:ea typeface="Calibri" panose="020F0502020204030204" pitchFamily="34" charset="0"/>
                <a:cs typeface="Calibri" panose="020F0502020204030204" pitchFamily="34" charset="0"/>
              </a:rPr>
            </a:br>
            <a:r>
              <a:rPr lang="en-US" sz="3000" dirty="0">
                <a:latin typeface="Calibri" panose="020F0502020204030204" pitchFamily="34" charset="0"/>
                <a:ea typeface="Calibri" panose="020F0502020204030204" pitchFamily="34" charset="0"/>
                <a:cs typeface="Calibri" panose="020F0502020204030204" pitchFamily="34" charset="0"/>
              </a:rPr>
              <a:t>C. Wire strippers</a:t>
            </a:r>
            <a:br>
              <a:rPr lang="en-US" sz="3000" dirty="0">
                <a:latin typeface="Calibri" panose="020F0502020204030204" pitchFamily="34" charset="0"/>
                <a:ea typeface="Calibri" panose="020F0502020204030204" pitchFamily="34" charset="0"/>
                <a:cs typeface="Calibri" panose="020F0502020204030204" pitchFamily="34" charset="0"/>
              </a:rPr>
            </a:br>
            <a:r>
              <a:rPr lang="en-US" sz="3000" dirty="0">
                <a:latin typeface="Calibri" panose="020F0502020204030204" pitchFamily="34" charset="0"/>
                <a:ea typeface="Calibri" panose="020F0502020204030204" pitchFamily="34" charset="0"/>
                <a:cs typeface="Calibri" panose="020F0502020204030204" pitchFamily="34" charset="0"/>
              </a:rPr>
              <a:t>D. Insulation tape</a:t>
            </a:r>
          </a:p>
          <a:p>
            <a:endParaRPr lang="en-US" sz="2600" dirty="0">
              <a:latin typeface="Calibri" panose="020F0502020204030204" pitchFamily="34" charset="0"/>
              <a:ea typeface="Calibri" panose="020F0502020204030204" pitchFamily="34" charset="0"/>
              <a:cs typeface="Calibri" panose="020F0502020204030204" pitchFamily="34" charset="0"/>
            </a:endParaRPr>
          </a:p>
          <a:p>
            <a:endParaRPr lang="en-US" sz="2600" dirty="0">
              <a:latin typeface="Calibri" panose="020F0502020204030204" pitchFamily="34" charset="0"/>
              <a:ea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26BBD7D9-9A2D-496D-AAB0-BC73A3311B5A}"/>
              </a:ext>
            </a:extLst>
          </p:cNvPr>
          <p:cNvSpPr>
            <a:spLocks noGrp="1"/>
          </p:cNvSpPr>
          <p:nvPr>
            <p:ph type="title"/>
          </p:nvPr>
        </p:nvSpPr>
        <p:spPr/>
        <p:txBody>
          <a:bodyPr/>
          <a:lstStyle/>
          <a:p>
            <a:r>
              <a:rPr lang="en-US" dirty="0"/>
              <a:t>Knowledge Check</a:t>
            </a:r>
          </a:p>
        </p:txBody>
      </p:sp>
      <p:sp>
        <p:nvSpPr>
          <p:cNvPr id="4" name="Circle: Hollow 3">
            <a:extLst>
              <a:ext uri="{FF2B5EF4-FFF2-40B4-BE49-F238E27FC236}">
                <a16:creationId xmlns:a16="http://schemas.microsoft.com/office/drawing/2014/main" id="{AD379B7C-5786-4BB9-8965-90D32A657205}"/>
              </a:ext>
            </a:extLst>
          </p:cNvPr>
          <p:cNvSpPr/>
          <p:nvPr/>
        </p:nvSpPr>
        <p:spPr>
          <a:xfrm>
            <a:off x="-3320472" y="4394610"/>
            <a:ext cx="2956356" cy="958786"/>
          </a:xfrm>
          <a:prstGeom prst="donut">
            <a:avLst>
              <a:gd name="adj" fmla="val 5306"/>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pic>
        <p:nvPicPr>
          <p:cNvPr id="2" name="Graphic 1" descr="Lights On with solid fill">
            <a:extLst>
              <a:ext uri="{FF2B5EF4-FFF2-40B4-BE49-F238E27FC236}">
                <a16:creationId xmlns:a16="http://schemas.microsoft.com/office/drawing/2014/main" id="{963A7D6B-4FBE-5FCC-07CD-231DAA301B4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768822" y="11249"/>
            <a:ext cx="851672" cy="851672"/>
          </a:xfrm>
          <a:prstGeom prst="rect">
            <a:avLst/>
          </a:prstGeom>
        </p:spPr>
      </p:pic>
    </p:spTree>
    <p:custDataLst>
      <p:tags r:id="rId1"/>
    </p:custDataLst>
    <p:extLst>
      <p:ext uri="{BB962C8B-B14F-4D97-AF65-F5344CB8AC3E}">
        <p14:creationId xmlns:p14="http://schemas.microsoft.com/office/powerpoint/2010/main" val="3793036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1.85185E-6 L 0.31797 -0.00209 " pathEditMode="relative" rAng="0" ptsTypes="AA">
                                      <p:cBhvr>
                                        <p:cTn id="6" dur="2000" fill="hold"/>
                                        <p:tgtEl>
                                          <p:spTgt spid="4"/>
                                        </p:tgtEl>
                                        <p:attrNameLst>
                                          <p:attrName>ppt_x</p:attrName>
                                          <p:attrName>ppt_y</p:attrName>
                                        </p:attrNameLst>
                                      </p:cBhvr>
                                      <p:rCtr x="15898"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F846CE-9893-48A0-BB44-477F0C10EE33}"/>
              </a:ext>
            </a:extLst>
          </p:cNvPr>
          <p:cNvSpPr>
            <a:spLocks noGrp="1"/>
          </p:cNvSpPr>
          <p:nvPr>
            <p:ph type="title"/>
          </p:nvPr>
        </p:nvSpPr>
        <p:spPr/>
        <p:txBody>
          <a:bodyPr/>
          <a:lstStyle/>
          <a:p>
            <a:r>
              <a:rPr lang="en-US" dirty="0"/>
              <a:t>Agenda</a:t>
            </a:r>
          </a:p>
        </p:txBody>
      </p:sp>
      <p:sp>
        <p:nvSpPr>
          <p:cNvPr id="5" name="Content Placeholder 4">
            <a:extLst>
              <a:ext uri="{FF2B5EF4-FFF2-40B4-BE49-F238E27FC236}">
                <a16:creationId xmlns:a16="http://schemas.microsoft.com/office/drawing/2014/main" id="{D0E1F003-638E-410B-B653-382D9FEFADAA}"/>
              </a:ext>
            </a:extLst>
          </p:cNvPr>
          <p:cNvSpPr>
            <a:spLocks noGrp="1"/>
          </p:cNvSpPr>
          <p:nvPr>
            <p:ph idx="1"/>
          </p:nvPr>
        </p:nvSpPr>
        <p:spPr>
          <a:xfrm>
            <a:off x="838200" y="1645920"/>
            <a:ext cx="6589296" cy="4572000"/>
          </a:xfrm>
        </p:spPr>
        <p:txBody>
          <a:bodyPr>
            <a:normAutofit/>
          </a:bodyPr>
          <a:lstStyle/>
          <a:p>
            <a:pPr marL="342900" indent="-342900">
              <a:lnSpc>
                <a:spcPct val="150000"/>
              </a:lnSpc>
              <a:buFont typeface="Arial" panose="020B0604020202020204" pitchFamily="34" charset="0"/>
              <a:buChar char="•"/>
            </a:pPr>
            <a:r>
              <a:rPr lang="en-US" sz="3200" dirty="0">
                <a:solidFill>
                  <a:schemeClr val="tx1">
                    <a:lumMod val="75000"/>
                    <a:lumOff val="25000"/>
                  </a:schemeClr>
                </a:solidFill>
              </a:rPr>
              <a:t>Welcome and Warm Up</a:t>
            </a:r>
          </a:p>
          <a:p>
            <a:pPr marL="342900" indent="-342900">
              <a:lnSpc>
                <a:spcPct val="150000"/>
              </a:lnSpc>
              <a:buFont typeface="Arial" panose="020B0604020202020204" pitchFamily="34" charset="0"/>
              <a:buChar char="•"/>
            </a:pPr>
            <a:r>
              <a:rPr lang="en-US" sz="3200" dirty="0">
                <a:solidFill>
                  <a:schemeClr val="tx1">
                    <a:lumMod val="75000"/>
                    <a:lumOff val="25000"/>
                  </a:schemeClr>
                </a:solidFill>
              </a:rPr>
              <a:t>6.1 - Basic Electrical Tools</a:t>
            </a:r>
          </a:p>
          <a:p>
            <a:pPr marL="342900" indent="-342900">
              <a:lnSpc>
                <a:spcPct val="150000"/>
              </a:lnSpc>
              <a:buFont typeface="Arial" panose="020B0604020202020204" pitchFamily="34" charset="0"/>
              <a:buChar char="•"/>
            </a:pPr>
            <a:r>
              <a:rPr lang="en-US" sz="3200" dirty="0">
                <a:solidFill>
                  <a:schemeClr val="tx1">
                    <a:lumMod val="75000"/>
                    <a:lumOff val="25000"/>
                  </a:schemeClr>
                </a:solidFill>
              </a:rPr>
              <a:t>6.2 - Measurement and Testing Tools</a:t>
            </a:r>
          </a:p>
          <a:p>
            <a:pPr marL="342900" indent="-342900">
              <a:lnSpc>
                <a:spcPct val="150000"/>
              </a:lnSpc>
              <a:buFont typeface="Arial" panose="020B0604020202020204" pitchFamily="34" charset="0"/>
              <a:buChar char="•"/>
            </a:pPr>
            <a:r>
              <a:rPr lang="en-US" sz="3200" dirty="0">
                <a:solidFill>
                  <a:schemeClr val="tx1">
                    <a:lumMod val="75000"/>
                    <a:lumOff val="25000"/>
                  </a:schemeClr>
                </a:solidFill>
              </a:rPr>
              <a:t>Quiz and Wrap Up </a:t>
            </a:r>
          </a:p>
        </p:txBody>
      </p:sp>
      <p:pic>
        <p:nvPicPr>
          <p:cNvPr id="2" name="Picture 1">
            <a:extLst>
              <a:ext uri="{FF2B5EF4-FFF2-40B4-BE49-F238E27FC236}">
                <a16:creationId xmlns:a16="http://schemas.microsoft.com/office/drawing/2014/main" id="{3581EAF3-AED0-AA21-61E5-AC7BAF9E4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9697" y="1645920"/>
            <a:ext cx="3133703" cy="4029046"/>
          </a:xfrm>
          <a:prstGeom prst="rect">
            <a:avLst/>
          </a:prstGeom>
          <a:ln>
            <a:solidFill>
              <a:schemeClr val="tx2">
                <a:lumMod val="60000"/>
                <a:lumOff val="4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232999851"/>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A41E1-0EF5-BE5B-A814-670E5CFA2BA6}"/>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F357FDF-1E94-7AE2-D9F5-8C4636E93A5A}"/>
              </a:ext>
            </a:extLst>
          </p:cNvPr>
          <p:cNvSpPr>
            <a:spLocks noGrp="1"/>
          </p:cNvSpPr>
          <p:nvPr>
            <p:ph idx="1"/>
          </p:nvPr>
        </p:nvSpPr>
        <p:spPr/>
        <p:txBody>
          <a:bodyPr>
            <a:normAutofit/>
          </a:bodyPr>
          <a:lstStyle/>
          <a:p>
            <a:r>
              <a:rPr lang="en-US" sz="3000" b="1" dirty="0">
                <a:latin typeface="Calibri" panose="020F0502020204030204" pitchFamily="34" charset="0"/>
                <a:ea typeface="Calibri" panose="020F0502020204030204" pitchFamily="34" charset="0"/>
                <a:cs typeface="Calibri" panose="020F0502020204030204" pitchFamily="34" charset="0"/>
              </a:rPr>
              <a:t>Scenario</a:t>
            </a:r>
            <a:r>
              <a:rPr lang="en-US" sz="3000" dirty="0">
                <a:latin typeface="Calibri" panose="020F0502020204030204" pitchFamily="34" charset="0"/>
                <a:ea typeface="Calibri" panose="020F0502020204030204" pitchFamily="34" charset="0"/>
                <a:cs typeface="Calibri" panose="020F0502020204030204" pitchFamily="34" charset="0"/>
              </a:rPr>
              <a:t>: Safety Focus. A wire connection looks secure, but the insulation is stripped back too far leaving the conductor exposed.</a:t>
            </a:r>
          </a:p>
          <a:p>
            <a:endParaRPr lang="en-US" sz="3000" dirty="0">
              <a:latin typeface="Calibri" panose="020F0502020204030204" pitchFamily="34" charset="0"/>
              <a:ea typeface="Calibri" panose="020F0502020204030204" pitchFamily="34" charset="0"/>
              <a:cs typeface="Calibri" panose="020F0502020204030204" pitchFamily="34" charset="0"/>
            </a:endParaRPr>
          </a:p>
          <a:p>
            <a:r>
              <a:rPr lang="en-US" sz="3000" dirty="0">
                <a:latin typeface="Calibri" panose="020F0502020204030204" pitchFamily="34" charset="0"/>
                <a:ea typeface="Calibri" panose="020F0502020204030204" pitchFamily="34" charset="0"/>
                <a:cs typeface="Calibri" panose="020F0502020204030204" pitchFamily="34" charset="0"/>
              </a:rPr>
              <a:t>Why is this a safety concern?</a:t>
            </a:r>
          </a:p>
          <a:p>
            <a:r>
              <a:rPr lang="en-US" sz="3000" dirty="0">
                <a:latin typeface="Calibri" panose="020F0502020204030204" pitchFamily="34" charset="0"/>
                <a:ea typeface="Calibri" panose="020F0502020204030204" pitchFamily="34" charset="0"/>
                <a:cs typeface="Calibri" panose="020F0502020204030204" pitchFamily="34" charset="0"/>
              </a:rPr>
              <a:t>A. It can short to ground or create a shock hazard</a:t>
            </a:r>
            <a:br>
              <a:rPr lang="en-US" sz="3000" dirty="0">
                <a:latin typeface="Calibri" panose="020F0502020204030204" pitchFamily="34" charset="0"/>
                <a:ea typeface="Calibri" panose="020F0502020204030204" pitchFamily="34" charset="0"/>
                <a:cs typeface="Calibri" panose="020F0502020204030204" pitchFamily="34" charset="0"/>
              </a:rPr>
            </a:br>
            <a:r>
              <a:rPr lang="en-US" sz="3000" dirty="0">
                <a:latin typeface="Calibri" panose="020F0502020204030204" pitchFamily="34" charset="0"/>
                <a:ea typeface="Calibri" panose="020F0502020204030204" pitchFamily="34" charset="0"/>
                <a:cs typeface="Calibri" panose="020F0502020204030204" pitchFamily="34" charset="0"/>
              </a:rPr>
              <a:t>B. It reduces voltage</a:t>
            </a:r>
            <a:br>
              <a:rPr lang="en-US" sz="3000" dirty="0">
                <a:latin typeface="Calibri" panose="020F0502020204030204" pitchFamily="34" charset="0"/>
                <a:ea typeface="Calibri" panose="020F0502020204030204" pitchFamily="34" charset="0"/>
                <a:cs typeface="Calibri" panose="020F0502020204030204" pitchFamily="34" charset="0"/>
              </a:rPr>
            </a:br>
            <a:r>
              <a:rPr lang="en-US" sz="3000" dirty="0">
                <a:latin typeface="Calibri" panose="020F0502020204030204" pitchFamily="34" charset="0"/>
                <a:ea typeface="Calibri" panose="020F0502020204030204" pitchFamily="34" charset="0"/>
                <a:cs typeface="Calibri" panose="020F0502020204030204" pitchFamily="34" charset="0"/>
              </a:rPr>
              <a:t>C. It blocks current</a:t>
            </a:r>
            <a:br>
              <a:rPr lang="en-US" sz="3000" dirty="0">
                <a:latin typeface="Calibri" panose="020F0502020204030204" pitchFamily="34" charset="0"/>
                <a:ea typeface="Calibri" panose="020F0502020204030204" pitchFamily="34" charset="0"/>
                <a:cs typeface="Calibri" panose="020F0502020204030204" pitchFamily="34" charset="0"/>
              </a:rPr>
            </a:br>
            <a:r>
              <a:rPr lang="en-US" sz="3000" dirty="0">
                <a:latin typeface="Calibri" panose="020F0502020204030204" pitchFamily="34" charset="0"/>
                <a:ea typeface="Calibri" panose="020F0502020204030204" pitchFamily="34" charset="0"/>
                <a:cs typeface="Calibri" panose="020F0502020204030204" pitchFamily="34" charset="0"/>
              </a:rPr>
              <a:t>D. It improves conductivity</a:t>
            </a:r>
          </a:p>
          <a:p>
            <a:endParaRPr lang="en-US" sz="2800" dirty="0">
              <a:latin typeface="Calibri" panose="020F0502020204030204" pitchFamily="34" charset="0"/>
              <a:ea typeface="Calibri" panose="020F0502020204030204" pitchFamily="34" charset="0"/>
              <a:cs typeface="Calibri" panose="020F0502020204030204" pitchFamily="34" charset="0"/>
            </a:endParaRPr>
          </a:p>
          <a:p>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DFD1B2AB-E721-9CF9-EA18-74D371E36B97}"/>
              </a:ext>
            </a:extLst>
          </p:cNvPr>
          <p:cNvSpPr>
            <a:spLocks noGrp="1"/>
          </p:cNvSpPr>
          <p:nvPr>
            <p:ph type="title"/>
          </p:nvPr>
        </p:nvSpPr>
        <p:spPr/>
        <p:txBody>
          <a:bodyPr/>
          <a:lstStyle/>
          <a:p>
            <a:r>
              <a:rPr lang="en-US" dirty="0"/>
              <a:t>Knowledge Check  </a:t>
            </a:r>
          </a:p>
        </p:txBody>
      </p:sp>
      <p:sp>
        <p:nvSpPr>
          <p:cNvPr id="4" name="Circle: Hollow 3">
            <a:extLst>
              <a:ext uri="{FF2B5EF4-FFF2-40B4-BE49-F238E27FC236}">
                <a16:creationId xmlns:a16="http://schemas.microsoft.com/office/drawing/2014/main" id="{6BA17D80-A321-06DB-3A58-E3252B3CBEFF}"/>
              </a:ext>
            </a:extLst>
          </p:cNvPr>
          <p:cNvSpPr/>
          <p:nvPr/>
        </p:nvSpPr>
        <p:spPr>
          <a:xfrm>
            <a:off x="-8805676" y="3379125"/>
            <a:ext cx="8439916" cy="727739"/>
          </a:xfrm>
          <a:prstGeom prst="donut">
            <a:avLst>
              <a:gd name="adj" fmla="val 5306"/>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pic>
        <p:nvPicPr>
          <p:cNvPr id="2" name="Graphic 1" descr="Lights On with solid fill">
            <a:extLst>
              <a:ext uri="{FF2B5EF4-FFF2-40B4-BE49-F238E27FC236}">
                <a16:creationId xmlns:a16="http://schemas.microsoft.com/office/drawing/2014/main" id="{37DA176F-A969-874D-91DE-975CC7F04BA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768822" y="11249"/>
            <a:ext cx="851672" cy="851672"/>
          </a:xfrm>
          <a:prstGeom prst="rect">
            <a:avLst/>
          </a:prstGeom>
        </p:spPr>
      </p:pic>
    </p:spTree>
    <p:custDataLst>
      <p:tags r:id="rId1"/>
    </p:custDataLst>
    <p:extLst>
      <p:ext uri="{BB962C8B-B14F-4D97-AF65-F5344CB8AC3E}">
        <p14:creationId xmlns:p14="http://schemas.microsoft.com/office/powerpoint/2010/main" val="2774277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737 -0.01458 L 0.77396 -0.01458 " pathEditMode="relative" rAng="0" ptsTypes="AA">
                                      <p:cBhvr>
                                        <p:cTn id="6" dur="2000" fill="hold"/>
                                        <p:tgtEl>
                                          <p:spTgt spid="4"/>
                                        </p:tgtEl>
                                        <p:attrNameLst>
                                          <p:attrName>ppt_x</p:attrName>
                                          <p:attrName>ppt_y</p:attrName>
                                        </p:attrNameLst>
                                      </p:cBhvr>
                                      <p:rCtr x="350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4E07A3-AA15-6B92-756B-3920522E9058}"/>
              </a:ext>
            </a:extLst>
          </p:cNvPr>
          <p:cNvSpPr>
            <a:spLocks noGrp="1"/>
          </p:cNvSpPr>
          <p:nvPr>
            <p:ph idx="1"/>
          </p:nvPr>
        </p:nvSpPr>
        <p:spPr>
          <a:xfrm>
            <a:off x="838200" y="1279557"/>
            <a:ext cx="10515599" cy="1836138"/>
          </a:xfrm>
        </p:spPr>
        <p:txBody>
          <a:bodyPr>
            <a:normAutofit/>
          </a:bodyPr>
          <a:lstStyle/>
          <a:p>
            <a:r>
              <a:rPr lang="en-US" sz="3000" dirty="0"/>
              <a:t>Inspect the wire crimp connections below:</a:t>
            </a:r>
          </a:p>
          <a:p>
            <a:pPr marL="514350" indent="-514350">
              <a:buFont typeface="+mj-lt"/>
              <a:buAutoNum type="arabicPeriod"/>
            </a:pPr>
            <a:r>
              <a:rPr lang="en-US" sz="3000" dirty="0"/>
              <a:t>Identify the issue </a:t>
            </a:r>
          </a:p>
          <a:p>
            <a:pPr marL="514350" indent="-514350">
              <a:buFont typeface="+mj-lt"/>
              <a:buAutoNum type="arabicPeriod"/>
            </a:pPr>
            <a:r>
              <a:rPr lang="en-US" sz="3000" dirty="0"/>
              <a:t>Explain the impact of this issue. </a:t>
            </a:r>
          </a:p>
        </p:txBody>
      </p:sp>
      <p:sp>
        <p:nvSpPr>
          <p:cNvPr id="3" name="Title 2">
            <a:extLst>
              <a:ext uri="{FF2B5EF4-FFF2-40B4-BE49-F238E27FC236}">
                <a16:creationId xmlns:a16="http://schemas.microsoft.com/office/drawing/2014/main" id="{D52C9850-8EF3-5456-CE62-8FC205403F3F}"/>
              </a:ext>
            </a:extLst>
          </p:cNvPr>
          <p:cNvSpPr>
            <a:spLocks noGrp="1"/>
          </p:cNvSpPr>
          <p:nvPr>
            <p:ph type="title"/>
          </p:nvPr>
        </p:nvSpPr>
        <p:spPr>
          <a:xfrm>
            <a:off x="838200" y="232638"/>
            <a:ext cx="10523219" cy="523195"/>
          </a:xfrm>
        </p:spPr>
        <p:txBody>
          <a:bodyPr/>
          <a:lstStyle/>
          <a:p>
            <a:r>
              <a:rPr lang="en-US" dirty="0"/>
              <a:t>Knowledge Check </a:t>
            </a:r>
          </a:p>
        </p:txBody>
      </p:sp>
      <p:pic>
        <p:nvPicPr>
          <p:cNvPr id="5" name="Picture 4" descr="Several wires with a hole in the end&#10;&#10;AI-generated content may be incorrect.">
            <a:extLst>
              <a:ext uri="{FF2B5EF4-FFF2-40B4-BE49-F238E27FC236}">
                <a16:creationId xmlns:a16="http://schemas.microsoft.com/office/drawing/2014/main" id="{D51C4C41-395E-8A3A-21FA-CCB8AE1BAC3F}"/>
              </a:ext>
            </a:extLst>
          </p:cNvPr>
          <p:cNvPicPr>
            <a:picLocks noChangeAspect="1"/>
          </p:cNvPicPr>
          <p:nvPr/>
        </p:nvPicPr>
        <p:blipFill>
          <a:blip r:embed="rId4"/>
          <a:srcRect l="3015" r="71134" b="10114"/>
          <a:stretch>
            <a:fillRect/>
          </a:stretch>
        </p:blipFill>
        <p:spPr>
          <a:xfrm>
            <a:off x="2202877" y="3115695"/>
            <a:ext cx="1181707" cy="3882223"/>
          </a:xfrm>
          <a:prstGeom prst="rect">
            <a:avLst/>
          </a:prstGeom>
          <a:noFill/>
        </p:spPr>
      </p:pic>
      <p:pic>
        <p:nvPicPr>
          <p:cNvPr id="8" name="Picture 7" descr="Several wires with a hole in the end&#10;&#10;AI-generated content may be incorrect.">
            <a:extLst>
              <a:ext uri="{FF2B5EF4-FFF2-40B4-BE49-F238E27FC236}">
                <a16:creationId xmlns:a16="http://schemas.microsoft.com/office/drawing/2014/main" id="{DD485726-D5EB-300B-435E-4978DD3C6E3E}"/>
              </a:ext>
            </a:extLst>
          </p:cNvPr>
          <p:cNvPicPr>
            <a:picLocks noChangeAspect="1"/>
          </p:cNvPicPr>
          <p:nvPr/>
        </p:nvPicPr>
        <p:blipFill>
          <a:blip r:embed="rId4"/>
          <a:srcRect l="33895" r="40254" b="10114"/>
          <a:stretch>
            <a:fillRect/>
          </a:stretch>
        </p:blipFill>
        <p:spPr>
          <a:xfrm>
            <a:off x="4049898" y="3115695"/>
            <a:ext cx="1422510" cy="3882223"/>
          </a:xfrm>
          <a:prstGeom prst="rect">
            <a:avLst/>
          </a:prstGeom>
          <a:noFill/>
        </p:spPr>
      </p:pic>
      <p:pic>
        <p:nvPicPr>
          <p:cNvPr id="11" name="Picture 10" descr="Several wires with a hole in the end&#10;&#10;AI-generated content may be incorrect.">
            <a:extLst>
              <a:ext uri="{FF2B5EF4-FFF2-40B4-BE49-F238E27FC236}">
                <a16:creationId xmlns:a16="http://schemas.microsoft.com/office/drawing/2014/main" id="{ED79C877-2482-0D8D-6FF8-D31671C84EE9}"/>
              </a:ext>
            </a:extLst>
          </p:cNvPr>
          <p:cNvPicPr>
            <a:picLocks noChangeAspect="1"/>
          </p:cNvPicPr>
          <p:nvPr/>
        </p:nvPicPr>
        <p:blipFill>
          <a:blip r:embed="rId4"/>
          <a:srcRect l="68947" r="5201" b="10114"/>
          <a:stretch>
            <a:fillRect/>
          </a:stretch>
        </p:blipFill>
        <p:spPr>
          <a:xfrm>
            <a:off x="5926940" y="3200772"/>
            <a:ext cx="1400221" cy="3867358"/>
          </a:xfrm>
          <a:prstGeom prst="rect">
            <a:avLst/>
          </a:prstGeom>
          <a:noFill/>
        </p:spPr>
      </p:pic>
      <p:pic>
        <p:nvPicPr>
          <p:cNvPr id="14" name="Picture 13">
            <a:extLst>
              <a:ext uri="{FF2B5EF4-FFF2-40B4-BE49-F238E27FC236}">
                <a16:creationId xmlns:a16="http://schemas.microsoft.com/office/drawing/2014/main" id="{7CB3A762-F033-6B2F-5D43-A177970AC35E}"/>
              </a:ext>
            </a:extLst>
          </p:cNvPr>
          <p:cNvPicPr>
            <a:picLocks noChangeAspect="1"/>
          </p:cNvPicPr>
          <p:nvPr/>
        </p:nvPicPr>
        <p:blipFill>
          <a:blip r:embed="rId5">
            <a:extLst>
              <a:ext uri="{28A0092B-C50C-407E-A947-70E740481C1C}">
                <a14:useLocalDpi xmlns:a14="http://schemas.microsoft.com/office/drawing/2010/main" val="0"/>
              </a:ext>
            </a:extLst>
          </a:blip>
          <a:srcRect l="28756" r="26611"/>
          <a:stretch>
            <a:fillRect/>
          </a:stretch>
        </p:blipFill>
        <p:spPr>
          <a:xfrm>
            <a:off x="7545713" y="3285109"/>
            <a:ext cx="2399561" cy="3695201"/>
          </a:xfrm>
          <a:prstGeom prst="rect">
            <a:avLst/>
          </a:prstGeom>
        </p:spPr>
      </p:pic>
      <p:pic>
        <p:nvPicPr>
          <p:cNvPr id="4" name="Graphic 3" descr="Lights On with solid fill">
            <a:extLst>
              <a:ext uri="{FF2B5EF4-FFF2-40B4-BE49-F238E27FC236}">
                <a16:creationId xmlns:a16="http://schemas.microsoft.com/office/drawing/2014/main" id="{2203723F-AA15-F46F-1F6E-A38F90853F0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768822" y="11249"/>
            <a:ext cx="851672" cy="851672"/>
          </a:xfrm>
          <a:prstGeom prst="rect">
            <a:avLst/>
          </a:prstGeom>
        </p:spPr>
      </p:pic>
    </p:spTree>
    <p:custDataLst>
      <p:tags r:id="rId1"/>
    </p:custDataLst>
    <p:extLst>
      <p:ext uri="{BB962C8B-B14F-4D97-AF65-F5344CB8AC3E}">
        <p14:creationId xmlns:p14="http://schemas.microsoft.com/office/powerpoint/2010/main" val="188892293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1EFFA4-0809-455B-996C-61CDC23AA6BB}"/>
              </a:ext>
            </a:extLst>
          </p:cNvPr>
          <p:cNvSpPr>
            <a:spLocks noGrp="1"/>
          </p:cNvSpPr>
          <p:nvPr>
            <p:ph type="title"/>
          </p:nvPr>
        </p:nvSpPr>
        <p:spPr/>
        <p:txBody>
          <a:bodyPr/>
          <a:lstStyle/>
          <a:p>
            <a:r>
              <a:rPr lang="en-US" dirty="0"/>
              <a:t>Summary and What’s Next</a:t>
            </a:r>
          </a:p>
        </p:txBody>
      </p:sp>
      <p:sp>
        <p:nvSpPr>
          <p:cNvPr id="5" name="Content Placeholder 4">
            <a:extLst>
              <a:ext uri="{FF2B5EF4-FFF2-40B4-BE49-F238E27FC236}">
                <a16:creationId xmlns:a16="http://schemas.microsoft.com/office/drawing/2014/main" id="{641D6F76-6C68-430F-A29C-CEB5D17F4878}"/>
              </a:ext>
            </a:extLst>
          </p:cNvPr>
          <p:cNvSpPr>
            <a:spLocks noGrp="1"/>
          </p:cNvSpPr>
          <p:nvPr>
            <p:ph idx="1"/>
          </p:nvPr>
        </p:nvSpPr>
        <p:spPr/>
        <p:txBody>
          <a:bodyPr>
            <a:normAutofit fontScale="92500"/>
          </a:bodyPr>
          <a:lstStyle/>
          <a:p>
            <a:pPr marL="342900" marR="0" lvl="0" indent="-342900">
              <a:lnSpc>
                <a:spcPct val="107000"/>
              </a:lnSpc>
              <a:spcBef>
                <a:spcPts val="0"/>
              </a:spcBef>
              <a:spcAft>
                <a:spcPts val="800"/>
              </a:spcAft>
              <a:buFont typeface="Symbol" panose="05050102010706020507" pitchFamily="18" charset="2"/>
              <a:buChar char=""/>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Wire cutters create clean starting points by removing damaged wire.</a:t>
            </a:r>
          </a:p>
          <a:p>
            <a:pPr marL="342900" marR="0" lvl="0" indent="-342900">
              <a:lnSpc>
                <a:spcPct val="107000"/>
              </a:lnSpc>
              <a:spcBef>
                <a:spcPts val="0"/>
              </a:spcBef>
              <a:spcAft>
                <a:spcPts val="800"/>
              </a:spcAft>
              <a:buFont typeface="Symbol" panose="05050102010706020507" pitchFamily="18" charset="2"/>
              <a:buChar char=""/>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Wire strippers remove insulation without damaging the conductor.</a:t>
            </a:r>
          </a:p>
          <a:p>
            <a:pPr marL="342900" marR="0" lvl="0" indent="-342900">
              <a:lnSpc>
                <a:spcPct val="107000"/>
              </a:lnSpc>
              <a:spcBef>
                <a:spcPts val="0"/>
              </a:spcBef>
              <a:spcAft>
                <a:spcPts val="800"/>
              </a:spcAft>
              <a:buFont typeface="Symbol" panose="05050102010706020507" pitchFamily="18" charset="2"/>
              <a:buChar char=""/>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Crimpers secure wires to connectors for reliable current flow.</a:t>
            </a:r>
          </a:p>
          <a:p>
            <a:pPr marL="342900" marR="0" lvl="0" indent="-342900">
              <a:lnSpc>
                <a:spcPct val="107000"/>
              </a:lnSpc>
              <a:spcBef>
                <a:spcPts val="0"/>
              </a:spcBef>
              <a:spcAft>
                <a:spcPts val="800"/>
              </a:spcAft>
              <a:buFont typeface="Symbol" panose="05050102010706020507" pitchFamily="18" charset="2"/>
              <a:buChar char=""/>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Shrink tubing protects connections from shorts, moisture, and damage.</a:t>
            </a:r>
          </a:p>
          <a:p>
            <a:pPr marL="342900" marR="0" lvl="0" indent="-342900">
              <a:lnSpc>
                <a:spcPct val="107000"/>
              </a:lnSpc>
              <a:spcBef>
                <a:spcPts val="0"/>
              </a:spcBef>
              <a:spcAft>
                <a:spcPts val="800"/>
              </a:spcAft>
              <a:buFont typeface="Symbol" panose="05050102010706020507" pitchFamily="18" charset="2"/>
              <a:buChar char=""/>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Using the right tool, in the right order, creates safe and dependable connections.</a:t>
            </a:r>
          </a:p>
          <a:p>
            <a:pPr marR="0" lvl="0">
              <a:lnSpc>
                <a:spcPct val="107000"/>
              </a:lnSpc>
              <a:spcBef>
                <a:spcPts val="0"/>
              </a:spcBef>
              <a:spcAft>
                <a:spcPts val="800"/>
              </a:spcAft>
            </a:pP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R="0" lvl="0">
              <a:lnSpc>
                <a:spcPct val="107000"/>
              </a:lnSpc>
              <a:spcBef>
                <a:spcPts val="0"/>
              </a:spcBef>
              <a:spcAft>
                <a:spcPts val="800"/>
              </a:spcAft>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Next, we’ll learn how to test and verify those connections using electrical measurement tools. </a:t>
            </a:r>
          </a:p>
          <a:p>
            <a:pPr marL="342900" marR="0" lvl="0" indent="-342900">
              <a:lnSpc>
                <a:spcPct val="107000"/>
              </a:lnSpc>
              <a:spcBef>
                <a:spcPts val="0"/>
              </a:spcBef>
              <a:spcAft>
                <a:spcPts val="0"/>
              </a:spcAft>
              <a:buFont typeface="Symbol" panose="05050102010706020507" pitchFamily="18" charset="2"/>
              <a:buChar char=""/>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31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6200" dirty="0">
              <a:solidFill>
                <a:schemeClr val="accent5"/>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dirty="0"/>
          </a:p>
        </p:txBody>
      </p:sp>
    </p:spTree>
    <p:custDataLst>
      <p:tags r:id="rId1"/>
    </p:custDataLst>
    <p:extLst>
      <p:ext uri="{BB962C8B-B14F-4D97-AF65-F5344CB8AC3E}">
        <p14:creationId xmlns:p14="http://schemas.microsoft.com/office/powerpoint/2010/main" val="158472562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yellow and black digital calculator&#10;&#10;AI-generated content may be incorrect.">
            <a:extLst>
              <a:ext uri="{FF2B5EF4-FFF2-40B4-BE49-F238E27FC236}">
                <a16:creationId xmlns:a16="http://schemas.microsoft.com/office/drawing/2014/main" id="{E481C800-72A8-BADB-D04B-8F3B5D9DCA9A}"/>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7068" r="27068"/>
          <a:stretch>
            <a:fillRect/>
          </a:stretch>
        </p:blipFill>
        <p:spPr/>
      </p:pic>
      <p:sp>
        <p:nvSpPr>
          <p:cNvPr id="3" name="Title 2">
            <a:extLst>
              <a:ext uri="{FF2B5EF4-FFF2-40B4-BE49-F238E27FC236}">
                <a16:creationId xmlns:a16="http://schemas.microsoft.com/office/drawing/2014/main" id="{39596B62-A4DB-CED5-464E-A1346E857F32}"/>
              </a:ext>
            </a:extLst>
          </p:cNvPr>
          <p:cNvSpPr>
            <a:spLocks noGrp="1"/>
          </p:cNvSpPr>
          <p:nvPr>
            <p:ph type="title"/>
          </p:nvPr>
        </p:nvSpPr>
        <p:spPr/>
        <p:txBody>
          <a:bodyPr/>
          <a:lstStyle/>
          <a:p>
            <a:r>
              <a:rPr lang="en-US" dirty="0"/>
              <a:t>6.2 - Measurement and Testing Tools</a:t>
            </a:r>
          </a:p>
        </p:txBody>
      </p:sp>
      <p:sp>
        <p:nvSpPr>
          <p:cNvPr id="4" name="Text Placeholder 3">
            <a:extLst>
              <a:ext uri="{FF2B5EF4-FFF2-40B4-BE49-F238E27FC236}">
                <a16:creationId xmlns:a16="http://schemas.microsoft.com/office/drawing/2014/main" id="{7C9818A1-6E41-7B82-30E5-B5D314E522F2}"/>
              </a:ext>
            </a:extLst>
          </p:cNvPr>
          <p:cNvSpPr>
            <a:spLocks noGrp="1"/>
          </p:cNvSpPr>
          <p:nvPr>
            <p:ph type="body" sz="quarter" idx="10"/>
          </p:nvPr>
        </p:nvSpPr>
        <p:spPr/>
        <p:txBody>
          <a:bodyPr/>
          <a:lstStyle/>
          <a:p>
            <a:pPr marL="0" indent="0">
              <a:buNone/>
            </a:pPr>
            <a:r>
              <a:rPr lang="en-US" i="1" dirty="0"/>
              <a:t>In this section, we’ll earn how to safely use common tools to </a:t>
            </a:r>
            <a:r>
              <a:rPr lang="en-US" b="1" i="1" dirty="0"/>
              <a:t>measure</a:t>
            </a:r>
            <a:r>
              <a:rPr lang="en-US" i="1" dirty="0"/>
              <a:t> and </a:t>
            </a:r>
            <a:r>
              <a:rPr lang="en-US" b="1" i="1" dirty="0"/>
              <a:t>test</a:t>
            </a:r>
            <a:r>
              <a:rPr lang="en-US" i="1" dirty="0"/>
              <a:t> electrical circuits.</a:t>
            </a:r>
          </a:p>
        </p:txBody>
      </p:sp>
    </p:spTree>
    <p:custDataLst>
      <p:tags r:id="rId1"/>
    </p:custDataLst>
    <p:extLst>
      <p:ext uri="{BB962C8B-B14F-4D97-AF65-F5344CB8AC3E}">
        <p14:creationId xmlns:p14="http://schemas.microsoft.com/office/powerpoint/2010/main" val="1346718529"/>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D6D1CB-4717-AC8B-AEDB-66AEFCFD48BD}"/>
              </a:ext>
            </a:extLst>
          </p:cNvPr>
          <p:cNvSpPr>
            <a:spLocks noGrp="1"/>
          </p:cNvSpPr>
          <p:nvPr>
            <p:ph type="title"/>
          </p:nvPr>
        </p:nvSpPr>
        <p:spPr/>
        <p:txBody>
          <a:bodyPr/>
          <a:lstStyle/>
          <a:p>
            <a:r>
              <a:rPr lang="en-US" dirty="0"/>
              <a:t>Why We Use Electrical Meters</a:t>
            </a:r>
          </a:p>
        </p:txBody>
      </p:sp>
      <p:sp>
        <p:nvSpPr>
          <p:cNvPr id="4" name="Content Placeholder 3">
            <a:extLst>
              <a:ext uri="{FF2B5EF4-FFF2-40B4-BE49-F238E27FC236}">
                <a16:creationId xmlns:a16="http://schemas.microsoft.com/office/drawing/2014/main" id="{82EF4399-DDE6-9686-C256-55F5A8292DE1}"/>
              </a:ext>
            </a:extLst>
          </p:cNvPr>
          <p:cNvSpPr>
            <a:spLocks noGrp="1"/>
          </p:cNvSpPr>
          <p:nvPr>
            <p:ph idx="1"/>
          </p:nvPr>
        </p:nvSpPr>
        <p:spPr>
          <a:xfrm>
            <a:off x="841248" y="1823341"/>
            <a:ext cx="7292818" cy="4572000"/>
          </a:xfrm>
        </p:spPr>
        <p:txBody>
          <a:bodyPr>
            <a:normAutofit/>
          </a:bodyPr>
          <a:lstStyle/>
          <a:p>
            <a:r>
              <a:rPr lang="en-US" b="1" dirty="0"/>
              <a:t>How Meters Fit into the Process</a:t>
            </a:r>
          </a:p>
          <a:p>
            <a:pPr marL="971550" lvl="1" indent="-514350">
              <a:buFont typeface="+mj-lt"/>
              <a:buAutoNum type="arabicPeriod"/>
            </a:pPr>
            <a:r>
              <a:rPr lang="en-US" sz="2800" dirty="0"/>
              <a:t>Hand tools create the connection</a:t>
            </a:r>
          </a:p>
          <a:p>
            <a:pPr marL="971550" lvl="1" indent="-514350">
              <a:buFont typeface="+mj-lt"/>
              <a:buAutoNum type="arabicPeriod"/>
            </a:pPr>
            <a:r>
              <a:rPr lang="en-US" sz="2800" dirty="0"/>
              <a:t>Shrink tubing protects the connection</a:t>
            </a:r>
          </a:p>
          <a:p>
            <a:pPr marL="971550" lvl="1" indent="-514350">
              <a:buFont typeface="+mj-lt"/>
              <a:buAutoNum type="arabicPeriod"/>
            </a:pPr>
            <a:r>
              <a:rPr lang="en-US" sz="2800" dirty="0"/>
              <a:t>Meters confirm the connection works</a:t>
            </a:r>
          </a:p>
          <a:p>
            <a:endParaRPr lang="en-US" dirty="0"/>
          </a:p>
          <a:p>
            <a:r>
              <a:rPr lang="en-US" b="1" dirty="0"/>
              <a:t>What Meters Help Us Verify</a:t>
            </a:r>
          </a:p>
          <a:p>
            <a:pPr marL="914400" lvl="1" indent="-457200">
              <a:buFont typeface="Wingdings" panose="05000000000000000000" pitchFamily="2" charset="2"/>
              <a:buChar char="ü"/>
            </a:pPr>
            <a:r>
              <a:rPr lang="en-US" sz="2800" dirty="0"/>
              <a:t>Is </a:t>
            </a:r>
            <a:r>
              <a:rPr lang="en-US" sz="2800" dirty="0">
                <a:solidFill>
                  <a:schemeClr val="accent1"/>
                </a:solidFill>
              </a:rPr>
              <a:t>voltage</a:t>
            </a:r>
            <a:r>
              <a:rPr lang="en-US" sz="2800" dirty="0"/>
              <a:t> present?</a:t>
            </a:r>
          </a:p>
          <a:p>
            <a:pPr marL="914400" lvl="1" indent="-457200">
              <a:buFont typeface="Wingdings" panose="05000000000000000000" pitchFamily="2" charset="2"/>
              <a:buChar char="ü"/>
            </a:pPr>
            <a:r>
              <a:rPr lang="en-US" sz="2800" dirty="0"/>
              <a:t>Is there a complete path for </a:t>
            </a:r>
            <a:r>
              <a:rPr lang="en-US" sz="2800" dirty="0">
                <a:solidFill>
                  <a:schemeClr val="accent1"/>
                </a:solidFill>
              </a:rPr>
              <a:t>current</a:t>
            </a:r>
            <a:r>
              <a:rPr lang="en-US" sz="2800" dirty="0"/>
              <a:t>?</a:t>
            </a:r>
          </a:p>
          <a:p>
            <a:pPr marL="914400" lvl="1" indent="-457200">
              <a:buFont typeface="Wingdings" panose="05000000000000000000" pitchFamily="2" charset="2"/>
              <a:buChar char="ü"/>
            </a:pPr>
            <a:r>
              <a:rPr lang="en-US" sz="2800" dirty="0"/>
              <a:t>Is </a:t>
            </a:r>
            <a:r>
              <a:rPr lang="en-US" sz="2800" dirty="0">
                <a:solidFill>
                  <a:schemeClr val="accent1"/>
                </a:solidFill>
              </a:rPr>
              <a:t>insulation</a:t>
            </a:r>
            <a:r>
              <a:rPr lang="en-US" sz="2800" dirty="0"/>
              <a:t> doing its job?</a:t>
            </a:r>
          </a:p>
        </p:txBody>
      </p:sp>
      <p:pic>
        <p:nvPicPr>
          <p:cNvPr id="8" name="Picture 7">
            <a:extLst>
              <a:ext uri="{FF2B5EF4-FFF2-40B4-BE49-F238E27FC236}">
                <a16:creationId xmlns:a16="http://schemas.microsoft.com/office/drawing/2014/main" id="{00F3E8DD-A4DE-F3DD-90EF-745BA0D1E582}"/>
              </a:ext>
            </a:extLst>
          </p:cNvPr>
          <p:cNvPicPr>
            <a:picLocks noChangeAspect="1"/>
          </p:cNvPicPr>
          <p:nvPr/>
        </p:nvPicPr>
        <p:blipFill>
          <a:blip r:embed="rId4">
            <a:extLst>
              <a:ext uri="{28A0092B-C50C-407E-A947-70E740481C1C}">
                <a14:useLocalDpi xmlns:a14="http://schemas.microsoft.com/office/drawing/2010/main" val="0"/>
              </a:ext>
            </a:extLst>
          </a:blip>
          <a:srcRect l="19221" r="16103"/>
          <a:stretch>
            <a:fillRect/>
          </a:stretch>
        </p:blipFill>
        <p:spPr>
          <a:xfrm>
            <a:off x="9586584" y="3667667"/>
            <a:ext cx="1764168" cy="2727674"/>
          </a:xfrm>
          <a:prstGeom prst="rect">
            <a:avLst/>
          </a:prstGeom>
        </p:spPr>
      </p:pic>
      <p:pic>
        <p:nvPicPr>
          <p:cNvPr id="9" name="Picture 8">
            <a:extLst>
              <a:ext uri="{FF2B5EF4-FFF2-40B4-BE49-F238E27FC236}">
                <a16:creationId xmlns:a16="http://schemas.microsoft.com/office/drawing/2014/main" id="{5D188AAD-5C07-93A5-EF90-AB8CD51E7D00}"/>
              </a:ext>
            </a:extLst>
          </p:cNvPr>
          <p:cNvPicPr>
            <a:picLocks noChangeAspect="1"/>
          </p:cNvPicPr>
          <p:nvPr/>
        </p:nvPicPr>
        <p:blipFill rotWithShape="1">
          <a:blip r:embed="rId5">
            <a:extLst>
              <a:ext uri="{28A0092B-C50C-407E-A947-70E740481C1C}">
                <a14:useLocalDpi xmlns:a14="http://schemas.microsoft.com/office/drawing/2010/main" val="0"/>
              </a:ext>
            </a:extLst>
          </a:blip>
          <a:srcRect l="33958" t="11042" r="31511" b="17602"/>
          <a:stretch/>
        </p:blipFill>
        <p:spPr>
          <a:xfrm flipH="1">
            <a:off x="7777103" y="1734893"/>
            <a:ext cx="1600726" cy="2480854"/>
          </a:xfrm>
          <a:prstGeom prst="rect">
            <a:avLst/>
          </a:prstGeom>
        </p:spPr>
      </p:pic>
      <p:pic>
        <p:nvPicPr>
          <p:cNvPr id="10" name="Picture 2" descr="Digital clamp meter isolated">
            <a:extLst>
              <a:ext uri="{FF2B5EF4-FFF2-40B4-BE49-F238E27FC236}">
                <a16:creationId xmlns:a16="http://schemas.microsoft.com/office/drawing/2014/main" id="{80233324-48AB-47B4-D1A9-11206CF0F5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796" t="7978" r="25924" b="7583"/>
          <a:stretch>
            <a:fillRect/>
          </a:stretch>
        </p:blipFill>
        <p:spPr bwMode="auto">
          <a:xfrm rot="8419301" flipH="1">
            <a:off x="8131612" y="3954070"/>
            <a:ext cx="891708" cy="2437333"/>
          </a:xfrm>
          <a:prstGeom prst="rect">
            <a:avLst/>
          </a:prstGeom>
          <a:solidFill>
            <a:srgbClr val="FFFFFF"/>
          </a:solidFill>
        </p:spPr>
      </p:pic>
      <p:pic>
        <p:nvPicPr>
          <p:cNvPr id="14" name="Picture 13">
            <a:extLst>
              <a:ext uri="{FF2B5EF4-FFF2-40B4-BE49-F238E27FC236}">
                <a16:creationId xmlns:a16="http://schemas.microsoft.com/office/drawing/2014/main" id="{99B3091C-00D0-68BD-FC06-03FDE718D456}"/>
              </a:ext>
            </a:extLst>
          </p:cNvPr>
          <p:cNvPicPr>
            <a:picLocks noChangeAspect="1"/>
          </p:cNvPicPr>
          <p:nvPr/>
        </p:nvPicPr>
        <p:blipFill>
          <a:blip r:embed="rId7">
            <a:extLst>
              <a:ext uri="{28A0092B-C50C-407E-A947-70E740481C1C}">
                <a14:useLocalDpi xmlns:a14="http://schemas.microsoft.com/office/drawing/2010/main" val="0"/>
              </a:ext>
            </a:extLst>
          </a:blip>
          <a:srcRect l="33695" t="9425" r="28694" b="9425"/>
          <a:stretch>
            <a:fillRect/>
          </a:stretch>
        </p:blipFill>
        <p:spPr>
          <a:xfrm>
            <a:off x="9562226" y="1606572"/>
            <a:ext cx="1581937" cy="1919861"/>
          </a:xfrm>
          <a:prstGeom prst="rect">
            <a:avLst/>
          </a:prstGeom>
        </p:spPr>
      </p:pic>
    </p:spTree>
    <p:custDataLst>
      <p:tags r:id="rId1"/>
    </p:custDataLst>
    <p:extLst>
      <p:ext uri="{BB962C8B-B14F-4D97-AF65-F5344CB8AC3E}">
        <p14:creationId xmlns:p14="http://schemas.microsoft.com/office/powerpoint/2010/main" val="1863751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animEffect transition="in" filter="fade">
                                      <p:cBhvr>
                                        <p:cTn id="11" dur="500"/>
                                        <p:tgtEl>
                                          <p:spTgt spid="4">
                                            <p:txEl>
                                              <p:pRg st="6" end="6"/>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animEffect transition="in" filter="fade">
                                      <p:cBhvr>
                                        <p:cTn id="15" dur="500"/>
                                        <p:tgtEl>
                                          <p:spTgt spid="4">
                                            <p:txEl>
                                              <p:pRg st="7" end="7"/>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36842-1538-68BF-7530-CAF6F08FDD4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3465D98-CFCC-027F-6664-AD1FEB47FF1D}"/>
              </a:ext>
            </a:extLst>
          </p:cNvPr>
          <p:cNvSpPr>
            <a:spLocks noGrp="1"/>
          </p:cNvSpPr>
          <p:nvPr>
            <p:ph type="title"/>
          </p:nvPr>
        </p:nvSpPr>
        <p:spPr/>
        <p:txBody>
          <a:bodyPr/>
          <a:lstStyle/>
          <a:p>
            <a:r>
              <a:rPr lang="en-US" dirty="0"/>
              <a:t>Multimeters</a:t>
            </a:r>
          </a:p>
        </p:txBody>
      </p:sp>
      <p:pic>
        <p:nvPicPr>
          <p:cNvPr id="8" name="Picture 7">
            <a:extLst>
              <a:ext uri="{FF2B5EF4-FFF2-40B4-BE49-F238E27FC236}">
                <a16:creationId xmlns:a16="http://schemas.microsoft.com/office/drawing/2014/main" id="{556BBA1A-E57A-2301-6C34-ADEEF396C3C7}"/>
              </a:ext>
            </a:extLst>
          </p:cNvPr>
          <p:cNvPicPr>
            <a:picLocks noChangeAspect="1"/>
          </p:cNvPicPr>
          <p:nvPr/>
        </p:nvPicPr>
        <p:blipFill>
          <a:blip r:embed="rId4">
            <a:extLst>
              <a:ext uri="{28A0092B-C50C-407E-A947-70E740481C1C}">
                <a14:useLocalDpi xmlns:a14="http://schemas.microsoft.com/office/drawing/2010/main" val="0"/>
              </a:ext>
            </a:extLst>
          </a:blip>
          <a:srcRect l="19221" r="16103"/>
          <a:stretch>
            <a:fillRect/>
          </a:stretch>
        </p:blipFill>
        <p:spPr>
          <a:xfrm>
            <a:off x="6698045" y="2000643"/>
            <a:ext cx="2168688" cy="3353124"/>
          </a:xfrm>
          <a:prstGeom prst="rect">
            <a:avLst/>
          </a:prstGeom>
        </p:spPr>
      </p:pic>
      <p:pic>
        <p:nvPicPr>
          <p:cNvPr id="14" name="Picture 13">
            <a:extLst>
              <a:ext uri="{FF2B5EF4-FFF2-40B4-BE49-F238E27FC236}">
                <a16:creationId xmlns:a16="http://schemas.microsoft.com/office/drawing/2014/main" id="{6EA6C181-6581-5D3B-8043-5AC9065371B5}"/>
              </a:ext>
            </a:extLst>
          </p:cNvPr>
          <p:cNvPicPr>
            <a:picLocks noChangeAspect="1"/>
          </p:cNvPicPr>
          <p:nvPr/>
        </p:nvPicPr>
        <p:blipFill>
          <a:blip r:embed="rId5">
            <a:extLst>
              <a:ext uri="{28A0092B-C50C-407E-A947-70E740481C1C}">
                <a14:useLocalDpi xmlns:a14="http://schemas.microsoft.com/office/drawing/2010/main" val="0"/>
              </a:ext>
            </a:extLst>
          </a:blip>
          <a:srcRect l="33695" t="9425" r="28694" b="9425"/>
          <a:stretch>
            <a:fillRect/>
          </a:stretch>
        </p:blipFill>
        <p:spPr>
          <a:xfrm>
            <a:off x="8675669" y="2035190"/>
            <a:ext cx="2462815" cy="2988907"/>
          </a:xfrm>
          <a:prstGeom prst="rect">
            <a:avLst/>
          </a:prstGeom>
        </p:spPr>
      </p:pic>
      <p:sp>
        <p:nvSpPr>
          <p:cNvPr id="11" name="TextBox 10">
            <a:extLst>
              <a:ext uri="{FF2B5EF4-FFF2-40B4-BE49-F238E27FC236}">
                <a16:creationId xmlns:a16="http://schemas.microsoft.com/office/drawing/2014/main" id="{37F994E7-CDD9-80A6-791B-19BF44528888}"/>
              </a:ext>
            </a:extLst>
          </p:cNvPr>
          <p:cNvSpPr txBox="1"/>
          <p:nvPr/>
        </p:nvSpPr>
        <p:spPr>
          <a:xfrm>
            <a:off x="8501254" y="1586236"/>
            <a:ext cx="2462815" cy="477054"/>
          </a:xfrm>
          <a:prstGeom prst="rect">
            <a:avLst/>
          </a:prstGeom>
          <a:noFill/>
        </p:spPr>
        <p:txBody>
          <a:bodyPr wrap="square">
            <a:spAutoFit/>
          </a:bodyPr>
          <a:lstStyle/>
          <a:p>
            <a:pPr algn="ctr"/>
            <a:r>
              <a:rPr lang="en-US" sz="2500" b="1" dirty="0">
                <a:solidFill>
                  <a:schemeClr val="tx1">
                    <a:lumMod val="75000"/>
                    <a:lumOff val="25000"/>
                  </a:schemeClr>
                </a:solidFill>
              </a:rPr>
              <a:t>Analog</a:t>
            </a:r>
          </a:p>
        </p:txBody>
      </p:sp>
      <p:sp>
        <p:nvSpPr>
          <p:cNvPr id="12" name="TextBox 11">
            <a:extLst>
              <a:ext uri="{FF2B5EF4-FFF2-40B4-BE49-F238E27FC236}">
                <a16:creationId xmlns:a16="http://schemas.microsoft.com/office/drawing/2014/main" id="{C9984478-50CC-2002-7F00-627F98648552}"/>
              </a:ext>
            </a:extLst>
          </p:cNvPr>
          <p:cNvSpPr txBox="1"/>
          <p:nvPr/>
        </p:nvSpPr>
        <p:spPr>
          <a:xfrm>
            <a:off x="6840774" y="1559810"/>
            <a:ext cx="1660480" cy="477054"/>
          </a:xfrm>
          <a:prstGeom prst="rect">
            <a:avLst/>
          </a:prstGeom>
          <a:noFill/>
        </p:spPr>
        <p:txBody>
          <a:bodyPr wrap="square">
            <a:spAutoFit/>
          </a:bodyPr>
          <a:lstStyle/>
          <a:p>
            <a:pPr algn="ctr"/>
            <a:r>
              <a:rPr lang="en-US" sz="2500" b="1" dirty="0">
                <a:solidFill>
                  <a:schemeClr val="tx1">
                    <a:lumMod val="75000"/>
                    <a:lumOff val="25000"/>
                  </a:schemeClr>
                </a:solidFill>
              </a:rPr>
              <a:t>Digital</a:t>
            </a:r>
          </a:p>
        </p:txBody>
      </p:sp>
      <p:sp>
        <p:nvSpPr>
          <p:cNvPr id="13" name="Content Placeholder 4">
            <a:extLst>
              <a:ext uri="{FF2B5EF4-FFF2-40B4-BE49-F238E27FC236}">
                <a16:creationId xmlns:a16="http://schemas.microsoft.com/office/drawing/2014/main" id="{29227A31-A2BA-CF27-C346-A74BC0E4F5B7}"/>
              </a:ext>
            </a:extLst>
          </p:cNvPr>
          <p:cNvSpPr>
            <a:spLocks noGrp="1"/>
          </p:cNvSpPr>
          <p:nvPr>
            <p:ph idx="1"/>
          </p:nvPr>
        </p:nvSpPr>
        <p:spPr>
          <a:xfrm>
            <a:off x="835152" y="1558136"/>
            <a:ext cx="5688478" cy="4529137"/>
          </a:xfrm>
        </p:spPr>
        <p:txBody>
          <a:bodyPr>
            <a:normAutofit/>
          </a:bodyPr>
          <a:lstStyle/>
          <a:p>
            <a:pPr marL="342900" indent="-342900">
              <a:buFont typeface="Arial" panose="020B0604020202020204" pitchFamily="34" charset="0"/>
              <a:buChar char="•"/>
            </a:pPr>
            <a:r>
              <a:rPr lang="en-US" sz="2500" dirty="0"/>
              <a:t>Primary verification tool for electrical work to confirm circuit conditions</a:t>
            </a:r>
          </a:p>
          <a:p>
            <a:pPr marL="342900" indent="-342900">
              <a:buFont typeface="Arial" panose="020B0604020202020204" pitchFamily="34" charset="0"/>
              <a:buChar char="•"/>
            </a:pPr>
            <a:endParaRPr lang="en-US" sz="1100" dirty="0"/>
          </a:p>
          <a:p>
            <a:pPr marL="342900" indent="-342900">
              <a:buFont typeface="Arial" panose="020B0604020202020204" pitchFamily="34" charset="0"/>
              <a:buChar char="•"/>
            </a:pPr>
            <a:r>
              <a:rPr lang="en-US" sz="2500" dirty="0"/>
              <a:t>Sometimes called a Volt-Ohm Meter (VOM) or Digital Voltmeter (DVM</a:t>
            </a:r>
          </a:p>
          <a:p>
            <a:pPr marL="342900" indent="-342900">
              <a:buFont typeface="Arial" panose="020B0604020202020204" pitchFamily="34" charset="0"/>
              <a:buChar char="•"/>
            </a:pPr>
            <a:endParaRPr lang="en-US" sz="1100" b="1" dirty="0"/>
          </a:p>
          <a:p>
            <a:pPr marL="342900" indent="-342900">
              <a:buFont typeface="Arial" panose="020B0604020202020204" pitchFamily="34" charset="0"/>
              <a:buChar char="•"/>
            </a:pPr>
            <a:r>
              <a:rPr lang="en-US" sz="2500" dirty="0"/>
              <a:t>Measures</a:t>
            </a:r>
          </a:p>
          <a:p>
            <a:pPr marL="800100" lvl="1" indent="-342900">
              <a:buFont typeface="Arial" panose="020B0604020202020204" pitchFamily="34" charset="0"/>
              <a:buChar char="•"/>
            </a:pPr>
            <a:r>
              <a:rPr lang="en-US" sz="2500" b="1" dirty="0"/>
              <a:t>Voltage</a:t>
            </a:r>
            <a:r>
              <a:rPr lang="en-US" sz="2500" dirty="0"/>
              <a:t> → Is power available?</a:t>
            </a:r>
          </a:p>
          <a:p>
            <a:pPr marL="800100" lvl="1" indent="-342900">
              <a:buFont typeface="Arial" panose="020B0604020202020204" pitchFamily="34" charset="0"/>
              <a:buChar char="•"/>
            </a:pPr>
            <a:r>
              <a:rPr lang="en-US" sz="2500" b="1" dirty="0"/>
              <a:t>Continuity</a:t>
            </a:r>
            <a:r>
              <a:rPr lang="en-US" sz="2500" dirty="0"/>
              <a:t> → Complete path?</a:t>
            </a:r>
          </a:p>
          <a:p>
            <a:pPr marL="800100" lvl="1" indent="-342900">
              <a:buFont typeface="Arial" panose="020B0604020202020204" pitchFamily="34" charset="0"/>
              <a:buChar char="•"/>
            </a:pPr>
            <a:r>
              <a:rPr lang="en-US" sz="2500" b="1" dirty="0"/>
              <a:t>Resistance</a:t>
            </a:r>
            <a:r>
              <a:rPr lang="en-US" sz="2500" dirty="0"/>
              <a:t> → Healthy connection?</a:t>
            </a:r>
          </a:p>
          <a:p>
            <a:pPr marL="342900" indent="-342900">
              <a:buFont typeface="Arial" panose="020B0604020202020204" pitchFamily="34" charset="0"/>
              <a:buChar char="•"/>
            </a:pPr>
            <a:endParaRPr lang="en-US" sz="2400" dirty="0"/>
          </a:p>
          <a:p>
            <a:endParaRPr lang="en-US" sz="2800" dirty="0"/>
          </a:p>
        </p:txBody>
      </p:sp>
    </p:spTree>
    <p:custDataLst>
      <p:tags r:id="rId1"/>
    </p:custDataLst>
    <p:extLst>
      <p:ext uri="{BB962C8B-B14F-4D97-AF65-F5344CB8AC3E}">
        <p14:creationId xmlns:p14="http://schemas.microsoft.com/office/powerpoint/2010/main" val="391863055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E192E9B-2E2D-FE45-CF26-83E22E7915F6}"/>
              </a:ext>
            </a:extLst>
          </p:cNvPr>
          <p:cNvGrpSpPr/>
          <p:nvPr/>
        </p:nvGrpSpPr>
        <p:grpSpPr>
          <a:xfrm>
            <a:off x="1772653" y="144210"/>
            <a:ext cx="8646694" cy="6569579"/>
            <a:chOff x="1772653" y="144210"/>
            <a:chExt cx="8646694" cy="6569579"/>
          </a:xfrm>
        </p:grpSpPr>
        <p:pic>
          <p:nvPicPr>
            <p:cNvPr id="1026" name="Picture 2" descr="Fluke 115">
              <a:extLst>
                <a:ext uri="{FF2B5EF4-FFF2-40B4-BE49-F238E27FC236}">
                  <a16:creationId xmlns:a16="http://schemas.microsoft.com/office/drawing/2014/main" id="{B46ED91B-6387-A96F-CCA4-90AA6C3D37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241" y="144210"/>
              <a:ext cx="3301518" cy="6569579"/>
            </a:xfrm>
            <a:prstGeom prst="rect">
              <a:avLst/>
            </a:prstGeom>
            <a:noFill/>
            <a:extLst>
              <a:ext uri="{909E8E84-426E-40DD-AFC4-6F175D3DCCD1}">
                <a14:hiddenFill xmlns:a14="http://schemas.microsoft.com/office/drawing/2010/main">
                  <a:solidFill>
                    <a:srgbClr val="FFFFFF"/>
                  </a:solidFill>
                </a14:hiddenFill>
              </a:ext>
            </a:extLst>
          </p:spPr>
        </p:pic>
        <p:sp>
          <p:nvSpPr>
            <p:cNvPr id="5" name="Callout: Line 4">
              <a:extLst>
                <a:ext uri="{FF2B5EF4-FFF2-40B4-BE49-F238E27FC236}">
                  <a16:creationId xmlns:a16="http://schemas.microsoft.com/office/drawing/2014/main" id="{CBA723A1-1D7D-A671-1B72-416675DDC5D2}"/>
                </a:ext>
              </a:extLst>
            </p:cNvPr>
            <p:cNvSpPr/>
            <p:nvPr/>
          </p:nvSpPr>
          <p:spPr>
            <a:xfrm flipH="1">
              <a:off x="1772653" y="3606828"/>
              <a:ext cx="2566736" cy="680857"/>
            </a:xfrm>
            <a:prstGeom prst="borderCallout1">
              <a:avLst>
                <a:gd name="adj1" fmla="val 18750"/>
                <a:gd name="adj2" fmla="val -8333"/>
                <a:gd name="adj3" fmla="val 190107"/>
                <a:gd name="adj4" fmla="val -65732"/>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mj-lt"/>
                </a:rPr>
                <a:t>AC Current &amp; Frequency  </a:t>
              </a:r>
            </a:p>
          </p:txBody>
        </p:sp>
        <p:sp>
          <p:nvSpPr>
            <p:cNvPr id="6" name="Callout: Line 5">
              <a:extLst>
                <a:ext uri="{FF2B5EF4-FFF2-40B4-BE49-F238E27FC236}">
                  <a16:creationId xmlns:a16="http://schemas.microsoft.com/office/drawing/2014/main" id="{2EEB3FE8-609D-1E10-1517-0F90AA1BF91D}"/>
                </a:ext>
              </a:extLst>
            </p:cNvPr>
            <p:cNvSpPr/>
            <p:nvPr/>
          </p:nvSpPr>
          <p:spPr>
            <a:xfrm flipH="1">
              <a:off x="1772653" y="2878293"/>
              <a:ext cx="2566736" cy="503530"/>
            </a:xfrm>
            <a:prstGeom prst="borderCallout1">
              <a:avLst>
                <a:gd name="adj1" fmla="val 18750"/>
                <a:gd name="adj2" fmla="val -8333"/>
                <a:gd name="adj3" fmla="val 68697"/>
                <a:gd name="adj4" fmla="val -77202"/>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mj-lt"/>
                </a:rPr>
                <a:t>DC Voltage</a:t>
              </a:r>
            </a:p>
          </p:txBody>
        </p:sp>
        <p:sp>
          <p:nvSpPr>
            <p:cNvPr id="7" name="Callout: Line 6">
              <a:extLst>
                <a:ext uri="{FF2B5EF4-FFF2-40B4-BE49-F238E27FC236}">
                  <a16:creationId xmlns:a16="http://schemas.microsoft.com/office/drawing/2014/main" id="{8F6FF1B1-772E-BBE1-8CEC-71B1712282B6}"/>
                </a:ext>
              </a:extLst>
            </p:cNvPr>
            <p:cNvSpPr/>
            <p:nvPr/>
          </p:nvSpPr>
          <p:spPr>
            <a:xfrm flipH="1">
              <a:off x="1772653" y="2149758"/>
              <a:ext cx="2566736" cy="503530"/>
            </a:xfrm>
            <a:prstGeom prst="borderCallout1">
              <a:avLst>
                <a:gd name="adj1" fmla="val 18750"/>
                <a:gd name="adj2" fmla="val -8333"/>
                <a:gd name="adj3" fmla="val 150237"/>
                <a:gd name="adj4" fmla="val -64901"/>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mj-lt"/>
                </a:rPr>
                <a:t>AC Voltage</a:t>
              </a:r>
            </a:p>
          </p:txBody>
        </p:sp>
        <p:sp>
          <p:nvSpPr>
            <p:cNvPr id="8" name="Callout: Line 7">
              <a:extLst>
                <a:ext uri="{FF2B5EF4-FFF2-40B4-BE49-F238E27FC236}">
                  <a16:creationId xmlns:a16="http://schemas.microsoft.com/office/drawing/2014/main" id="{BD33A27D-F61E-0A7E-B126-3614332BDF20}"/>
                </a:ext>
              </a:extLst>
            </p:cNvPr>
            <p:cNvSpPr/>
            <p:nvPr/>
          </p:nvSpPr>
          <p:spPr>
            <a:xfrm>
              <a:off x="7852611" y="3068052"/>
              <a:ext cx="2566736" cy="503530"/>
            </a:xfrm>
            <a:prstGeom prst="borderCallout1">
              <a:avLst>
                <a:gd name="adj1" fmla="val 18750"/>
                <a:gd name="adj2" fmla="val -8333"/>
                <a:gd name="adj3" fmla="val 63919"/>
                <a:gd name="adj4" fmla="val -33487"/>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mj-lt"/>
                </a:rPr>
                <a:t>Mili Voltage</a:t>
              </a:r>
            </a:p>
          </p:txBody>
        </p:sp>
        <p:sp>
          <p:nvSpPr>
            <p:cNvPr id="9" name="Callout: Line 8">
              <a:extLst>
                <a:ext uri="{FF2B5EF4-FFF2-40B4-BE49-F238E27FC236}">
                  <a16:creationId xmlns:a16="http://schemas.microsoft.com/office/drawing/2014/main" id="{EA607827-2C73-5F9B-D40B-0A52FD88E993}"/>
                </a:ext>
              </a:extLst>
            </p:cNvPr>
            <p:cNvSpPr/>
            <p:nvPr/>
          </p:nvSpPr>
          <p:spPr>
            <a:xfrm>
              <a:off x="7852611" y="3791295"/>
              <a:ext cx="2566736" cy="503530"/>
            </a:xfrm>
            <a:prstGeom prst="borderCallout1">
              <a:avLst>
                <a:gd name="adj1" fmla="val 18750"/>
                <a:gd name="adj2" fmla="val -8333"/>
                <a:gd name="adj3" fmla="val 40025"/>
                <a:gd name="adj4" fmla="val -35362"/>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mj-lt"/>
                </a:rPr>
                <a:t>Resistance</a:t>
              </a:r>
            </a:p>
          </p:txBody>
        </p:sp>
        <p:sp>
          <p:nvSpPr>
            <p:cNvPr id="10" name="Callout: Line 9">
              <a:extLst>
                <a:ext uri="{FF2B5EF4-FFF2-40B4-BE49-F238E27FC236}">
                  <a16:creationId xmlns:a16="http://schemas.microsoft.com/office/drawing/2014/main" id="{325AEF89-50C4-5C00-9D27-C8EE8EF57068}"/>
                </a:ext>
              </a:extLst>
            </p:cNvPr>
            <p:cNvSpPr/>
            <p:nvPr/>
          </p:nvSpPr>
          <p:spPr>
            <a:xfrm>
              <a:off x="7852611" y="4514538"/>
              <a:ext cx="2566736" cy="503530"/>
            </a:xfrm>
            <a:prstGeom prst="borderCallout1">
              <a:avLst>
                <a:gd name="adj1" fmla="val 18750"/>
                <a:gd name="adj2" fmla="val -8333"/>
                <a:gd name="adj3" fmla="val -22101"/>
                <a:gd name="adj4" fmla="val -34893"/>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mj-lt"/>
                </a:rPr>
                <a:t>Continuity </a:t>
              </a:r>
            </a:p>
          </p:txBody>
        </p:sp>
        <p:sp>
          <p:nvSpPr>
            <p:cNvPr id="11" name="Callout: Line 10">
              <a:extLst>
                <a:ext uri="{FF2B5EF4-FFF2-40B4-BE49-F238E27FC236}">
                  <a16:creationId xmlns:a16="http://schemas.microsoft.com/office/drawing/2014/main" id="{558A061A-9992-319B-B928-2F694374FFCB}"/>
                </a:ext>
              </a:extLst>
            </p:cNvPr>
            <p:cNvSpPr/>
            <p:nvPr/>
          </p:nvSpPr>
          <p:spPr>
            <a:xfrm>
              <a:off x="7852611" y="5237780"/>
              <a:ext cx="2566736" cy="680857"/>
            </a:xfrm>
            <a:prstGeom prst="borderCallout1">
              <a:avLst>
                <a:gd name="adj1" fmla="val 18750"/>
                <a:gd name="adj2" fmla="val -8333"/>
                <a:gd name="adj3" fmla="val -46318"/>
                <a:gd name="adj4" fmla="val -41925"/>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mj-lt"/>
                </a:rPr>
                <a:t>Diode &amp; Capacitance </a:t>
              </a:r>
            </a:p>
          </p:txBody>
        </p:sp>
        <p:sp>
          <p:nvSpPr>
            <p:cNvPr id="12" name="Callout: Line 11">
              <a:extLst>
                <a:ext uri="{FF2B5EF4-FFF2-40B4-BE49-F238E27FC236}">
                  <a16:creationId xmlns:a16="http://schemas.microsoft.com/office/drawing/2014/main" id="{3DA33B57-5F7E-5652-5C98-FB381CD639DF}"/>
                </a:ext>
              </a:extLst>
            </p:cNvPr>
            <p:cNvSpPr/>
            <p:nvPr/>
          </p:nvSpPr>
          <p:spPr>
            <a:xfrm flipH="1">
              <a:off x="1772653" y="4512690"/>
              <a:ext cx="2566736" cy="680857"/>
            </a:xfrm>
            <a:prstGeom prst="borderCallout1">
              <a:avLst>
                <a:gd name="adj1" fmla="val 18750"/>
                <a:gd name="adj2" fmla="val -8333"/>
                <a:gd name="adj3" fmla="val 73477"/>
                <a:gd name="adj4" fmla="val -46513"/>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mj-lt"/>
                </a:rPr>
                <a:t>DC Current</a:t>
              </a:r>
            </a:p>
          </p:txBody>
        </p:sp>
      </p:grpSp>
    </p:spTree>
    <p:custDataLst>
      <p:tags r:id="rId1"/>
    </p:custDataLst>
    <p:extLst>
      <p:ext uri="{BB962C8B-B14F-4D97-AF65-F5344CB8AC3E}">
        <p14:creationId xmlns:p14="http://schemas.microsoft.com/office/powerpoint/2010/main" val="252436371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934362-866D-6C1D-C4F0-9BFEEF47F4E2}"/>
              </a:ext>
            </a:extLst>
          </p:cNvPr>
          <p:cNvSpPr>
            <a:spLocks noGrp="1"/>
          </p:cNvSpPr>
          <p:nvPr>
            <p:ph type="title"/>
          </p:nvPr>
        </p:nvSpPr>
        <p:spPr>
          <a:xfrm>
            <a:off x="838201" y="211584"/>
            <a:ext cx="9629674" cy="523195"/>
          </a:xfrm>
        </p:spPr>
        <p:txBody>
          <a:bodyPr/>
          <a:lstStyle/>
          <a:p>
            <a:r>
              <a:rPr lang="en-US" dirty="0"/>
              <a:t>Demo: Using a Multimeter</a:t>
            </a:r>
          </a:p>
        </p:txBody>
      </p:sp>
      <p:sp>
        <p:nvSpPr>
          <p:cNvPr id="4" name="Content Placeholder 3">
            <a:extLst>
              <a:ext uri="{FF2B5EF4-FFF2-40B4-BE49-F238E27FC236}">
                <a16:creationId xmlns:a16="http://schemas.microsoft.com/office/drawing/2014/main" id="{E75EA838-C45D-BDB3-E36D-312ECC01BE42}"/>
              </a:ext>
            </a:extLst>
          </p:cNvPr>
          <p:cNvSpPr>
            <a:spLocks noGrp="1"/>
          </p:cNvSpPr>
          <p:nvPr>
            <p:ph idx="1"/>
          </p:nvPr>
        </p:nvSpPr>
        <p:spPr>
          <a:xfrm>
            <a:off x="838200" y="1515979"/>
            <a:ext cx="6910138" cy="4884821"/>
          </a:xfrm>
        </p:spPr>
        <p:txBody>
          <a:bodyPr>
            <a:noAutofit/>
          </a:bodyPr>
          <a:lstStyle/>
          <a:p>
            <a:r>
              <a:rPr lang="en-US" sz="2500" b="1" dirty="0"/>
              <a:t>Goal</a:t>
            </a:r>
            <a:r>
              <a:rPr lang="en-US" sz="2500" dirty="0"/>
              <a:t>: Observe how to use a multimeter to measure voltage, resistance, and continuity, and interpret results to identify normal versus poor electrical connections.</a:t>
            </a:r>
          </a:p>
          <a:p>
            <a:endParaRPr lang="en-US" sz="100" dirty="0"/>
          </a:p>
          <a:p>
            <a:r>
              <a:rPr lang="en-US" sz="2500" b="1" dirty="0"/>
              <a:t>Meter Measurements</a:t>
            </a:r>
            <a:r>
              <a:rPr lang="en-US" sz="2500" dirty="0"/>
              <a:t>: </a:t>
            </a:r>
          </a:p>
          <a:p>
            <a:pPr marL="914400" lvl="1" indent="-457200">
              <a:buFont typeface="Arial" panose="020B0604020202020204" pitchFamily="34" charset="0"/>
              <a:buChar char="•"/>
            </a:pPr>
            <a:r>
              <a:rPr lang="en-US" sz="2500" dirty="0"/>
              <a:t>Measure AC voltage</a:t>
            </a:r>
          </a:p>
          <a:p>
            <a:pPr marL="914400" lvl="1" indent="-457200">
              <a:buFont typeface="Arial" panose="020B0604020202020204" pitchFamily="34" charset="0"/>
              <a:buChar char="•"/>
            </a:pPr>
            <a:r>
              <a:rPr lang="en-US" sz="2500" dirty="0"/>
              <a:t>Measure DC voltage</a:t>
            </a:r>
          </a:p>
          <a:p>
            <a:pPr marL="914400" lvl="1" indent="-457200">
              <a:buFont typeface="Arial" panose="020B0604020202020204" pitchFamily="34" charset="0"/>
              <a:buChar char="•"/>
            </a:pPr>
            <a:r>
              <a:rPr lang="en-US" sz="2500" dirty="0"/>
              <a:t>Resistance</a:t>
            </a:r>
          </a:p>
          <a:p>
            <a:pPr marL="914400" lvl="1" indent="-457200">
              <a:buFont typeface="Arial" panose="020B0604020202020204" pitchFamily="34" charset="0"/>
              <a:buChar char="•"/>
            </a:pPr>
            <a:r>
              <a:rPr lang="en-US" sz="2500" dirty="0"/>
              <a:t>Checks continuity</a:t>
            </a:r>
          </a:p>
          <a:p>
            <a:pPr marL="914400" lvl="1" indent="-457200">
              <a:buFont typeface="Arial" panose="020B0604020202020204" pitchFamily="34" charset="0"/>
              <a:buChar char="•"/>
            </a:pPr>
            <a:r>
              <a:rPr lang="en-US" sz="2500" dirty="0"/>
              <a:t>Checks diodes or resistors</a:t>
            </a:r>
          </a:p>
          <a:p>
            <a:pPr marL="914400" lvl="1" indent="-457200">
              <a:buFont typeface="Arial" panose="020B0604020202020204" pitchFamily="34" charset="0"/>
              <a:buChar char="•"/>
            </a:pPr>
            <a:r>
              <a:rPr lang="en-US" sz="2500" dirty="0"/>
              <a:t>Checks milliamps and amps (AC and DC)</a:t>
            </a:r>
          </a:p>
          <a:p>
            <a:pPr marL="914400" lvl="1" indent="-457200">
              <a:buFont typeface="Arial" panose="020B0604020202020204" pitchFamily="34" charset="0"/>
              <a:buChar char="•"/>
            </a:pPr>
            <a:r>
              <a:rPr lang="en-US" sz="2500" dirty="0"/>
              <a:t>Compare to a poor or loose connection</a:t>
            </a:r>
          </a:p>
        </p:txBody>
      </p:sp>
      <p:pic>
        <p:nvPicPr>
          <p:cNvPr id="5" name="Content Placeholder 10">
            <a:extLst>
              <a:ext uri="{FF2B5EF4-FFF2-40B4-BE49-F238E27FC236}">
                <a16:creationId xmlns:a16="http://schemas.microsoft.com/office/drawing/2014/main" id="{8DD88C78-B8BC-4757-DFB4-8C6F9612EB1F}"/>
              </a:ext>
            </a:extLst>
          </p:cNvPr>
          <p:cNvPicPr>
            <a:picLocks noChangeAspect="1"/>
          </p:cNvPicPr>
          <p:nvPr/>
        </p:nvPicPr>
        <p:blipFill>
          <a:blip r:embed="rId4">
            <a:extLst>
              <a:ext uri="{28A0092B-C50C-407E-A947-70E740481C1C}">
                <a14:useLocalDpi xmlns:a14="http://schemas.microsoft.com/office/drawing/2010/main" val="0"/>
              </a:ext>
            </a:extLst>
          </a:blip>
          <a:srcRect b="15327"/>
          <a:stretch>
            <a:fillRect/>
          </a:stretch>
        </p:blipFill>
        <p:spPr>
          <a:xfrm>
            <a:off x="10467875" y="23281"/>
            <a:ext cx="1005840" cy="851672"/>
          </a:xfrm>
          <a:prstGeom prst="rect">
            <a:avLst/>
          </a:prstGeom>
        </p:spPr>
      </p:pic>
      <p:pic>
        <p:nvPicPr>
          <p:cNvPr id="6" name="Picture 5">
            <a:extLst>
              <a:ext uri="{FF2B5EF4-FFF2-40B4-BE49-F238E27FC236}">
                <a16:creationId xmlns:a16="http://schemas.microsoft.com/office/drawing/2014/main" id="{AB3C8A88-AE0E-DF6D-A1C2-5125EC6D44EF}"/>
              </a:ext>
            </a:extLst>
          </p:cNvPr>
          <p:cNvPicPr>
            <a:picLocks noChangeAspect="1"/>
          </p:cNvPicPr>
          <p:nvPr/>
        </p:nvPicPr>
        <p:blipFill>
          <a:blip r:embed="rId5">
            <a:extLst>
              <a:ext uri="{28A0092B-C50C-407E-A947-70E740481C1C}">
                <a14:useLocalDpi xmlns:a14="http://schemas.microsoft.com/office/drawing/2010/main" val="0"/>
              </a:ext>
            </a:extLst>
          </a:blip>
          <a:srcRect l="23186" r="22397"/>
          <a:stretch>
            <a:fillRect/>
          </a:stretch>
        </p:blipFill>
        <p:spPr>
          <a:xfrm>
            <a:off x="8230731" y="1969184"/>
            <a:ext cx="3242983" cy="3978410"/>
          </a:xfrm>
          <a:prstGeom prst="rect">
            <a:avLst/>
          </a:prstGeom>
          <a:noFill/>
        </p:spPr>
      </p:pic>
    </p:spTree>
    <p:custDataLst>
      <p:tags r:id="rId1"/>
    </p:custDataLst>
    <p:extLst>
      <p:ext uri="{BB962C8B-B14F-4D97-AF65-F5344CB8AC3E}">
        <p14:creationId xmlns:p14="http://schemas.microsoft.com/office/powerpoint/2010/main" val="7573059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1D95DA-ECC2-1E74-28CF-2BA25C313748}"/>
              </a:ext>
            </a:extLst>
          </p:cNvPr>
          <p:cNvSpPr>
            <a:spLocks noGrp="1"/>
          </p:cNvSpPr>
          <p:nvPr>
            <p:ph type="title"/>
          </p:nvPr>
        </p:nvSpPr>
        <p:spPr/>
        <p:txBody>
          <a:bodyPr/>
          <a:lstStyle/>
          <a:p>
            <a:r>
              <a:rPr lang="en-US" dirty="0"/>
              <a:t>Continuity and Voltage Testing</a:t>
            </a:r>
          </a:p>
        </p:txBody>
      </p:sp>
      <p:sp>
        <p:nvSpPr>
          <p:cNvPr id="5" name="Content Placeholder 4">
            <a:extLst>
              <a:ext uri="{FF2B5EF4-FFF2-40B4-BE49-F238E27FC236}">
                <a16:creationId xmlns:a16="http://schemas.microsoft.com/office/drawing/2014/main" id="{53252472-E023-21B1-FCFC-4B7CA61496AB}"/>
              </a:ext>
            </a:extLst>
          </p:cNvPr>
          <p:cNvSpPr>
            <a:spLocks noGrp="1"/>
          </p:cNvSpPr>
          <p:nvPr>
            <p:ph idx="1"/>
          </p:nvPr>
        </p:nvSpPr>
        <p:spPr>
          <a:xfrm>
            <a:off x="838199" y="1645920"/>
            <a:ext cx="6007769" cy="4572000"/>
          </a:xfrm>
        </p:spPr>
        <p:txBody>
          <a:bodyPr>
            <a:normAutofit/>
          </a:bodyPr>
          <a:lstStyle/>
          <a:p>
            <a:r>
              <a:rPr lang="en-US" sz="2600" b="1" dirty="0"/>
              <a:t>Continuity Test</a:t>
            </a:r>
          </a:p>
          <a:p>
            <a:pPr marL="342900" indent="-342900">
              <a:buFont typeface="Arial" panose="020B0604020202020204" pitchFamily="34" charset="0"/>
              <a:buChar char="•"/>
            </a:pPr>
            <a:r>
              <a:rPr lang="en-US" sz="2600" dirty="0"/>
              <a:t>Confirms a complete electrical path exists</a:t>
            </a:r>
          </a:p>
          <a:p>
            <a:pPr marL="342900" indent="-342900">
              <a:buFont typeface="Arial" panose="020B0604020202020204" pitchFamily="34" charset="0"/>
              <a:buChar char="•"/>
            </a:pPr>
            <a:r>
              <a:rPr lang="en-US" sz="2600" dirty="0"/>
              <a:t>Does NOT tell us if the connection is strong</a:t>
            </a:r>
          </a:p>
          <a:p>
            <a:endParaRPr lang="en-US" sz="2600" dirty="0"/>
          </a:p>
          <a:p>
            <a:r>
              <a:rPr lang="en-US" sz="2600" b="1" dirty="0"/>
              <a:t>Voltage Test</a:t>
            </a:r>
          </a:p>
          <a:p>
            <a:pPr marL="342900" indent="-342900">
              <a:buFont typeface="Arial" panose="020B0604020202020204" pitchFamily="34" charset="0"/>
              <a:buChar char="•"/>
            </a:pPr>
            <a:r>
              <a:rPr lang="en-US" sz="2600" dirty="0"/>
              <a:t>Confirms electrical potential is available</a:t>
            </a:r>
          </a:p>
          <a:p>
            <a:pPr marL="342900" indent="-342900">
              <a:buFont typeface="Arial" panose="020B0604020202020204" pitchFamily="34" charset="0"/>
              <a:buChar char="•"/>
            </a:pPr>
            <a:r>
              <a:rPr lang="en-US" sz="2600" dirty="0"/>
              <a:t>Does NOT tell us if current is flowing properly</a:t>
            </a:r>
          </a:p>
        </p:txBody>
      </p:sp>
      <p:pic>
        <p:nvPicPr>
          <p:cNvPr id="2" name="Picture 1">
            <a:extLst>
              <a:ext uri="{FF2B5EF4-FFF2-40B4-BE49-F238E27FC236}">
                <a16:creationId xmlns:a16="http://schemas.microsoft.com/office/drawing/2014/main" id="{940ECE5B-4E58-9EB1-EC0A-D31E7E053CFE}"/>
              </a:ext>
            </a:extLst>
          </p:cNvPr>
          <p:cNvPicPr>
            <a:picLocks noChangeAspect="1"/>
          </p:cNvPicPr>
          <p:nvPr/>
        </p:nvPicPr>
        <p:blipFill>
          <a:blip r:embed="rId4"/>
          <a:srcRect l="8399" t="39338" r="17402" b="20025"/>
          <a:stretch>
            <a:fillRect/>
          </a:stretch>
        </p:blipFill>
        <p:spPr>
          <a:xfrm>
            <a:off x="7682162" y="2382254"/>
            <a:ext cx="2454443" cy="267101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6" name="Oval 5">
            <a:extLst>
              <a:ext uri="{FF2B5EF4-FFF2-40B4-BE49-F238E27FC236}">
                <a16:creationId xmlns:a16="http://schemas.microsoft.com/office/drawing/2014/main" id="{3085BE34-B798-77BE-DC97-6F43E3911437}"/>
              </a:ext>
            </a:extLst>
          </p:cNvPr>
          <p:cNvSpPr/>
          <p:nvPr/>
        </p:nvSpPr>
        <p:spPr>
          <a:xfrm>
            <a:off x="9408590" y="3747734"/>
            <a:ext cx="607698" cy="60769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C622DF2-5087-4CD0-6D12-8C44FEF0E12F}"/>
              </a:ext>
            </a:extLst>
          </p:cNvPr>
          <p:cNvSpPr/>
          <p:nvPr/>
        </p:nvSpPr>
        <p:spPr>
          <a:xfrm>
            <a:off x="8818938" y="2300657"/>
            <a:ext cx="1197349" cy="121256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3535983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F3082-13B0-8D32-8596-E8B4EC04D32E}"/>
              </a:ext>
            </a:extLst>
          </p:cNvPr>
          <p:cNvSpPr>
            <a:spLocks noGrp="1"/>
          </p:cNvSpPr>
          <p:nvPr>
            <p:ph type="title"/>
          </p:nvPr>
        </p:nvSpPr>
        <p:spPr>
          <a:xfrm>
            <a:off x="838200" y="454141"/>
            <a:ext cx="10515600" cy="664797"/>
          </a:xfrm>
        </p:spPr>
        <p:txBody>
          <a:bodyPr/>
          <a:lstStyle/>
          <a:p>
            <a:pPr algn="ctr"/>
            <a:r>
              <a:rPr lang="en-US" dirty="0"/>
              <a:t>Continuity &amp; Voltage Testing</a:t>
            </a:r>
          </a:p>
        </p:txBody>
      </p:sp>
      <p:pic>
        <p:nvPicPr>
          <p:cNvPr id="7" name="Graphic 6" descr="Monitor with solid fill">
            <a:extLst>
              <a:ext uri="{FF2B5EF4-FFF2-40B4-BE49-F238E27FC236}">
                <a16:creationId xmlns:a16="http://schemas.microsoft.com/office/drawing/2014/main" id="{B8976ABB-1CF7-2C3D-6E99-BDB69CC144A3}"/>
              </a:ext>
            </a:extLst>
          </p:cNvPr>
          <p:cNvPicPr>
            <a:picLocks noChangeAspect="1"/>
          </p:cNvPicPr>
          <p:nvPr/>
        </p:nvPicPr>
        <p:blipFill>
          <a:blip>
            <a:extLst>
              <a:ext uri="{96DAC541-7B7A-43D3-8B79-37D633B846F1}">
                <asvg:svgBlip xmlns:asvg="http://schemas.microsoft.com/office/drawing/2016/SVG/main" r:embed="rId4"/>
              </a:ext>
            </a:extLst>
          </a:blip>
          <a:srcRect l="6144" t="12328" r="5761" b="11823"/>
          <a:stretch>
            <a:fillRect/>
          </a:stretch>
        </p:blipFill>
        <p:spPr>
          <a:xfrm>
            <a:off x="838200" y="1363579"/>
            <a:ext cx="7379368" cy="5040280"/>
          </a:xfrm>
          <a:prstGeom prst="rect">
            <a:avLst/>
          </a:prstGeom>
        </p:spPr>
      </p:pic>
      <p:pic>
        <p:nvPicPr>
          <p:cNvPr id="5" name="Picture 4">
            <a:hlinkClick r:id="rId5"/>
            <a:extLst>
              <a:ext uri="{FF2B5EF4-FFF2-40B4-BE49-F238E27FC236}">
                <a16:creationId xmlns:a16="http://schemas.microsoft.com/office/drawing/2014/main" id="{136451CE-402C-510D-4DCC-2D86515707C7}"/>
              </a:ext>
            </a:extLst>
          </p:cNvPr>
          <p:cNvPicPr>
            <a:picLocks noChangeAspect="1"/>
          </p:cNvPicPr>
          <p:nvPr/>
        </p:nvPicPr>
        <p:blipFill>
          <a:blip r:embed="rId6"/>
          <a:stretch>
            <a:fillRect/>
          </a:stretch>
        </p:blipFill>
        <p:spPr>
          <a:xfrm>
            <a:off x="1335505" y="1798974"/>
            <a:ext cx="6416842" cy="3260050"/>
          </a:xfrm>
          <a:prstGeom prst="rect">
            <a:avLst/>
          </a:prstGeom>
        </p:spPr>
      </p:pic>
      <p:sp>
        <p:nvSpPr>
          <p:cNvPr id="8" name="Rectangle 7">
            <a:extLst>
              <a:ext uri="{FF2B5EF4-FFF2-40B4-BE49-F238E27FC236}">
                <a16:creationId xmlns:a16="http://schemas.microsoft.com/office/drawing/2014/main" id="{0895AFF2-093E-829C-97FC-49C80DCD459F}"/>
              </a:ext>
            </a:extLst>
          </p:cNvPr>
          <p:cNvSpPr/>
          <p:nvPr/>
        </p:nvSpPr>
        <p:spPr>
          <a:xfrm>
            <a:off x="8410074" y="1750848"/>
            <a:ext cx="3104148" cy="176463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i="1" dirty="0"/>
              <a:t>Click the image to play the video. </a:t>
            </a:r>
          </a:p>
        </p:txBody>
      </p:sp>
      <p:pic>
        <p:nvPicPr>
          <p:cNvPr id="10" name="Picture 9">
            <a:extLst>
              <a:ext uri="{FF2B5EF4-FFF2-40B4-BE49-F238E27FC236}">
                <a16:creationId xmlns:a16="http://schemas.microsoft.com/office/drawing/2014/main" id="{A36387F5-8275-AB84-E18E-12C00468B926}"/>
              </a:ext>
            </a:extLst>
          </p:cNvPr>
          <p:cNvPicPr>
            <a:picLocks noChangeAspect="1"/>
          </p:cNvPicPr>
          <p:nvPr/>
        </p:nvPicPr>
        <p:blipFill>
          <a:blip r:embed="rId7">
            <a:extLst>
              <a:ext uri="{28A0092B-C50C-407E-A947-70E740481C1C}">
                <a14:useLocalDpi xmlns:a14="http://schemas.microsoft.com/office/drawing/2010/main" val="0"/>
              </a:ext>
            </a:extLst>
          </a:blip>
          <a:srcRect l="8421" t="19882" r="8772" b="44094"/>
          <a:stretch>
            <a:fillRect/>
          </a:stretch>
        </p:blipFill>
        <p:spPr>
          <a:xfrm rot="20564590" flipH="1">
            <a:off x="8276146" y="3514579"/>
            <a:ext cx="2262769" cy="738276"/>
          </a:xfrm>
          <a:prstGeom prst="rect">
            <a:avLst/>
          </a:prstGeom>
        </p:spPr>
      </p:pic>
    </p:spTree>
    <p:custDataLst>
      <p:tags r:id="rId1"/>
    </p:custDataLst>
    <p:extLst>
      <p:ext uri="{BB962C8B-B14F-4D97-AF65-F5344CB8AC3E}">
        <p14:creationId xmlns:p14="http://schemas.microsoft.com/office/powerpoint/2010/main" val="332845956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B19119-875E-93D1-0938-64FDA34EB481}"/>
              </a:ext>
            </a:extLst>
          </p:cNvPr>
          <p:cNvSpPr>
            <a:spLocks noGrp="1"/>
          </p:cNvSpPr>
          <p:nvPr>
            <p:ph type="title"/>
          </p:nvPr>
        </p:nvSpPr>
        <p:spPr/>
        <p:txBody>
          <a:bodyPr/>
          <a:lstStyle/>
          <a:p>
            <a:r>
              <a:rPr lang="en-US" dirty="0"/>
              <a:t>Warm Up </a:t>
            </a:r>
          </a:p>
        </p:txBody>
      </p:sp>
      <p:sp>
        <p:nvSpPr>
          <p:cNvPr id="5" name="Content Placeholder 4">
            <a:extLst>
              <a:ext uri="{FF2B5EF4-FFF2-40B4-BE49-F238E27FC236}">
                <a16:creationId xmlns:a16="http://schemas.microsoft.com/office/drawing/2014/main" id="{2BFADB11-BED3-20F3-DC14-DDF4104B49CE}"/>
              </a:ext>
            </a:extLst>
          </p:cNvPr>
          <p:cNvSpPr>
            <a:spLocks noGrp="1"/>
          </p:cNvSpPr>
          <p:nvPr>
            <p:ph idx="1"/>
          </p:nvPr>
        </p:nvSpPr>
        <p:spPr>
          <a:xfrm>
            <a:off x="838200" y="1491557"/>
            <a:ext cx="10515600" cy="1166387"/>
          </a:xfrm>
        </p:spPr>
        <p:txBody>
          <a:bodyPr>
            <a:normAutofit/>
          </a:bodyPr>
          <a:lstStyle/>
          <a:p>
            <a:pPr marL="457200" indent="-457200">
              <a:buFont typeface="Arial" panose="020B0604020202020204" pitchFamily="34" charset="0"/>
              <a:buChar char="•"/>
            </a:pPr>
            <a:r>
              <a:rPr lang="en-US" sz="3200" dirty="0">
                <a:solidFill>
                  <a:schemeClr val="tx1">
                    <a:lumMod val="75000"/>
                    <a:lumOff val="25000"/>
                  </a:schemeClr>
                </a:solidFill>
              </a:rPr>
              <a:t>Are you familiar with any of the following tools?</a:t>
            </a:r>
          </a:p>
          <a:p>
            <a:pPr marL="457200" indent="-457200">
              <a:buFont typeface="Arial" panose="020B0604020202020204" pitchFamily="34" charset="0"/>
              <a:buChar char="•"/>
            </a:pPr>
            <a:r>
              <a:rPr lang="en-US" sz="3200" dirty="0">
                <a:solidFill>
                  <a:schemeClr val="tx1">
                    <a:lumMod val="75000"/>
                    <a:lumOff val="25000"/>
                  </a:schemeClr>
                </a:solidFill>
              </a:rPr>
              <a:t>How have you used them</a:t>
            </a:r>
            <a:r>
              <a:rPr lang="en-US" sz="2800" dirty="0">
                <a:solidFill>
                  <a:schemeClr val="tx1">
                    <a:lumMod val="75000"/>
                    <a:lumOff val="25000"/>
                  </a:schemeClr>
                </a:solidFill>
              </a:rPr>
              <a:t>?</a:t>
            </a:r>
          </a:p>
        </p:txBody>
      </p:sp>
      <p:pic>
        <p:nvPicPr>
          <p:cNvPr id="6" name="Picture 5" descr="A close up of a pliers&#10;&#10;AI-generated content may be incorrect.">
            <a:extLst>
              <a:ext uri="{FF2B5EF4-FFF2-40B4-BE49-F238E27FC236}">
                <a16:creationId xmlns:a16="http://schemas.microsoft.com/office/drawing/2014/main" id="{F3340E1A-F4BE-67BB-41F8-83DBF102C32F}"/>
              </a:ext>
            </a:extLst>
          </p:cNvPr>
          <p:cNvPicPr>
            <a:picLocks noChangeAspect="1"/>
          </p:cNvPicPr>
          <p:nvPr/>
        </p:nvPicPr>
        <p:blipFill>
          <a:blip r:embed="rId4"/>
          <a:stretch>
            <a:fillRect/>
          </a:stretch>
        </p:blipFill>
        <p:spPr>
          <a:xfrm rot="16200000">
            <a:off x="334114" y="3319282"/>
            <a:ext cx="2122190" cy="1155471"/>
          </a:xfrm>
          <a:prstGeom prst="rect">
            <a:avLst/>
          </a:prstGeom>
        </p:spPr>
      </p:pic>
      <p:pic>
        <p:nvPicPr>
          <p:cNvPr id="7" name="Picture 6" descr="A close-up of a wire stripper&#10;&#10;AI-generated content may be incorrect.">
            <a:extLst>
              <a:ext uri="{FF2B5EF4-FFF2-40B4-BE49-F238E27FC236}">
                <a16:creationId xmlns:a16="http://schemas.microsoft.com/office/drawing/2014/main" id="{4424A2B4-7B4F-94AC-6937-C40A73793BE2}"/>
              </a:ext>
            </a:extLst>
          </p:cNvPr>
          <p:cNvPicPr>
            <a:picLocks noChangeAspect="1"/>
          </p:cNvPicPr>
          <p:nvPr/>
        </p:nvPicPr>
        <p:blipFill>
          <a:blip r:embed="rId5"/>
          <a:stretch>
            <a:fillRect/>
          </a:stretch>
        </p:blipFill>
        <p:spPr>
          <a:xfrm rot="10800000">
            <a:off x="2206335" y="4031958"/>
            <a:ext cx="1730404" cy="2338384"/>
          </a:xfrm>
          <a:prstGeom prst="rect">
            <a:avLst/>
          </a:prstGeom>
          <a:noFill/>
        </p:spPr>
      </p:pic>
      <p:pic>
        <p:nvPicPr>
          <p:cNvPr id="8" name="Picture 7" descr="A blue and black wire cutter&#10;&#10;AI-generated content may be incorrect.">
            <a:extLst>
              <a:ext uri="{FF2B5EF4-FFF2-40B4-BE49-F238E27FC236}">
                <a16:creationId xmlns:a16="http://schemas.microsoft.com/office/drawing/2014/main" id="{249F1EC8-5D44-021C-73EC-B24880839C2A}"/>
              </a:ext>
            </a:extLst>
          </p:cNvPr>
          <p:cNvPicPr>
            <a:picLocks noChangeAspect="1"/>
          </p:cNvPicPr>
          <p:nvPr/>
        </p:nvPicPr>
        <p:blipFill>
          <a:blip r:embed="rId6"/>
          <a:stretch>
            <a:fillRect/>
          </a:stretch>
        </p:blipFill>
        <p:spPr>
          <a:xfrm rot="16200000">
            <a:off x="3288084" y="3410817"/>
            <a:ext cx="2630122" cy="1124377"/>
          </a:xfrm>
          <a:prstGeom prst="rect">
            <a:avLst/>
          </a:prstGeom>
          <a:noFill/>
        </p:spPr>
      </p:pic>
      <p:pic>
        <p:nvPicPr>
          <p:cNvPr id="9" name="Picture 2">
            <a:extLst>
              <a:ext uri="{FF2B5EF4-FFF2-40B4-BE49-F238E27FC236}">
                <a16:creationId xmlns:a16="http://schemas.microsoft.com/office/drawing/2014/main" id="{A578121F-50E0-977E-53ED-698F794E150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877" t="12112" r="18425" b="7231"/>
          <a:stretch>
            <a:fillRect/>
          </a:stretch>
        </p:blipFill>
        <p:spPr bwMode="auto">
          <a:xfrm>
            <a:off x="5133406" y="4833059"/>
            <a:ext cx="2043538" cy="18111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igital Multimeter vs Analog Multimeter: Which is Best? | sisco.com">
            <a:extLst>
              <a:ext uri="{FF2B5EF4-FFF2-40B4-BE49-F238E27FC236}">
                <a16:creationId xmlns:a16="http://schemas.microsoft.com/office/drawing/2014/main" id="{4CAD1099-770C-3FAF-2D27-D27A3DA33AE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300" t="3551" r="68819" b="13926"/>
          <a:stretch>
            <a:fillRect/>
          </a:stretch>
        </p:blipFill>
        <p:spPr bwMode="auto">
          <a:xfrm>
            <a:off x="6969543" y="2781177"/>
            <a:ext cx="1161778" cy="23640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igital clamp meter isolated">
            <a:extLst>
              <a:ext uri="{FF2B5EF4-FFF2-40B4-BE49-F238E27FC236}">
                <a16:creationId xmlns:a16="http://schemas.microsoft.com/office/drawing/2014/main" id="{7116D47A-04B3-0D40-C97E-64654DE5F5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7724" t="9104" r="24606" b="8046"/>
          <a:stretch>
            <a:fillRect/>
          </a:stretch>
        </p:blipFill>
        <p:spPr bwMode="auto">
          <a:xfrm>
            <a:off x="8531022" y="4031958"/>
            <a:ext cx="962804" cy="2506890"/>
          </a:xfrm>
          <a:prstGeom prst="rect">
            <a:avLst/>
          </a:prstGeom>
          <a:solidFill>
            <a:srgbClr val="FFFFFF"/>
          </a:solidFill>
        </p:spPr>
      </p:pic>
      <p:pic>
        <p:nvPicPr>
          <p:cNvPr id="12" name="Picture 11">
            <a:extLst>
              <a:ext uri="{FF2B5EF4-FFF2-40B4-BE49-F238E27FC236}">
                <a16:creationId xmlns:a16="http://schemas.microsoft.com/office/drawing/2014/main" id="{20E38FB3-D6D0-B9E7-61E4-46954B3933FA}"/>
              </a:ext>
            </a:extLst>
          </p:cNvPr>
          <p:cNvPicPr>
            <a:picLocks noChangeAspect="1"/>
          </p:cNvPicPr>
          <p:nvPr/>
        </p:nvPicPr>
        <p:blipFill rotWithShape="1">
          <a:blip r:embed="rId10">
            <a:extLst>
              <a:ext uri="{28A0092B-C50C-407E-A947-70E740481C1C}">
                <a14:useLocalDpi xmlns:a14="http://schemas.microsoft.com/office/drawing/2010/main" val="0"/>
              </a:ext>
            </a:extLst>
          </a:blip>
          <a:srcRect l="33958" t="11042" r="31511" b="17602"/>
          <a:stretch/>
        </p:blipFill>
        <p:spPr>
          <a:xfrm>
            <a:off x="9680904" y="2717261"/>
            <a:ext cx="1566623" cy="2427999"/>
          </a:xfrm>
          <a:prstGeom prst="rect">
            <a:avLst/>
          </a:prstGeom>
        </p:spPr>
      </p:pic>
    </p:spTree>
    <p:custDataLst>
      <p:tags r:id="rId1"/>
    </p:custDataLst>
    <p:extLst>
      <p:ext uri="{BB962C8B-B14F-4D97-AF65-F5344CB8AC3E}">
        <p14:creationId xmlns:p14="http://schemas.microsoft.com/office/powerpoint/2010/main" val="2877730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83B59F-972C-4185-91AB-C0620DB76AF0}"/>
              </a:ext>
            </a:extLst>
          </p:cNvPr>
          <p:cNvSpPr>
            <a:spLocks noGrp="1"/>
          </p:cNvSpPr>
          <p:nvPr>
            <p:ph type="title"/>
          </p:nvPr>
        </p:nvSpPr>
        <p:spPr>
          <a:xfrm>
            <a:off x="790074" y="243668"/>
            <a:ext cx="10523219" cy="523195"/>
          </a:xfrm>
        </p:spPr>
        <p:txBody>
          <a:bodyPr/>
          <a:lstStyle/>
          <a:p>
            <a:r>
              <a:rPr lang="en-US" dirty="0"/>
              <a:t>Activity </a:t>
            </a:r>
          </a:p>
        </p:txBody>
      </p:sp>
      <p:sp>
        <p:nvSpPr>
          <p:cNvPr id="3" name="Content Placeholder 2">
            <a:extLst>
              <a:ext uri="{FF2B5EF4-FFF2-40B4-BE49-F238E27FC236}">
                <a16:creationId xmlns:a16="http://schemas.microsoft.com/office/drawing/2014/main" id="{960CBFBB-3940-47DA-A873-3CDC241BF0F8}"/>
              </a:ext>
            </a:extLst>
          </p:cNvPr>
          <p:cNvSpPr>
            <a:spLocks noGrp="1"/>
          </p:cNvSpPr>
          <p:nvPr>
            <p:ph idx="1"/>
          </p:nvPr>
        </p:nvSpPr>
        <p:spPr>
          <a:xfrm>
            <a:off x="790074" y="1299468"/>
            <a:ext cx="6637421" cy="5088021"/>
          </a:xfrm>
        </p:spPr>
        <p:txBody>
          <a:bodyPr>
            <a:noAutofit/>
          </a:bodyPr>
          <a:lstStyle/>
          <a:p>
            <a:pPr>
              <a:lnSpc>
                <a:spcPct val="85714"/>
              </a:lnSpc>
            </a:pPr>
            <a:r>
              <a:rPr lang="en-US" sz="2500" b="1" dirty="0"/>
              <a:t>Directions</a:t>
            </a:r>
            <a:r>
              <a:rPr lang="en-US" sz="2500" dirty="0"/>
              <a:t>: Practice operating a multimeter by perform several basic tests including a continuity and voltage test. Use the checklist on the handout to complete this task. </a:t>
            </a:r>
          </a:p>
          <a:p>
            <a:pPr>
              <a:lnSpc>
                <a:spcPct val="85714"/>
              </a:lnSpc>
            </a:pPr>
            <a:endParaRPr lang="en-US" sz="1050" dirty="0"/>
          </a:p>
          <a:p>
            <a:pPr>
              <a:lnSpc>
                <a:spcPct val="85714"/>
              </a:lnSpc>
            </a:pPr>
            <a:r>
              <a:rPr lang="en-US" sz="2500" b="1" dirty="0"/>
              <a:t>Materials:</a:t>
            </a:r>
            <a:endParaRPr lang="en-US" sz="2500" dirty="0"/>
          </a:p>
          <a:p>
            <a:pPr marL="914400" lvl="1" indent="-457200">
              <a:lnSpc>
                <a:spcPct val="85714"/>
              </a:lnSpc>
              <a:buFont typeface="Wingdings" panose="05000000000000000000" pitchFamily="2" charset="2"/>
              <a:buChar char="ü"/>
            </a:pPr>
            <a:r>
              <a:rPr lang="en-US" sz="2500" dirty="0"/>
              <a:t>Digital Multimeter </a:t>
            </a:r>
          </a:p>
          <a:p>
            <a:pPr marL="914400" lvl="1" indent="-457200">
              <a:lnSpc>
                <a:spcPct val="85714"/>
              </a:lnSpc>
              <a:buFont typeface="Wingdings" panose="05000000000000000000" pitchFamily="2" charset="2"/>
              <a:buChar char="ü"/>
            </a:pPr>
            <a:r>
              <a:rPr lang="en-US" sz="2500" dirty="0"/>
              <a:t>Low voltage circuit or battery pack</a:t>
            </a:r>
          </a:p>
          <a:p>
            <a:pPr>
              <a:lnSpc>
                <a:spcPct val="85714"/>
              </a:lnSpc>
            </a:pPr>
            <a:endParaRPr lang="en-US" sz="1100" dirty="0"/>
          </a:p>
          <a:p>
            <a:pPr>
              <a:lnSpc>
                <a:spcPct val="85714"/>
              </a:lnSpc>
            </a:pPr>
            <a:r>
              <a:rPr lang="en-US" sz="2500" b="1" dirty="0"/>
              <a:t>Continuity Test - </a:t>
            </a:r>
            <a:r>
              <a:rPr lang="en-US" sz="2500" dirty="0"/>
              <a:t>Confirms an electrical path exists</a:t>
            </a:r>
          </a:p>
          <a:p>
            <a:pPr>
              <a:lnSpc>
                <a:spcPct val="85714"/>
              </a:lnSpc>
            </a:pPr>
            <a:endParaRPr lang="en-US" sz="1100" dirty="0"/>
          </a:p>
          <a:p>
            <a:pPr>
              <a:lnSpc>
                <a:spcPct val="85714"/>
              </a:lnSpc>
            </a:pPr>
            <a:r>
              <a:rPr lang="en-US" sz="2500" b="1" dirty="0"/>
              <a:t>Voltage Test - </a:t>
            </a:r>
            <a:r>
              <a:rPr lang="en-US" sz="2500" dirty="0"/>
              <a:t>Confirms electrical potential (current) is available</a:t>
            </a:r>
          </a:p>
          <a:p>
            <a:endParaRPr lang="en-US" sz="2500" dirty="0"/>
          </a:p>
        </p:txBody>
      </p:sp>
      <p:pic>
        <p:nvPicPr>
          <p:cNvPr id="2" name="Picture 1" descr="Running man icon indicating the slide has an ACTIVITY.">
            <a:extLst>
              <a:ext uri="{FF2B5EF4-FFF2-40B4-BE49-F238E27FC236}">
                <a16:creationId xmlns:a16="http://schemas.microsoft.com/office/drawing/2014/main" id="{79F36D78-5857-74E2-F78B-B69A04D2A4F4}"/>
              </a:ext>
            </a:extLst>
          </p:cNvPr>
          <p:cNvPicPr>
            <a:picLocks noChangeAspect="1"/>
          </p:cNvPicPr>
          <p:nvPr/>
        </p:nvPicPr>
        <p:blipFill>
          <a:blip r:embed="rId4" cstate="print">
            <a:extLst>
              <a:ext uri="{28A0092B-C50C-407E-A947-70E740481C1C}">
                <a14:useLocalDpi xmlns:a14="http://schemas.microsoft.com/office/drawing/2010/main" val="0"/>
              </a:ext>
            </a:extLst>
          </a:blip>
          <a:srcRect l="63000" t="31047" r="3465" b="7314"/>
          <a:stretch>
            <a:fillRect/>
          </a:stretch>
        </p:blipFill>
        <p:spPr>
          <a:xfrm>
            <a:off x="11043248" y="96623"/>
            <a:ext cx="731520" cy="756422"/>
          </a:xfrm>
          <a:prstGeom prst="rect">
            <a:avLst/>
          </a:prstGeom>
        </p:spPr>
      </p:pic>
      <p:pic>
        <p:nvPicPr>
          <p:cNvPr id="6" name="Picture 5">
            <a:extLst>
              <a:ext uri="{FF2B5EF4-FFF2-40B4-BE49-F238E27FC236}">
                <a16:creationId xmlns:a16="http://schemas.microsoft.com/office/drawing/2014/main" id="{9C95F582-D68C-CA71-8B39-172243DF8B23}"/>
              </a:ext>
            </a:extLst>
          </p:cNvPr>
          <p:cNvPicPr>
            <a:picLocks noChangeAspect="1"/>
          </p:cNvPicPr>
          <p:nvPr/>
        </p:nvPicPr>
        <p:blipFill>
          <a:blip r:embed="rId5"/>
          <a:stretch>
            <a:fillRect/>
          </a:stretch>
        </p:blipFill>
        <p:spPr>
          <a:xfrm>
            <a:off x="7781038" y="1299468"/>
            <a:ext cx="3627970" cy="4825884"/>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04638416"/>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64392-27BB-82BE-96D1-A6A4808B6C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D6A81B5-0C21-A671-96CE-DAEF116F9323}"/>
              </a:ext>
            </a:extLst>
          </p:cNvPr>
          <p:cNvSpPr>
            <a:spLocks noGrp="1"/>
          </p:cNvSpPr>
          <p:nvPr>
            <p:ph type="title"/>
          </p:nvPr>
        </p:nvSpPr>
        <p:spPr>
          <a:xfrm>
            <a:off x="790074" y="243668"/>
            <a:ext cx="10523219" cy="523195"/>
          </a:xfrm>
        </p:spPr>
        <p:txBody>
          <a:bodyPr/>
          <a:lstStyle/>
          <a:p>
            <a:r>
              <a:rPr lang="en-US" dirty="0"/>
              <a:t>Activity Debrief </a:t>
            </a:r>
          </a:p>
        </p:txBody>
      </p:sp>
      <p:sp>
        <p:nvSpPr>
          <p:cNvPr id="3" name="Content Placeholder 2">
            <a:extLst>
              <a:ext uri="{FF2B5EF4-FFF2-40B4-BE49-F238E27FC236}">
                <a16:creationId xmlns:a16="http://schemas.microsoft.com/office/drawing/2014/main" id="{D6BA6A25-1413-BBAF-A1BC-8A7F2549DF26}"/>
              </a:ext>
            </a:extLst>
          </p:cNvPr>
          <p:cNvSpPr>
            <a:spLocks noGrp="1"/>
          </p:cNvSpPr>
          <p:nvPr>
            <p:ph idx="1"/>
          </p:nvPr>
        </p:nvSpPr>
        <p:spPr>
          <a:xfrm>
            <a:off x="790075" y="1561605"/>
            <a:ext cx="6460958" cy="4825884"/>
          </a:xfrm>
        </p:spPr>
        <p:txBody>
          <a:bodyPr>
            <a:noAutofit/>
          </a:bodyPr>
          <a:lstStyle/>
          <a:p>
            <a:pPr marL="342900" indent="-342900">
              <a:lnSpc>
                <a:spcPct val="85714"/>
              </a:lnSpc>
              <a:buFont typeface="Arial" panose="020B0604020202020204" pitchFamily="34" charset="0"/>
              <a:buChar char="•"/>
            </a:pPr>
            <a:r>
              <a:rPr lang="en-US" sz="3000" dirty="0"/>
              <a:t>What’s the difference between measuring voltage and checking continuity?</a:t>
            </a:r>
          </a:p>
          <a:p>
            <a:pPr marL="342900" indent="-342900">
              <a:lnSpc>
                <a:spcPct val="85714"/>
              </a:lnSpc>
              <a:buFont typeface="Arial" panose="020B0604020202020204" pitchFamily="34" charset="0"/>
              <a:buChar char="•"/>
            </a:pPr>
            <a:endParaRPr lang="en-US" sz="3000" dirty="0"/>
          </a:p>
          <a:p>
            <a:pPr marL="342900" indent="-342900">
              <a:lnSpc>
                <a:spcPct val="85714"/>
              </a:lnSpc>
              <a:buFont typeface="Arial" panose="020B0604020202020204" pitchFamily="34" charset="0"/>
              <a:buChar char="•"/>
            </a:pPr>
            <a:r>
              <a:rPr lang="en-US" sz="3000" dirty="0"/>
              <a:t>Can you have voltage present but still have a bad connection? Explain.</a:t>
            </a:r>
          </a:p>
          <a:p>
            <a:pPr marL="342900" indent="-342900">
              <a:lnSpc>
                <a:spcPct val="85714"/>
              </a:lnSpc>
              <a:buFont typeface="Arial" panose="020B0604020202020204" pitchFamily="34" charset="0"/>
              <a:buChar char="•"/>
            </a:pPr>
            <a:endParaRPr lang="en-US" sz="3000" dirty="0"/>
          </a:p>
          <a:p>
            <a:pPr marL="342900" indent="-342900">
              <a:lnSpc>
                <a:spcPct val="85714"/>
              </a:lnSpc>
              <a:buFont typeface="Arial" panose="020B0604020202020204" pitchFamily="34" charset="0"/>
              <a:buChar char="•"/>
            </a:pPr>
            <a:r>
              <a:rPr lang="en-US" sz="3000" dirty="0"/>
              <a:t>If a system shows voltage but won’t operate, what might you test next?</a:t>
            </a:r>
          </a:p>
          <a:p>
            <a:pPr marL="342900" indent="-342900">
              <a:buFont typeface="Arial" panose="020B0604020202020204" pitchFamily="34" charset="0"/>
              <a:buChar char="•"/>
            </a:pPr>
            <a:endParaRPr lang="en-US" sz="2500" dirty="0"/>
          </a:p>
        </p:txBody>
      </p:sp>
      <p:pic>
        <p:nvPicPr>
          <p:cNvPr id="2" name="Picture 1" descr="Running man icon indicating the slide has an ACTIVITY.">
            <a:extLst>
              <a:ext uri="{FF2B5EF4-FFF2-40B4-BE49-F238E27FC236}">
                <a16:creationId xmlns:a16="http://schemas.microsoft.com/office/drawing/2014/main" id="{4D3ECFA3-7E4B-2DF7-6C5C-4786AF6C1D72}"/>
              </a:ext>
            </a:extLst>
          </p:cNvPr>
          <p:cNvPicPr>
            <a:picLocks noChangeAspect="1"/>
          </p:cNvPicPr>
          <p:nvPr/>
        </p:nvPicPr>
        <p:blipFill>
          <a:blip r:embed="rId4" cstate="print">
            <a:extLst>
              <a:ext uri="{28A0092B-C50C-407E-A947-70E740481C1C}">
                <a14:useLocalDpi xmlns:a14="http://schemas.microsoft.com/office/drawing/2010/main" val="0"/>
              </a:ext>
            </a:extLst>
          </a:blip>
          <a:srcRect l="63000" t="31047" r="3465" b="7314"/>
          <a:stretch>
            <a:fillRect/>
          </a:stretch>
        </p:blipFill>
        <p:spPr>
          <a:xfrm>
            <a:off x="11043248" y="96623"/>
            <a:ext cx="731520" cy="756422"/>
          </a:xfrm>
          <a:prstGeom prst="rect">
            <a:avLst/>
          </a:prstGeom>
        </p:spPr>
      </p:pic>
      <p:pic>
        <p:nvPicPr>
          <p:cNvPr id="6" name="Picture 5">
            <a:extLst>
              <a:ext uri="{FF2B5EF4-FFF2-40B4-BE49-F238E27FC236}">
                <a16:creationId xmlns:a16="http://schemas.microsoft.com/office/drawing/2014/main" id="{E58D1436-783D-3B43-13BE-C7C7A9FC16B5}"/>
              </a:ext>
            </a:extLst>
          </p:cNvPr>
          <p:cNvPicPr>
            <a:picLocks noChangeAspect="1"/>
          </p:cNvPicPr>
          <p:nvPr/>
        </p:nvPicPr>
        <p:blipFill>
          <a:blip r:embed="rId5"/>
          <a:stretch>
            <a:fillRect/>
          </a:stretch>
        </p:blipFill>
        <p:spPr>
          <a:xfrm>
            <a:off x="7868252" y="1561605"/>
            <a:ext cx="3445041" cy="4582554"/>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57803953"/>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65E2E6-DEBE-4630-A4AD-EE4778945F05}"/>
              </a:ext>
            </a:extLst>
          </p:cNvPr>
          <p:cNvSpPr>
            <a:spLocks noGrp="1"/>
          </p:cNvSpPr>
          <p:nvPr>
            <p:ph type="title"/>
          </p:nvPr>
        </p:nvSpPr>
        <p:spPr/>
        <p:txBody>
          <a:bodyPr/>
          <a:lstStyle/>
          <a:p>
            <a:r>
              <a:rPr lang="en-US" dirty="0"/>
              <a:t>Megohmmeter (“Megger”)</a:t>
            </a:r>
          </a:p>
        </p:txBody>
      </p:sp>
      <p:sp>
        <p:nvSpPr>
          <p:cNvPr id="2" name="TextBox 1">
            <a:extLst>
              <a:ext uri="{FF2B5EF4-FFF2-40B4-BE49-F238E27FC236}">
                <a16:creationId xmlns:a16="http://schemas.microsoft.com/office/drawing/2014/main" id="{87241BEC-94CB-474C-9CE5-376E4D6CC958}"/>
              </a:ext>
            </a:extLst>
          </p:cNvPr>
          <p:cNvSpPr txBox="1"/>
          <p:nvPr/>
        </p:nvSpPr>
        <p:spPr>
          <a:xfrm>
            <a:off x="841248" y="1379512"/>
            <a:ext cx="6396108" cy="4401205"/>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chemeClr val="tx1">
                    <a:lumMod val="75000"/>
                    <a:lumOff val="25000"/>
                  </a:schemeClr>
                </a:solidFill>
              </a:rPr>
              <a:t>Device that applies a high DC test voltage (50–10,000 volts) to measure </a:t>
            </a:r>
            <a:r>
              <a:rPr lang="en-US" sz="2800" b="1" dirty="0">
                <a:solidFill>
                  <a:schemeClr val="tx1">
                    <a:lumMod val="75000"/>
                    <a:lumOff val="25000"/>
                  </a:schemeClr>
                </a:solidFill>
              </a:rPr>
              <a:t>insulation resistance </a:t>
            </a:r>
            <a:r>
              <a:rPr lang="en-US" sz="2800" dirty="0">
                <a:solidFill>
                  <a:schemeClr val="tx1">
                    <a:lumMod val="75000"/>
                    <a:lumOff val="25000"/>
                  </a:schemeClr>
                </a:solidFill>
              </a:rPr>
              <a:t>using a built-in DC generator</a:t>
            </a:r>
          </a:p>
          <a:p>
            <a:pPr marL="342900" indent="-342900">
              <a:buFont typeface="Arial" panose="020B0604020202020204" pitchFamily="34" charset="0"/>
              <a:buChar char="•"/>
            </a:pPr>
            <a:endParaRPr lang="en-US" sz="2800" dirty="0">
              <a:solidFill>
                <a:schemeClr val="tx1">
                  <a:lumMod val="75000"/>
                  <a:lumOff val="25000"/>
                </a:schemeClr>
              </a:solidFill>
            </a:endParaRPr>
          </a:p>
          <a:p>
            <a:pPr marL="342900" indent="-342900">
              <a:buFont typeface="Arial" panose="020B0604020202020204" pitchFamily="34" charset="0"/>
              <a:buChar char="•"/>
            </a:pPr>
            <a:r>
              <a:rPr lang="en-US" sz="2800" dirty="0">
                <a:solidFill>
                  <a:schemeClr val="tx1">
                    <a:lumMod val="75000"/>
                    <a:lumOff val="25000"/>
                  </a:schemeClr>
                </a:solidFill>
              </a:rPr>
              <a:t>Measures </a:t>
            </a:r>
            <a:r>
              <a:rPr lang="en-US" sz="2800" b="1" dirty="0">
                <a:solidFill>
                  <a:schemeClr val="tx1">
                    <a:lumMod val="75000"/>
                    <a:lumOff val="25000"/>
                  </a:schemeClr>
                </a:solidFill>
              </a:rPr>
              <a:t>insulation strength </a:t>
            </a:r>
            <a:r>
              <a:rPr lang="en-US" sz="2800" dirty="0">
                <a:solidFill>
                  <a:schemeClr val="tx1">
                    <a:lumMod val="75000"/>
                    <a:lumOff val="25000"/>
                  </a:schemeClr>
                </a:solidFill>
              </a:rPr>
              <a:t>- how well insulation prevents current from leaking</a:t>
            </a:r>
          </a:p>
          <a:p>
            <a:pPr marL="342900" indent="-342900">
              <a:buFont typeface="Arial" panose="020B0604020202020204" pitchFamily="34" charset="0"/>
              <a:buChar char="•"/>
            </a:pPr>
            <a:endParaRPr lang="en-US" sz="2800" dirty="0">
              <a:solidFill>
                <a:schemeClr val="tx1">
                  <a:lumMod val="75000"/>
                  <a:lumOff val="25000"/>
                </a:schemeClr>
              </a:solidFill>
            </a:endParaRPr>
          </a:p>
          <a:p>
            <a:pPr marL="342900" indent="-342900">
              <a:buFont typeface="Arial" panose="020B0604020202020204" pitchFamily="34" charset="0"/>
              <a:buChar char="•"/>
            </a:pPr>
            <a:r>
              <a:rPr lang="en-US" sz="2800" dirty="0">
                <a:solidFill>
                  <a:schemeClr val="tx1">
                    <a:lumMod val="75000"/>
                    <a:lumOff val="25000"/>
                  </a:schemeClr>
                </a:solidFill>
              </a:rPr>
              <a:t>Prevents equipment damage and is required by some safety codes</a:t>
            </a:r>
          </a:p>
        </p:txBody>
      </p:sp>
      <p:pic>
        <p:nvPicPr>
          <p:cNvPr id="14" name="Picture 13">
            <a:extLst>
              <a:ext uri="{FF2B5EF4-FFF2-40B4-BE49-F238E27FC236}">
                <a16:creationId xmlns:a16="http://schemas.microsoft.com/office/drawing/2014/main" id="{353549E8-6524-423F-A258-EC69D5C30BF4}"/>
              </a:ext>
            </a:extLst>
          </p:cNvPr>
          <p:cNvPicPr>
            <a:picLocks noChangeAspect="1"/>
          </p:cNvPicPr>
          <p:nvPr/>
        </p:nvPicPr>
        <p:blipFill rotWithShape="1">
          <a:blip r:embed="rId4">
            <a:extLst>
              <a:ext uri="{28A0092B-C50C-407E-A947-70E740481C1C}">
                <a14:useLocalDpi xmlns:a14="http://schemas.microsoft.com/office/drawing/2010/main" val="0"/>
              </a:ext>
            </a:extLst>
          </a:blip>
          <a:srcRect l="33958" t="11042" r="31511" b="17602"/>
          <a:stretch/>
        </p:blipFill>
        <p:spPr>
          <a:xfrm>
            <a:off x="9255351" y="2841171"/>
            <a:ext cx="1972867" cy="3057608"/>
          </a:xfrm>
          <a:prstGeom prst="rect">
            <a:avLst/>
          </a:prstGeom>
        </p:spPr>
      </p:pic>
      <p:pic>
        <p:nvPicPr>
          <p:cNvPr id="2050" name="Picture 2" descr="Megger MIT310A 250 V / 500 V / 1000 V Analogue Insulation ...">
            <a:extLst>
              <a:ext uri="{FF2B5EF4-FFF2-40B4-BE49-F238E27FC236}">
                <a16:creationId xmlns:a16="http://schemas.microsoft.com/office/drawing/2014/main" id="{A0768C77-F448-439E-F144-765D0D825F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69" t="13406" r="2517" b="18401"/>
          <a:stretch>
            <a:fillRect/>
          </a:stretch>
        </p:blipFill>
        <p:spPr bwMode="auto">
          <a:xfrm>
            <a:off x="7669824" y="1938760"/>
            <a:ext cx="2160292" cy="15652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52978885"/>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B0F38-7F21-3AA7-E6D5-8FD9D339B3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E88CAD-5758-12B1-4D3A-A1D480BE2D86}"/>
              </a:ext>
            </a:extLst>
          </p:cNvPr>
          <p:cNvSpPr>
            <a:spLocks noGrp="1"/>
          </p:cNvSpPr>
          <p:nvPr>
            <p:ph type="title"/>
          </p:nvPr>
        </p:nvSpPr>
        <p:spPr>
          <a:xfrm>
            <a:off x="838200" y="454141"/>
            <a:ext cx="10515600" cy="664797"/>
          </a:xfrm>
        </p:spPr>
        <p:txBody>
          <a:bodyPr/>
          <a:lstStyle/>
          <a:p>
            <a:pPr algn="ctr"/>
            <a:r>
              <a:rPr lang="en-US" dirty="0"/>
              <a:t>Continuity &amp; Voltage Testing</a:t>
            </a:r>
          </a:p>
        </p:txBody>
      </p:sp>
      <p:pic>
        <p:nvPicPr>
          <p:cNvPr id="5" name="Online Media 4" title="Introduction to insulation testing using a Megger">
            <a:hlinkClick r:id="" action="ppaction://media"/>
            <a:extLst>
              <a:ext uri="{FF2B5EF4-FFF2-40B4-BE49-F238E27FC236}">
                <a16:creationId xmlns:a16="http://schemas.microsoft.com/office/drawing/2014/main" id="{20D6F78B-6E3F-AC24-4CBA-8C53F9AD22E2}"/>
              </a:ext>
            </a:extLst>
          </p:cNvPr>
          <p:cNvPicPr>
            <a:picLocks noRot="1" noChangeAspect="1"/>
          </p:cNvPicPr>
          <p:nvPr>
            <a:videoFile r:link="rId2"/>
          </p:nvPr>
        </p:nvPicPr>
        <p:blipFill>
          <a:blip r:embed="rId5"/>
          <a:stretch>
            <a:fillRect/>
          </a:stretch>
        </p:blipFill>
        <p:spPr>
          <a:xfrm>
            <a:off x="1573400" y="1118938"/>
            <a:ext cx="9045199" cy="5110550"/>
          </a:xfrm>
          <a:prstGeom prst="rect">
            <a:avLst/>
          </a:prstGeom>
        </p:spPr>
      </p:pic>
    </p:spTree>
    <p:custDataLst>
      <p:tags r:id="rId1"/>
    </p:custDataLst>
    <p:extLst>
      <p:ext uri="{BB962C8B-B14F-4D97-AF65-F5344CB8AC3E}">
        <p14:creationId xmlns:p14="http://schemas.microsoft.com/office/powerpoint/2010/main" val="4197372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33DAC6-B30E-DBC1-F2A2-1BF21E281DCA}"/>
              </a:ext>
            </a:extLst>
          </p:cNvPr>
          <p:cNvSpPr>
            <a:spLocks noGrp="1"/>
          </p:cNvSpPr>
          <p:nvPr>
            <p:ph type="title"/>
          </p:nvPr>
        </p:nvSpPr>
        <p:spPr>
          <a:xfrm>
            <a:off x="838200" y="189136"/>
            <a:ext cx="9875293" cy="523195"/>
          </a:xfrm>
        </p:spPr>
        <p:txBody>
          <a:bodyPr/>
          <a:lstStyle/>
          <a:p>
            <a:r>
              <a:rPr lang="en-US" dirty="0"/>
              <a:t>Demo: Using a Megohmmeter</a:t>
            </a:r>
          </a:p>
        </p:txBody>
      </p:sp>
      <p:sp>
        <p:nvSpPr>
          <p:cNvPr id="5" name="Content Placeholder 4">
            <a:extLst>
              <a:ext uri="{FF2B5EF4-FFF2-40B4-BE49-F238E27FC236}">
                <a16:creationId xmlns:a16="http://schemas.microsoft.com/office/drawing/2014/main" id="{CEE8CF86-9A04-8B10-7B96-E94635625BBE}"/>
              </a:ext>
            </a:extLst>
          </p:cNvPr>
          <p:cNvSpPr>
            <a:spLocks noGrp="1"/>
          </p:cNvSpPr>
          <p:nvPr>
            <p:ph idx="1"/>
          </p:nvPr>
        </p:nvSpPr>
        <p:spPr>
          <a:xfrm>
            <a:off x="838200" y="1381991"/>
            <a:ext cx="7064829" cy="5035138"/>
          </a:xfrm>
        </p:spPr>
        <p:txBody>
          <a:bodyPr>
            <a:normAutofit fontScale="92500" lnSpcReduction="10000"/>
          </a:bodyPr>
          <a:lstStyle/>
          <a:p>
            <a:r>
              <a:rPr lang="en-US" sz="2500" b="1" dirty="0"/>
              <a:t>Goal</a:t>
            </a:r>
            <a:r>
              <a:rPr lang="en-US" sz="2500" dirty="0"/>
              <a:t>: Checks insulation resistance to detect hidden leakage paths</a:t>
            </a:r>
          </a:p>
          <a:p>
            <a:r>
              <a:rPr lang="en-US" sz="2500" b="1" dirty="0"/>
              <a:t>Steps</a:t>
            </a:r>
            <a:r>
              <a:rPr lang="en-US" sz="2500" dirty="0"/>
              <a:t>: </a:t>
            </a:r>
          </a:p>
          <a:p>
            <a:pPr marL="457200" indent="-457200">
              <a:buFont typeface="+mj-lt"/>
              <a:buAutoNum type="arabicPeriod"/>
            </a:pPr>
            <a:r>
              <a:rPr lang="en-US" sz="2500" dirty="0"/>
              <a:t>Safety check – De-energize, put on PPE when applicable </a:t>
            </a:r>
          </a:p>
          <a:p>
            <a:pPr marL="457200" indent="-457200">
              <a:buFont typeface="+mj-lt"/>
              <a:buAutoNum type="arabicPeriod"/>
            </a:pPr>
            <a:r>
              <a:rPr lang="en-US" sz="2500" dirty="0"/>
              <a:t>Connect one lead to conductor, one to ground</a:t>
            </a:r>
          </a:p>
          <a:p>
            <a:pPr marL="457200" indent="-457200">
              <a:buFont typeface="+mj-lt"/>
              <a:buAutoNum type="arabicPeriod"/>
            </a:pPr>
            <a:r>
              <a:rPr lang="en-US" sz="2500" dirty="0"/>
              <a:t>Select appropriate DC test voltage</a:t>
            </a:r>
          </a:p>
          <a:p>
            <a:pPr marL="457200" indent="-457200">
              <a:buFont typeface="+mj-lt"/>
              <a:buAutoNum type="arabicPeriod"/>
            </a:pPr>
            <a:r>
              <a:rPr lang="en-US" sz="2500" dirty="0"/>
              <a:t>Press test button and allow reading to stabilize</a:t>
            </a:r>
          </a:p>
          <a:p>
            <a:pPr marL="457200" indent="-457200">
              <a:buFont typeface="+mj-lt"/>
              <a:buAutoNum type="arabicPeriod"/>
            </a:pPr>
            <a:r>
              <a:rPr lang="en-US" sz="2500" dirty="0"/>
              <a:t>Interpret results</a:t>
            </a:r>
          </a:p>
          <a:p>
            <a:pPr marL="914400" lvl="1" indent="-457200">
              <a:buFont typeface="Arial" panose="020B0604020202020204" pitchFamily="34" charset="0"/>
              <a:buChar char="•"/>
            </a:pPr>
            <a:r>
              <a:rPr lang="en-US" sz="2500" dirty="0"/>
              <a:t>High resistance = good insulation</a:t>
            </a:r>
          </a:p>
          <a:p>
            <a:pPr marL="914400" lvl="1" indent="-457200">
              <a:buFont typeface="Arial" panose="020B0604020202020204" pitchFamily="34" charset="0"/>
              <a:buChar char="•"/>
            </a:pPr>
            <a:r>
              <a:rPr lang="en-US" sz="2500" dirty="0"/>
              <a:t>Low resistance = damage or moisture</a:t>
            </a:r>
          </a:p>
          <a:p>
            <a:pPr marL="457200" indent="-457200">
              <a:buFont typeface="+mj-lt"/>
              <a:buAutoNum type="arabicPeriod"/>
            </a:pPr>
            <a:r>
              <a:rPr lang="en-US" sz="2500" dirty="0"/>
              <a:t>Discharge circuit by releasing the test button (allow time for discharge)</a:t>
            </a:r>
            <a:endParaRPr lang="en-US" dirty="0"/>
          </a:p>
        </p:txBody>
      </p:sp>
      <p:pic>
        <p:nvPicPr>
          <p:cNvPr id="6" name="Content Placeholder 10">
            <a:extLst>
              <a:ext uri="{FF2B5EF4-FFF2-40B4-BE49-F238E27FC236}">
                <a16:creationId xmlns:a16="http://schemas.microsoft.com/office/drawing/2014/main" id="{ADF9BB58-803E-83FC-C242-F9BE69A46759}"/>
              </a:ext>
            </a:extLst>
          </p:cNvPr>
          <p:cNvPicPr>
            <a:picLocks noChangeAspect="1"/>
          </p:cNvPicPr>
          <p:nvPr/>
        </p:nvPicPr>
        <p:blipFill>
          <a:blip r:embed="rId4">
            <a:extLst>
              <a:ext uri="{28A0092B-C50C-407E-A947-70E740481C1C}">
                <a14:useLocalDpi xmlns:a14="http://schemas.microsoft.com/office/drawing/2010/main" val="0"/>
              </a:ext>
            </a:extLst>
          </a:blip>
          <a:srcRect b="15327"/>
          <a:stretch>
            <a:fillRect/>
          </a:stretch>
        </p:blipFill>
        <p:spPr>
          <a:xfrm>
            <a:off x="10467875" y="23281"/>
            <a:ext cx="1005840" cy="851672"/>
          </a:xfrm>
          <a:prstGeom prst="rect">
            <a:avLst/>
          </a:prstGeom>
        </p:spPr>
      </p:pic>
      <p:pic>
        <p:nvPicPr>
          <p:cNvPr id="7" name="Picture 6">
            <a:extLst>
              <a:ext uri="{FF2B5EF4-FFF2-40B4-BE49-F238E27FC236}">
                <a16:creationId xmlns:a16="http://schemas.microsoft.com/office/drawing/2014/main" id="{7879B547-6EDD-1CBD-8EDC-7E9E5A783BDD}"/>
              </a:ext>
            </a:extLst>
          </p:cNvPr>
          <p:cNvPicPr>
            <a:picLocks noChangeAspect="1"/>
          </p:cNvPicPr>
          <p:nvPr/>
        </p:nvPicPr>
        <p:blipFill>
          <a:blip r:embed="rId5"/>
          <a:srcRect l="6665" r="6926"/>
          <a:stretch>
            <a:fillRect/>
          </a:stretch>
        </p:blipFill>
        <p:spPr>
          <a:xfrm>
            <a:off x="8156811" y="2265218"/>
            <a:ext cx="3196990" cy="2959925"/>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235851825"/>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3DF3BC-2594-4AEB-33C2-52AFE526A5E2}"/>
              </a:ext>
            </a:extLst>
          </p:cNvPr>
          <p:cNvSpPr>
            <a:spLocks noGrp="1"/>
          </p:cNvSpPr>
          <p:nvPr>
            <p:ph type="title"/>
          </p:nvPr>
        </p:nvSpPr>
        <p:spPr/>
        <p:txBody>
          <a:bodyPr/>
          <a:lstStyle/>
          <a:p>
            <a:r>
              <a:rPr lang="en-US" dirty="0"/>
              <a:t>Test Light</a:t>
            </a:r>
          </a:p>
        </p:txBody>
      </p:sp>
      <p:sp>
        <p:nvSpPr>
          <p:cNvPr id="2" name="Slide Number Placeholder 1">
            <a:extLst>
              <a:ext uri="{FF2B5EF4-FFF2-40B4-BE49-F238E27FC236}">
                <a16:creationId xmlns:a16="http://schemas.microsoft.com/office/drawing/2014/main" id="{A26B7107-8B3D-8AC9-4BB5-D154135E73D5}"/>
              </a:ext>
            </a:extLst>
          </p:cNvPr>
          <p:cNvSpPr>
            <a:spLocks noGrp="1"/>
          </p:cNvSpPr>
          <p:nvPr>
            <p:ph type="sldNum" sz="quarter" idx="4294967295"/>
          </p:nvPr>
        </p:nvSpPr>
        <p:spPr>
          <a:xfrm>
            <a:off x="0" y="6356350"/>
            <a:ext cx="10515600" cy="365125"/>
          </a:xfrm>
          <a:prstGeom prst="rect">
            <a:avLst/>
          </a:prstGeom>
        </p:spPr>
        <p:txBody>
          <a:bodyPr/>
          <a:lstStyle/>
          <a:p>
            <a:fld id="{24DC2CEE-C89B-6D4C-8A2C-B626C37EB60D}" type="slidenum">
              <a:rPr lang="en-US" smtClean="0">
                <a:solidFill>
                  <a:srgbClr val="0F6134"/>
                </a:solidFill>
              </a:rPr>
              <a:pPr/>
              <a:t>65</a:t>
            </a:fld>
            <a:endParaRPr lang="en-US" dirty="0">
              <a:solidFill>
                <a:srgbClr val="0F6134"/>
              </a:solidFill>
            </a:endParaRPr>
          </a:p>
        </p:txBody>
      </p:sp>
      <p:pic>
        <p:nvPicPr>
          <p:cNvPr id="9" name="Picture 8" descr="A red and black electrical tester&#10;&#10;AI-generated content may be incorrect.">
            <a:extLst>
              <a:ext uri="{FF2B5EF4-FFF2-40B4-BE49-F238E27FC236}">
                <a16:creationId xmlns:a16="http://schemas.microsoft.com/office/drawing/2014/main" id="{02B132BE-F334-1D4D-A619-39DFF4D36A2B}"/>
              </a:ext>
            </a:extLst>
          </p:cNvPr>
          <p:cNvPicPr>
            <a:picLocks noChangeAspect="1"/>
          </p:cNvPicPr>
          <p:nvPr/>
        </p:nvPicPr>
        <p:blipFill>
          <a:blip r:embed="rId4"/>
          <a:stretch>
            <a:fillRect/>
          </a:stretch>
        </p:blipFill>
        <p:spPr>
          <a:xfrm>
            <a:off x="7713372" y="1744320"/>
            <a:ext cx="3640429" cy="3851355"/>
          </a:xfrm>
          <a:prstGeom prst="rect">
            <a:avLst/>
          </a:prstGeom>
        </p:spPr>
      </p:pic>
      <p:sp>
        <p:nvSpPr>
          <p:cNvPr id="5" name="Content Placeholder 4">
            <a:extLst>
              <a:ext uri="{FF2B5EF4-FFF2-40B4-BE49-F238E27FC236}">
                <a16:creationId xmlns:a16="http://schemas.microsoft.com/office/drawing/2014/main" id="{3ECFCF43-03AE-F9C8-5F7C-BBB1108F2058}"/>
              </a:ext>
            </a:extLst>
          </p:cNvPr>
          <p:cNvSpPr>
            <a:spLocks noGrp="1"/>
          </p:cNvSpPr>
          <p:nvPr>
            <p:ph idx="1"/>
          </p:nvPr>
        </p:nvSpPr>
        <p:spPr>
          <a:xfrm>
            <a:off x="838199" y="1645920"/>
            <a:ext cx="7678004" cy="4572000"/>
          </a:xfrm>
        </p:spPr>
        <p:txBody>
          <a:bodyPr>
            <a:normAutofit lnSpcReduction="10000"/>
          </a:bodyPr>
          <a:lstStyle/>
          <a:p>
            <a:r>
              <a:rPr lang="en-US" sz="2600" b="1" dirty="0"/>
              <a:t>What Is a Test Light?</a:t>
            </a:r>
          </a:p>
          <a:p>
            <a:pPr marL="457200" indent="-457200">
              <a:buFont typeface="Arial" panose="020B0604020202020204" pitchFamily="34" charset="0"/>
              <a:buChar char="•"/>
            </a:pPr>
            <a:r>
              <a:rPr lang="en-US" sz="2600" dirty="0"/>
              <a:t>Simple tool used to check for the presence of voltage</a:t>
            </a:r>
          </a:p>
          <a:p>
            <a:pPr marL="457200" indent="-457200">
              <a:buFont typeface="Arial" panose="020B0604020202020204" pitchFamily="34" charset="0"/>
              <a:buChar char="•"/>
            </a:pPr>
            <a:r>
              <a:rPr lang="en-US" sz="2600" dirty="0"/>
              <a:t>Lights up when voltage is detected</a:t>
            </a:r>
          </a:p>
          <a:p>
            <a:pPr marL="457200" indent="-457200">
              <a:buFont typeface="Arial" panose="020B0604020202020204" pitchFamily="34" charset="0"/>
              <a:buChar char="•"/>
            </a:pPr>
            <a:r>
              <a:rPr lang="en-US" sz="2600" dirty="0"/>
              <a:t>Common for basic troubleshooting</a:t>
            </a:r>
          </a:p>
          <a:p>
            <a:pPr marL="457200" indent="-457200">
              <a:buFont typeface="Arial" panose="020B0604020202020204" pitchFamily="34" charset="0"/>
              <a:buChar char="•"/>
            </a:pPr>
            <a:endParaRPr lang="en-US" sz="2600" dirty="0"/>
          </a:p>
          <a:p>
            <a:r>
              <a:rPr lang="en-US" sz="2600" b="1" dirty="0"/>
              <a:t>When to Use It</a:t>
            </a:r>
          </a:p>
          <a:p>
            <a:pPr marL="457200" indent="-457200">
              <a:buFont typeface="Arial" panose="020B0604020202020204" pitchFamily="34" charset="0"/>
              <a:buChar char="•"/>
            </a:pPr>
            <a:r>
              <a:rPr lang="en-US" sz="2600" dirty="0"/>
              <a:t>Check if a circuit is energized</a:t>
            </a:r>
          </a:p>
          <a:p>
            <a:pPr marL="457200" indent="-457200">
              <a:buFont typeface="Arial" panose="020B0604020202020204" pitchFamily="34" charset="0"/>
              <a:buChar char="•"/>
            </a:pPr>
            <a:r>
              <a:rPr lang="en-US" sz="2600" dirty="0"/>
              <a:t>Verify power at a fuse, connector, or terminal</a:t>
            </a:r>
          </a:p>
          <a:p>
            <a:pPr marL="457200" indent="-457200">
              <a:buFont typeface="Arial" panose="020B0604020202020204" pitchFamily="34" charset="0"/>
              <a:buChar char="•"/>
            </a:pPr>
            <a:r>
              <a:rPr lang="en-US" sz="2600" dirty="0"/>
              <a:t>Confirm a ground connection</a:t>
            </a:r>
          </a:p>
          <a:p>
            <a:pPr marL="457200" indent="-457200">
              <a:buFont typeface="Arial" panose="020B0604020202020204" pitchFamily="34" charset="0"/>
              <a:buChar char="•"/>
            </a:pPr>
            <a:r>
              <a:rPr lang="en-US" sz="2600" dirty="0"/>
              <a:t>Quick yes/no voltage check</a:t>
            </a:r>
          </a:p>
        </p:txBody>
      </p:sp>
    </p:spTree>
    <p:custDataLst>
      <p:tags r:id="rId1"/>
    </p:custDataLst>
    <p:extLst>
      <p:ext uri="{BB962C8B-B14F-4D97-AF65-F5344CB8AC3E}">
        <p14:creationId xmlns:p14="http://schemas.microsoft.com/office/powerpoint/2010/main" val="1047702569"/>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20193-A57D-77B4-8233-DB9B97528B02}"/>
              </a:ext>
            </a:extLst>
          </p:cNvPr>
          <p:cNvSpPr>
            <a:spLocks noGrp="1"/>
          </p:cNvSpPr>
          <p:nvPr>
            <p:ph type="title"/>
          </p:nvPr>
        </p:nvSpPr>
        <p:spPr/>
        <p:txBody>
          <a:bodyPr/>
          <a:lstStyle/>
          <a:p>
            <a:r>
              <a:rPr lang="en-US" dirty="0"/>
              <a:t>How a Light Test Works </a:t>
            </a:r>
          </a:p>
        </p:txBody>
      </p:sp>
      <p:sp>
        <p:nvSpPr>
          <p:cNvPr id="3" name="Content Placeholder 2">
            <a:extLst>
              <a:ext uri="{FF2B5EF4-FFF2-40B4-BE49-F238E27FC236}">
                <a16:creationId xmlns:a16="http://schemas.microsoft.com/office/drawing/2014/main" id="{3486246A-1016-868E-3FEF-6103E0AB6A51}"/>
              </a:ext>
            </a:extLst>
          </p:cNvPr>
          <p:cNvSpPr>
            <a:spLocks noGrp="1"/>
          </p:cNvSpPr>
          <p:nvPr>
            <p:ph idx="1"/>
          </p:nvPr>
        </p:nvSpPr>
        <p:spPr>
          <a:xfrm>
            <a:off x="838199" y="1645920"/>
            <a:ext cx="6299580" cy="4572000"/>
          </a:xfrm>
        </p:spPr>
        <p:txBody>
          <a:bodyPr>
            <a:normAutofit/>
          </a:bodyPr>
          <a:lstStyle/>
          <a:p>
            <a:r>
              <a:rPr lang="en-US" b="1" dirty="0"/>
              <a:t>Basic Operation</a:t>
            </a:r>
          </a:p>
          <a:p>
            <a:pPr marL="457200" indent="-457200">
              <a:buFont typeface="Arial" panose="020B0604020202020204" pitchFamily="34" charset="0"/>
              <a:buChar char="•"/>
            </a:pPr>
            <a:r>
              <a:rPr lang="en-US" dirty="0"/>
              <a:t>Verify the test light is rated for the suspected voltage</a:t>
            </a:r>
          </a:p>
          <a:p>
            <a:pPr marL="457200" indent="-457200">
              <a:buFont typeface="Arial" panose="020B0604020202020204" pitchFamily="34" charset="0"/>
              <a:buChar char="•"/>
            </a:pPr>
            <a:r>
              <a:rPr lang="en-US" dirty="0"/>
              <a:t>Clip the ground lead to a known ground</a:t>
            </a:r>
          </a:p>
          <a:p>
            <a:pPr marL="457200" indent="-457200">
              <a:buFont typeface="Arial" panose="020B0604020202020204" pitchFamily="34" charset="0"/>
              <a:buChar char="•"/>
            </a:pPr>
            <a:r>
              <a:rPr lang="en-US" dirty="0"/>
              <a:t>Touch the probe tip to the test point</a:t>
            </a:r>
          </a:p>
          <a:p>
            <a:pPr lvl="1"/>
            <a:endParaRPr lang="en-US" dirty="0"/>
          </a:p>
          <a:p>
            <a:r>
              <a:rPr lang="en-US" b="1" dirty="0"/>
              <a:t>What the Light Indicates</a:t>
            </a:r>
          </a:p>
          <a:p>
            <a:pPr marL="457200" indent="-457200">
              <a:buFont typeface="Arial" panose="020B0604020202020204" pitchFamily="34" charset="0"/>
              <a:buChar char="•"/>
            </a:pPr>
            <a:r>
              <a:rPr lang="en-US" b="1" dirty="0"/>
              <a:t>Light ON</a:t>
            </a:r>
            <a:r>
              <a:rPr lang="en-US" dirty="0"/>
              <a:t> → Voltage present</a:t>
            </a:r>
          </a:p>
          <a:p>
            <a:pPr marL="457200" indent="-457200">
              <a:buFont typeface="Arial" panose="020B0604020202020204" pitchFamily="34" charset="0"/>
              <a:buChar char="•"/>
            </a:pPr>
            <a:r>
              <a:rPr lang="en-US" b="1" dirty="0"/>
              <a:t>Light OFF</a:t>
            </a:r>
            <a:r>
              <a:rPr lang="en-US" dirty="0"/>
              <a:t> → No voltage detected</a:t>
            </a:r>
          </a:p>
          <a:p>
            <a:endParaRPr lang="en-US" dirty="0"/>
          </a:p>
        </p:txBody>
      </p:sp>
      <p:pic>
        <p:nvPicPr>
          <p:cNvPr id="3074" name="Picture 2" descr="Heavy Duty 6-24V Automotive Circuit Tester, Premium Test Light with 135  Inches Extended Spring Wire &amp; Stainless Probe, Circuit Voltage Tester with  Replacement Indicator Light for Car/Vehicles – JASTIND Corporation">
            <a:extLst>
              <a:ext uri="{FF2B5EF4-FFF2-40B4-BE49-F238E27FC236}">
                <a16:creationId xmlns:a16="http://schemas.microsoft.com/office/drawing/2014/main" id="{0639E432-2254-E716-AD08-07B054C290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088" b="5075"/>
          <a:stretch>
            <a:fillRect/>
          </a:stretch>
        </p:blipFill>
        <p:spPr bwMode="auto">
          <a:xfrm>
            <a:off x="7533897" y="2109340"/>
            <a:ext cx="3265268" cy="3645160"/>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33735999"/>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E7E30-1305-E2F1-EFFA-CF739089DF7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B26EBDD-7ED9-E11D-148D-DF1EF4DFFA6C}"/>
              </a:ext>
            </a:extLst>
          </p:cNvPr>
          <p:cNvSpPr>
            <a:spLocks noGrp="1"/>
          </p:cNvSpPr>
          <p:nvPr>
            <p:ph type="title"/>
          </p:nvPr>
        </p:nvSpPr>
        <p:spPr>
          <a:xfrm>
            <a:off x="838200" y="189136"/>
            <a:ext cx="9875293" cy="523195"/>
          </a:xfrm>
        </p:spPr>
        <p:txBody>
          <a:bodyPr/>
          <a:lstStyle/>
          <a:p>
            <a:r>
              <a:rPr lang="en-US" dirty="0"/>
              <a:t>Demo: Light Test</a:t>
            </a:r>
          </a:p>
        </p:txBody>
      </p:sp>
      <p:sp>
        <p:nvSpPr>
          <p:cNvPr id="5" name="Content Placeholder 4">
            <a:extLst>
              <a:ext uri="{FF2B5EF4-FFF2-40B4-BE49-F238E27FC236}">
                <a16:creationId xmlns:a16="http://schemas.microsoft.com/office/drawing/2014/main" id="{54B7E03A-3C3F-964C-BB90-FD29C73B9FE8}"/>
              </a:ext>
            </a:extLst>
          </p:cNvPr>
          <p:cNvSpPr>
            <a:spLocks noGrp="1"/>
          </p:cNvSpPr>
          <p:nvPr>
            <p:ph idx="1"/>
          </p:nvPr>
        </p:nvSpPr>
        <p:spPr>
          <a:xfrm>
            <a:off x="838199" y="1381991"/>
            <a:ext cx="7609765" cy="4835929"/>
          </a:xfrm>
        </p:spPr>
        <p:txBody>
          <a:bodyPr>
            <a:normAutofit lnSpcReduction="10000"/>
          </a:bodyPr>
          <a:lstStyle/>
          <a:p>
            <a:r>
              <a:rPr lang="en-US" sz="2500" b="1" dirty="0"/>
              <a:t>Goal</a:t>
            </a:r>
            <a:r>
              <a:rPr lang="en-US" sz="2500" dirty="0"/>
              <a:t>: Quick check to see if power is present</a:t>
            </a:r>
          </a:p>
          <a:p>
            <a:r>
              <a:rPr lang="en-US" sz="2500" b="1" dirty="0"/>
              <a:t>Steps</a:t>
            </a:r>
            <a:r>
              <a:rPr lang="en-US" sz="2500" dirty="0"/>
              <a:t>: </a:t>
            </a:r>
          </a:p>
          <a:p>
            <a:pPr marL="457200" indent="-457200">
              <a:buFont typeface="+mj-lt"/>
              <a:buAutoNum type="arabicPeriod"/>
            </a:pPr>
            <a:r>
              <a:rPr lang="en-US" sz="2500" dirty="0"/>
              <a:t>Verify the test light is rated for the suspected voltage</a:t>
            </a:r>
          </a:p>
          <a:p>
            <a:pPr marL="457200" indent="-457200">
              <a:buFont typeface="+mj-lt"/>
              <a:buAutoNum type="arabicPeriod"/>
            </a:pPr>
            <a:r>
              <a:rPr lang="en-US" sz="2500" dirty="0"/>
              <a:t>Clip ground lead to a known ground</a:t>
            </a:r>
          </a:p>
          <a:p>
            <a:pPr marL="457200" indent="-457200">
              <a:buFont typeface="+mj-lt"/>
              <a:buAutoNum type="arabicPeriod"/>
            </a:pPr>
            <a:r>
              <a:rPr lang="en-US" sz="2500" dirty="0"/>
              <a:t>Touch probe tip to the test point</a:t>
            </a:r>
          </a:p>
          <a:p>
            <a:pPr marL="914400" lvl="1" indent="-457200">
              <a:buFont typeface="Arial" panose="020B0604020202020204" pitchFamily="34" charset="0"/>
              <a:buChar char="•"/>
            </a:pPr>
            <a:r>
              <a:rPr lang="en-US" sz="2500" dirty="0"/>
              <a:t>Light ON = Power present</a:t>
            </a:r>
          </a:p>
          <a:p>
            <a:pPr marL="914400" lvl="1" indent="-457200">
              <a:buFont typeface="Arial" panose="020B0604020202020204" pitchFamily="34" charset="0"/>
              <a:buChar char="•"/>
            </a:pPr>
            <a:r>
              <a:rPr lang="en-US" sz="2500" dirty="0"/>
              <a:t>Light OFF = No power detected</a:t>
            </a:r>
          </a:p>
          <a:p>
            <a:endParaRPr lang="en-US" sz="2500" dirty="0"/>
          </a:p>
          <a:p>
            <a:r>
              <a:rPr lang="en-US" sz="2500" dirty="0"/>
              <a:t>Reminder: </a:t>
            </a:r>
          </a:p>
          <a:p>
            <a:pPr marL="342900" indent="-342900">
              <a:buFont typeface="Arial" panose="020B0604020202020204" pitchFamily="34" charset="0"/>
              <a:buChar char="•"/>
            </a:pPr>
            <a:r>
              <a:rPr lang="en-US" sz="2500" dirty="0"/>
              <a:t>Does not measure voltage level</a:t>
            </a:r>
          </a:p>
          <a:p>
            <a:pPr marL="342900" indent="-342900">
              <a:buFont typeface="Arial" panose="020B0604020202020204" pitchFamily="34" charset="0"/>
              <a:buChar char="•"/>
            </a:pPr>
            <a:r>
              <a:rPr lang="en-US" sz="2500" dirty="0"/>
              <a:t>Does not confirm circuit can carry load</a:t>
            </a:r>
          </a:p>
        </p:txBody>
      </p:sp>
      <p:pic>
        <p:nvPicPr>
          <p:cNvPr id="6" name="Content Placeholder 10">
            <a:extLst>
              <a:ext uri="{FF2B5EF4-FFF2-40B4-BE49-F238E27FC236}">
                <a16:creationId xmlns:a16="http://schemas.microsoft.com/office/drawing/2014/main" id="{4BC31A2F-675C-3C0B-FC5E-DDD6B71C1FE3}"/>
              </a:ext>
            </a:extLst>
          </p:cNvPr>
          <p:cNvPicPr>
            <a:picLocks noChangeAspect="1"/>
          </p:cNvPicPr>
          <p:nvPr/>
        </p:nvPicPr>
        <p:blipFill>
          <a:blip r:embed="rId4">
            <a:extLst>
              <a:ext uri="{28A0092B-C50C-407E-A947-70E740481C1C}">
                <a14:useLocalDpi xmlns:a14="http://schemas.microsoft.com/office/drawing/2010/main" val="0"/>
              </a:ext>
            </a:extLst>
          </a:blip>
          <a:srcRect b="15327"/>
          <a:stretch>
            <a:fillRect/>
          </a:stretch>
        </p:blipFill>
        <p:spPr>
          <a:xfrm>
            <a:off x="10467875" y="23281"/>
            <a:ext cx="1005840" cy="851672"/>
          </a:xfrm>
          <a:prstGeom prst="rect">
            <a:avLst/>
          </a:prstGeom>
        </p:spPr>
      </p:pic>
      <p:pic>
        <p:nvPicPr>
          <p:cNvPr id="2" name="Picture 1">
            <a:extLst>
              <a:ext uri="{FF2B5EF4-FFF2-40B4-BE49-F238E27FC236}">
                <a16:creationId xmlns:a16="http://schemas.microsoft.com/office/drawing/2014/main" id="{0585D71D-BF9E-BE43-A48A-C384A5FF9C45}"/>
              </a:ext>
            </a:extLst>
          </p:cNvPr>
          <p:cNvPicPr>
            <a:picLocks noChangeAspect="1"/>
          </p:cNvPicPr>
          <p:nvPr/>
        </p:nvPicPr>
        <p:blipFill>
          <a:blip r:embed="rId5"/>
          <a:stretch>
            <a:fillRect/>
          </a:stretch>
        </p:blipFill>
        <p:spPr>
          <a:xfrm rot="18922705">
            <a:off x="6280878" y="2708308"/>
            <a:ext cx="6300866" cy="2633762"/>
          </a:xfrm>
          <a:prstGeom prst="rect">
            <a:avLst/>
          </a:prstGeom>
        </p:spPr>
      </p:pic>
    </p:spTree>
    <p:custDataLst>
      <p:tags r:id="rId1"/>
    </p:custDataLst>
    <p:extLst>
      <p:ext uri="{BB962C8B-B14F-4D97-AF65-F5344CB8AC3E}">
        <p14:creationId xmlns:p14="http://schemas.microsoft.com/office/powerpoint/2010/main" val="3543090390"/>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B91C10-0370-51D5-BFC3-11F6D4DD335C}"/>
              </a:ext>
            </a:extLst>
          </p:cNvPr>
          <p:cNvSpPr>
            <a:spLocks noGrp="1"/>
          </p:cNvSpPr>
          <p:nvPr>
            <p:ph type="title"/>
          </p:nvPr>
        </p:nvSpPr>
        <p:spPr/>
        <p:txBody>
          <a:bodyPr/>
          <a:lstStyle/>
          <a:p>
            <a:r>
              <a:rPr lang="en-US" dirty="0"/>
              <a:t>Clamp Ammeter</a:t>
            </a:r>
          </a:p>
        </p:txBody>
      </p:sp>
      <p:sp>
        <p:nvSpPr>
          <p:cNvPr id="5" name="Content Placeholder 4">
            <a:extLst>
              <a:ext uri="{FF2B5EF4-FFF2-40B4-BE49-F238E27FC236}">
                <a16:creationId xmlns:a16="http://schemas.microsoft.com/office/drawing/2014/main" id="{0DB0F12A-5A3E-DD32-DA1E-AB7EF1B73E6C}"/>
              </a:ext>
            </a:extLst>
          </p:cNvPr>
          <p:cNvSpPr>
            <a:spLocks noGrp="1"/>
          </p:cNvSpPr>
          <p:nvPr>
            <p:ph idx="1"/>
          </p:nvPr>
        </p:nvSpPr>
        <p:spPr>
          <a:xfrm>
            <a:off x="838199" y="1639604"/>
            <a:ext cx="7145741" cy="4578316"/>
          </a:xfrm>
        </p:spPr>
        <p:txBody>
          <a:bodyPr>
            <a:normAutofit/>
          </a:bodyPr>
          <a:lstStyle/>
          <a:p>
            <a:r>
              <a:rPr lang="en-US" sz="2500" dirty="0"/>
              <a:t>A current-measuring tool that clamps around a single conductor to measure electrical current (amps) without disconnecting the circuit.</a:t>
            </a:r>
          </a:p>
          <a:p>
            <a:endParaRPr lang="en-US" sz="2500" dirty="0"/>
          </a:p>
          <a:p>
            <a:r>
              <a:rPr lang="en-US" sz="2500" b="1" dirty="0"/>
              <a:t>When to Use It</a:t>
            </a:r>
          </a:p>
          <a:p>
            <a:pPr marL="457200" indent="-457200">
              <a:buFont typeface="Arial" panose="020B0604020202020204" pitchFamily="34" charset="0"/>
              <a:buChar char="•"/>
            </a:pPr>
            <a:r>
              <a:rPr lang="en-US" sz="2500" dirty="0"/>
              <a:t>Check how much current a circuit or device is drawing</a:t>
            </a:r>
          </a:p>
          <a:p>
            <a:pPr marL="457200" indent="-457200">
              <a:buFont typeface="Arial" panose="020B0604020202020204" pitchFamily="34" charset="0"/>
              <a:buChar char="•"/>
            </a:pPr>
            <a:r>
              <a:rPr lang="en-US" sz="2500" dirty="0"/>
              <a:t>Verify motors, heaters, or loads are operating normally</a:t>
            </a:r>
          </a:p>
          <a:p>
            <a:pPr marL="457200" indent="-457200">
              <a:buFont typeface="Arial" panose="020B0604020202020204" pitchFamily="34" charset="0"/>
              <a:buChar char="•"/>
            </a:pPr>
            <a:r>
              <a:rPr lang="en-US" sz="2500" dirty="0"/>
              <a:t>Troubleshoot overcurrent or undercurrent conditions</a:t>
            </a:r>
          </a:p>
          <a:p>
            <a:endParaRPr lang="en-US" sz="2500" dirty="0"/>
          </a:p>
        </p:txBody>
      </p:sp>
      <p:pic>
        <p:nvPicPr>
          <p:cNvPr id="6" name="Picture 2" descr="Digital clamp meter isolated">
            <a:extLst>
              <a:ext uri="{FF2B5EF4-FFF2-40B4-BE49-F238E27FC236}">
                <a16:creationId xmlns:a16="http://schemas.microsoft.com/office/drawing/2014/main" id="{5878E074-36B0-7969-01DC-6F63BA994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639" t="7464" r="23610" b="8613"/>
          <a:stretch>
            <a:fillRect/>
          </a:stretch>
        </p:blipFill>
        <p:spPr bwMode="auto">
          <a:xfrm>
            <a:off x="8673641" y="1409464"/>
            <a:ext cx="1862431" cy="4706605"/>
          </a:xfrm>
          <a:prstGeom prst="rect">
            <a:avLst/>
          </a:prstGeom>
          <a:solidFill>
            <a:srgbClr val="FFFFFF"/>
          </a:solidFill>
        </p:spPr>
      </p:pic>
    </p:spTree>
    <p:custDataLst>
      <p:tags r:id="rId1"/>
    </p:custDataLst>
    <p:extLst>
      <p:ext uri="{BB962C8B-B14F-4D97-AF65-F5344CB8AC3E}">
        <p14:creationId xmlns:p14="http://schemas.microsoft.com/office/powerpoint/2010/main" val="2730677431"/>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B3ABA-DAF6-3962-B8EC-9335A4BB93D3}"/>
              </a:ext>
            </a:extLst>
          </p:cNvPr>
          <p:cNvSpPr>
            <a:spLocks noGrp="1"/>
          </p:cNvSpPr>
          <p:nvPr>
            <p:ph type="title"/>
          </p:nvPr>
        </p:nvSpPr>
        <p:spPr/>
        <p:txBody>
          <a:bodyPr/>
          <a:lstStyle/>
          <a:p>
            <a:r>
              <a:rPr lang="en-US" dirty="0"/>
              <a:t>How to Use a Clamp Ammeter</a:t>
            </a:r>
          </a:p>
        </p:txBody>
      </p:sp>
      <p:sp>
        <p:nvSpPr>
          <p:cNvPr id="3" name="Content Placeholder 2">
            <a:extLst>
              <a:ext uri="{FF2B5EF4-FFF2-40B4-BE49-F238E27FC236}">
                <a16:creationId xmlns:a16="http://schemas.microsoft.com/office/drawing/2014/main" id="{78FE67C7-5CF2-3478-B4CD-4DD155FB0C54}"/>
              </a:ext>
            </a:extLst>
          </p:cNvPr>
          <p:cNvSpPr>
            <a:spLocks noGrp="1"/>
          </p:cNvSpPr>
          <p:nvPr>
            <p:ph idx="1"/>
          </p:nvPr>
        </p:nvSpPr>
        <p:spPr>
          <a:xfrm>
            <a:off x="841248" y="1639604"/>
            <a:ext cx="7091150" cy="4572000"/>
          </a:xfrm>
        </p:spPr>
        <p:txBody>
          <a:bodyPr>
            <a:normAutofit/>
          </a:bodyPr>
          <a:lstStyle/>
          <a:p>
            <a:r>
              <a:rPr lang="en-US" sz="2500" b="1" dirty="0"/>
              <a:t>Safety First</a:t>
            </a:r>
          </a:p>
          <a:p>
            <a:pPr marL="342900" indent="-342900">
              <a:buFont typeface="Arial" panose="020B0604020202020204" pitchFamily="34" charset="0"/>
              <a:buChar char="•"/>
            </a:pPr>
            <a:r>
              <a:rPr lang="en-US" sz="2500" dirty="0"/>
              <a:t>Follow LOTO and PPE procedures</a:t>
            </a:r>
          </a:p>
          <a:p>
            <a:pPr marL="342900" indent="-342900">
              <a:buFont typeface="Arial" panose="020B0604020202020204" pitchFamily="34" charset="0"/>
              <a:buChar char="•"/>
            </a:pPr>
            <a:r>
              <a:rPr lang="en-US" sz="2500" dirty="0"/>
              <a:t>Verify meter rating before use</a:t>
            </a:r>
          </a:p>
          <a:p>
            <a:pPr marL="342900" indent="-342900">
              <a:buFont typeface="Arial" panose="020B0604020202020204" pitchFamily="34" charset="0"/>
              <a:buChar char="•"/>
            </a:pPr>
            <a:r>
              <a:rPr lang="en-US" sz="2500" dirty="0"/>
              <a:t>Keep hands behind finger guards</a:t>
            </a:r>
          </a:p>
          <a:p>
            <a:endParaRPr lang="en-US" sz="2400" dirty="0"/>
          </a:p>
          <a:p>
            <a:r>
              <a:rPr lang="en-US" sz="2500" b="1" dirty="0"/>
              <a:t>Basic Steps</a:t>
            </a:r>
          </a:p>
          <a:p>
            <a:pPr marL="457200" indent="-457200">
              <a:buFont typeface="+mj-lt"/>
              <a:buAutoNum type="arabicPeriod"/>
            </a:pPr>
            <a:r>
              <a:rPr lang="en-US" sz="2500" dirty="0"/>
              <a:t>Set meter to AC or DC current (as required)</a:t>
            </a:r>
          </a:p>
          <a:p>
            <a:pPr marL="457200" indent="-457200">
              <a:buFont typeface="+mj-lt"/>
              <a:buAutoNum type="arabicPeriod"/>
            </a:pPr>
            <a:r>
              <a:rPr lang="en-US" sz="2500" dirty="0"/>
              <a:t>Open clamp and place around ONE conductor only</a:t>
            </a:r>
          </a:p>
          <a:p>
            <a:pPr marL="457200" indent="-457200">
              <a:buFont typeface="+mj-lt"/>
              <a:buAutoNum type="arabicPeriod"/>
            </a:pPr>
            <a:r>
              <a:rPr lang="en-US" sz="2500" dirty="0"/>
              <a:t>Close clamp fully</a:t>
            </a:r>
          </a:p>
          <a:p>
            <a:pPr marL="457200" indent="-457200">
              <a:buFont typeface="+mj-lt"/>
              <a:buAutoNum type="arabicPeriod"/>
            </a:pPr>
            <a:r>
              <a:rPr lang="en-US" sz="2500" dirty="0"/>
              <a:t>Read current value on display</a:t>
            </a:r>
          </a:p>
        </p:txBody>
      </p:sp>
      <p:pic>
        <p:nvPicPr>
          <p:cNvPr id="4" name="Picture 3" descr="A hand holding a yellow and black device with a digital display&#10;&#10;AI-generated content may be incorrect.">
            <a:extLst>
              <a:ext uri="{FF2B5EF4-FFF2-40B4-BE49-F238E27FC236}">
                <a16:creationId xmlns:a16="http://schemas.microsoft.com/office/drawing/2014/main" id="{89342DA2-1DE0-BEBD-A1BB-1874498C5991}"/>
              </a:ext>
            </a:extLst>
          </p:cNvPr>
          <p:cNvPicPr>
            <a:picLocks noChangeAspect="1"/>
          </p:cNvPicPr>
          <p:nvPr/>
        </p:nvPicPr>
        <p:blipFill>
          <a:blip r:embed="rId4">
            <a:extLst>
              <a:ext uri="{28A0092B-C50C-407E-A947-70E740481C1C}">
                <a14:useLocalDpi xmlns:a14="http://schemas.microsoft.com/office/drawing/2010/main" val="0"/>
              </a:ext>
            </a:extLst>
          </a:blip>
          <a:srcRect l="9664" t="10066" r="32995" b="-2"/>
          <a:stretch>
            <a:fillRect/>
          </a:stretch>
        </p:blipFill>
        <p:spPr>
          <a:xfrm>
            <a:off x="8056703" y="2453109"/>
            <a:ext cx="3053759" cy="2957622"/>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66072988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62275B66-5628-4113-9E12-888984B1B191}"/>
              </a:ext>
            </a:extLst>
          </p:cNvPr>
          <p:cNvSpPr txBox="1">
            <a:spLocks/>
          </p:cNvSpPr>
          <p:nvPr/>
        </p:nvSpPr>
        <p:spPr>
          <a:xfrm rot="378">
            <a:off x="6135471" y="1837305"/>
            <a:ext cx="5494459" cy="9570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Articulate Extrabold" panose="02000503050000020004" pitchFamily="2" charset="0"/>
                <a:ea typeface="+mj-ea"/>
                <a:cs typeface="+mj-cs"/>
              </a:defRPr>
            </a:lvl1pPr>
          </a:lstStyle>
          <a:p>
            <a:r>
              <a:rPr lang="en-US" sz="4800" dirty="0">
                <a:latin typeface="+mj-lt"/>
              </a:rPr>
              <a:t>The Big Picture</a:t>
            </a:r>
          </a:p>
        </p:txBody>
      </p:sp>
      <p:sp>
        <p:nvSpPr>
          <p:cNvPr id="13" name="Title 5">
            <a:extLst>
              <a:ext uri="{FF2B5EF4-FFF2-40B4-BE49-F238E27FC236}">
                <a16:creationId xmlns:a16="http://schemas.microsoft.com/office/drawing/2014/main" id="{0804DF64-46D8-467B-9CA5-26C201DED07B}"/>
              </a:ext>
            </a:extLst>
          </p:cNvPr>
          <p:cNvSpPr txBox="1">
            <a:spLocks/>
          </p:cNvSpPr>
          <p:nvPr/>
        </p:nvSpPr>
        <p:spPr>
          <a:xfrm rot="378">
            <a:off x="-1460665" y="-4521186"/>
            <a:ext cx="27432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Articulate Extrabold" panose="02000503050000020004" pitchFamily="2" charset="0"/>
                <a:ea typeface="+mj-ea"/>
                <a:cs typeface="+mj-cs"/>
              </a:defRPr>
            </a:lvl1pPr>
          </a:lstStyle>
          <a:p>
            <a:pPr algn="ctr"/>
            <a:r>
              <a:rPr lang="en-US" dirty="0">
                <a:solidFill>
                  <a:schemeClr val="accent1"/>
                </a:solidFill>
                <a:latin typeface="+mj-lt"/>
              </a:rPr>
              <a:t>STRIP</a:t>
            </a:r>
          </a:p>
        </p:txBody>
      </p:sp>
      <p:sp>
        <p:nvSpPr>
          <p:cNvPr id="15" name="Title 5">
            <a:extLst>
              <a:ext uri="{FF2B5EF4-FFF2-40B4-BE49-F238E27FC236}">
                <a16:creationId xmlns:a16="http://schemas.microsoft.com/office/drawing/2014/main" id="{C5DC708B-2BCE-42AE-B50D-C12888C6D286}"/>
              </a:ext>
            </a:extLst>
          </p:cNvPr>
          <p:cNvSpPr txBox="1">
            <a:spLocks/>
          </p:cNvSpPr>
          <p:nvPr/>
        </p:nvSpPr>
        <p:spPr>
          <a:xfrm rot="378">
            <a:off x="-592270" y="-3374501"/>
            <a:ext cx="2743200"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Articulate Extrabold" panose="02000503050000020004" pitchFamily="2" charset="0"/>
                <a:ea typeface="+mj-ea"/>
                <a:cs typeface="+mj-cs"/>
              </a:defRPr>
            </a:lvl1pPr>
          </a:lstStyle>
          <a:p>
            <a:pPr algn="ctr"/>
            <a:r>
              <a:rPr lang="en-US" dirty="0">
                <a:solidFill>
                  <a:schemeClr val="accent1"/>
                </a:solidFill>
                <a:latin typeface="+mj-lt"/>
              </a:rPr>
              <a:t>CRIMP</a:t>
            </a:r>
          </a:p>
        </p:txBody>
      </p:sp>
      <p:sp>
        <p:nvSpPr>
          <p:cNvPr id="16" name="Title 5">
            <a:extLst>
              <a:ext uri="{FF2B5EF4-FFF2-40B4-BE49-F238E27FC236}">
                <a16:creationId xmlns:a16="http://schemas.microsoft.com/office/drawing/2014/main" id="{84EED98C-84E6-4177-BF0B-ECE80A672F35}"/>
              </a:ext>
            </a:extLst>
          </p:cNvPr>
          <p:cNvSpPr txBox="1">
            <a:spLocks/>
          </p:cNvSpPr>
          <p:nvPr/>
        </p:nvSpPr>
        <p:spPr>
          <a:xfrm rot="378">
            <a:off x="1922373" y="-2657323"/>
            <a:ext cx="2743200"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Articulate Extrabold" panose="02000503050000020004" pitchFamily="2" charset="0"/>
                <a:ea typeface="+mj-ea"/>
                <a:cs typeface="+mj-cs"/>
              </a:defRPr>
            </a:lvl1pPr>
          </a:lstStyle>
          <a:p>
            <a:pPr algn="ctr"/>
            <a:r>
              <a:rPr lang="en-US" dirty="0">
                <a:solidFill>
                  <a:schemeClr val="accent1"/>
                </a:solidFill>
                <a:latin typeface="+mj-lt"/>
              </a:rPr>
              <a:t>PROTECT</a:t>
            </a:r>
          </a:p>
        </p:txBody>
      </p:sp>
      <p:sp>
        <p:nvSpPr>
          <p:cNvPr id="17" name="Title 5">
            <a:extLst>
              <a:ext uri="{FF2B5EF4-FFF2-40B4-BE49-F238E27FC236}">
                <a16:creationId xmlns:a16="http://schemas.microsoft.com/office/drawing/2014/main" id="{7956396F-4CBE-4636-9C19-E1CA25028BBA}"/>
              </a:ext>
            </a:extLst>
          </p:cNvPr>
          <p:cNvSpPr txBox="1">
            <a:spLocks/>
          </p:cNvSpPr>
          <p:nvPr/>
        </p:nvSpPr>
        <p:spPr>
          <a:xfrm rot="378">
            <a:off x="-2712549" y="-5291775"/>
            <a:ext cx="27432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Articulate Extrabold" panose="02000503050000020004" pitchFamily="2" charset="0"/>
                <a:ea typeface="+mj-ea"/>
                <a:cs typeface="+mj-cs"/>
              </a:defRPr>
            </a:lvl1pPr>
          </a:lstStyle>
          <a:p>
            <a:pPr algn="ctr"/>
            <a:r>
              <a:rPr lang="en-US" dirty="0">
                <a:solidFill>
                  <a:schemeClr val="accent1"/>
                </a:solidFill>
                <a:latin typeface="+mj-lt"/>
              </a:rPr>
              <a:t>CUT</a:t>
            </a:r>
          </a:p>
        </p:txBody>
      </p:sp>
      <p:sp>
        <p:nvSpPr>
          <p:cNvPr id="18" name="Title 5">
            <a:extLst>
              <a:ext uri="{FF2B5EF4-FFF2-40B4-BE49-F238E27FC236}">
                <a16:creationId xmlns:a16="http://schemas.microsoft.com/office/drawing/2014/main" id="{0C33252E-F083-4668-88BF-C7ECC8A2FF71}"/>
              </a:ext>
            </a:extLst>
          </p:cNvPr>
          <p:cNvSpPr txBox="1">
            <a:spLocks/>
          </p:cNvSpPr>
          <p:nvPr/>
        </p:nvSpPr>
        <p:spPr>
          <a:xfrm rot="378">
            <a:off x="3368327" y="-1163448"/>
            <a:ext cx="27432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Articulate Extrabold" panose="02000503050000020004" pitchFamily="2" charset="0"/>
                <a:ea typeface="+mj-ea"/>
                <a:cs typeface="+mj-cs"/>
              </a:defRPr>
            </a:lvl1pPr>
          </a:lstStyle>
          <a:p>
            <a:pPr algn="ctr"/>
            <a:r>
              <a:rPr lang="en-US" dirty="0">
                <a:solidFill>
                  <a:schemeClr val="accent1"/>
                </a:solidFill>
                <a:latin typeface="+mj-lt"/>
              </a:rPr>
              <a:t>VERIFY </a:t>
            </a:r>
          </a:p>
        </p:txBody>
      </p:sp>
      <p:grpSp>
        <p:nvGrpSpPr>
          <p:cNvPr id="3" name="Group 2">
            <a:extLst>
              <a:ext uri="{FF2B5EF4-FFF2-40B4-BE49-F238E27FC236}">
                <a16:creationId xmlns:a16="http://schemas.microsoft.com/office/drawing/2014/main" id="{A5C51459-A393-D2D9-82F8-DE95A57BEB48}"/>
              </a:ext>
            </a:extLst>
          </p:cNvPr>
          <p:cNvGrpSpPr/>
          <p:nvPr/>
        </p:nvGrpSpPr>
        <p:grpSpPr>
          <a:xfrm>
            <a:off x="-592321" y="330276"/>
            <a:ext cx="6189774" cy="6344518"/>
            <a:chOff x="-786363" y="256740"/>
            <a:chExt cx="6189774" cy="6344518"/>
          </a:xfrm>
        </p:grpSpPr>
        <p:pic>
          <p:nvPicPr>
            <p:cNvPr id="11" name="Graphic 10">
              <a:extLst>
                <a:ext uri="{FF2B5EF4-FFF2-40B4-BE49-F238E27FC236}">
                  <a16:creationId xmlns:a16="http://schemas.microsoft.com/office/drawing/2014/main" id="{F6133566-AA6C-4C4B-8A3F-D63906FAC0BF}"/>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l="21094" r="21250"/>
            <a:stretch/>
          </p:blipFill>
          <p:spPr>
            <a:xfrm rot="17186671">
              <a:off x="-863735" y="334112"/>
              <a:ext cx="6344518" cy="6189774"/>
            </a:xfrm>
            <a:prstGeom prst="rect">
              <a:avLst/>
            </a:prstGeom>
          </p:spPr>
        </p:pic>
        <p:sp>
          <p:nvSpPr>
            <p:cNvPr id="2" name="Oval 1">
              <a:extLst>
                <a:ext uri="{FF2B5EF4-FFF2-40B4-BE49-F238E27FC236}">
                  <a16:creationId xmlns:a16="http://schemas.microsoft.com/office/drawing/2014/main" id="{DA771E31-7BC9-E087-3DE1-D81BEA78A141}"/>
                </a:ext>
              </a:extLst>
            </p:cNvPr>
            <p:cNvSpPr/>
            <p:nvPr/>
          </p:nvSpPr>
          <p:spPr>
            <a:xfrm>
              <a:off x="-194042" y="911392"/>
              <a:ext cx="5086884" cy="5067299"/>
            </a:xfrm>
            <a:prstGeom prst="ellipse">
              <a:avLst/>
            </a:prstGeom>
            <a:blipFill>
              <a:blip r:embed="rId5"/>
              <a:stretch>
                <a:fillRect/>
              </a:stretch>
            </a:blip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3200" dirty="0">
                <a:solidFill>
                  <a:schemeClr val="tx1"/>
                </a:solidFill>
              </a:endParaRPr>
            </a:p>
          </p:txBody>
        </p:sp>
      </p:grpSp>
      <p:sp>
        <p:nvSpPr>
          <p:cNvPr id="5" name="TextBox 4">
            <a:extLst>
              <a:ext uri="{FF2B5EF4-FFF2-40B4-BE49-F238E27FC236}">
                <a16:creationId xmlns:a16="http://schemas.microsoft.com/office/drawing/2014/main" id="{970CF28C-252A-26B8-C947-DE4AA1E38C46}"/>
              </a:ext>
            </a:extLst>
          </p:cNvPr>
          <p:cNvSpPr txBox="1"/>
          <p:nvPr/>
        </p:nvSpPr>
        <p:spPr>
          <a:xfrm>
            <a:off x="6095999" y="2942425"/>
            <a:ext cx="5573403" cy="2339102"/>
          </a:xfrm>
          <a:prstGeom prst="rect">
            <a:avLst/>
          </a:prstGeom>
          <a:noFill/>
        </p:spPr>
        <p:txBody>
          <a:bodyPr wrap="square" rtlCol="0">
            <a:spAutoFit/>
          </a:bodyPr>
          <a:lstStyle/>
          <a:p>
            <a:pPr algn="ctr"/>
            <a:r>
              <a:rPr lang="en-US" sz="3200" dirty="0"/>
              <a:t>Electrical tools create a </a:t>
            </a:r>
            <a:r>
              <a:rPr lang="en-US" sz="3200" b="1" dirty="0">
                <a:solidFill>
                  <a:schemeClr val="accent1"/>
                </a:solidFill>
              </a:rPr>
              <a:t>connection</a:t>
            </a:r>
            <a:r>
              <a:rPr lang="en-US" sz="3200" dirty="0"/>
              <a:t> that is mechanically secure, electrically reliable, and protected from damage. </a:t>
            </a:r>
          </a:p>
          <a:p>
            <a:endParaRPr lang="en-US" dirty="0"/>
          </a:p>
        </p:txBody>
      </p:sp>
    </p:spTree>
    <p:custDataLst>
      <p:tags r:id="rId1"/>
    </p:custDataLst>
    <p:extLst>
      <p:ext uri="{BB962C8B-B14F-4D97-AF65-F5344CB8AC3E}">
        <p14:creationId xmlns:p14="http://schemas.microsoft.com/office/powerpoint/2010/main" val="334511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8F9E0-6C24-0379-4917-F5BFCC8FCC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BFCB5B-9626-57A9-9E85-97C19EAA6BF5}"/>
              </a:ext>
            </a:extLst>
          </p:cNvPr>
          <p:cNvSpPr>
            <a:spLocks noGrp="1"/>
          </p:cNvSpPr>
          <p:nvPr>
            <p:ph type="title"/>
          </p:nvPr>
        </p:nvSpPr>
        <p:spPr>
          <a:xfrm>
            <a:off x="1538222" y="504614"/>
            <a:ext cx="9115552" cy="664797"/>
          </a:xfrm>
        </p:spPr>
        <p:txBody>
          <a:bodyPr anchor="t">
            <a:noAutofit/>
          </a:bodyPr>
          <a:lstStyle/>
          <a:p>
            <a:pPr algn="ctr"/>
            <a:r>
              <a:rPr lang="en-US" sz="3000" dirty="0"/>
              <a:t>How To Choose Between A Clamp Meter And Digital Multimeter</a:t>
            </a:r>
          </a:p>
        </p:txBody>
      </p:sp>
      <p:pic>
        <p:nvPicPr>
          <p:cNvPr id="3" name="Online Media 2" title="How To Choose Between A Clamp Meter And Digital Multimeter">
            <a:hlinkClick r:id="" action="ppaction://media"/>
            <a:extLst>
              <a:ext uri="{FF2B5EF4-FFF2-40B4-BE49-F238E27FC236}">
                <a16:creationId xmlns:a16="http://schemas.microsoft.com/office/drawing/2014/main" id="{F5C04276-83CD-66BB-02F9-CC5572617256}"/>
              </a:ext>
            </a:extLst>
          </p:cNvPr>
          <p:cNvPicPr>
            <a:picLocks noRot="1" noChangeAspect="1"/>
          </p:cNvPicPr>
          <p:nvPr>
            <a:videoFile r:link="rId2"/>
          </p:nvPr>
        </p:nvPicPr>
        <p:blipFill>
          <a:blip r:embed="rId5"/>
          <a:stretch>
            <a:fillRect/>
          </a:stretch>
        </p:blipFill>
        <p:spPr>
          <a:xfrm>
            <a:off x="2049981" y="1645920"/>
            <a:ext cx="8092035" cy="4572000"/>
          </a:xfrm>
          <a:prstGeom prst="rect">
            <a:avLst/>
          </a:prstGeom>
          <a:noFill/>
        </p:spPr>
      </p:pic>
    </p:spTree>
    <p:custDataLst>
      <p:tags r:id="rId1"/>
    </p:custDataLst>
    <p:extLst>
      <p:ext uri="{BB962C8B-B14F-4D97-AF65-F5344CB8AC3E}">
        <p14:creationId xmlns:p14="http://schemas.microsoft.com/office/powerpoint/2010/main" val="2095290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5F7333-BDB8-7152-0BE9-6905558277FB}"/>
              </a:ext>
            </a:extLst>
          </p:cNvPr>
          <p:cNvSpPr>
            <a:spLocks noGrp="1"/>
          </p:cNvSpPr>
          <p:nvPr>
            <p:ph type="title"/>
          </p:nvPr>
        </p:nvSpPr>
        <p:spPr/>
        <p:txBody>
          <a:bodyPr/>
          <a:lstStyle/>
          <a:p>
            <a:r>
              <a:rPr lang="en-US" dirty="0"/>
              <a:t>Review and Recall </a:t>
            </a:r>
          </a:p>
        </p:txBody>
      </p:sp>
      <p:sp>
        <p:nvSpPr>
          <p:cNvPr id="5" name="Content Placeholder 4">
            <a:extLst>
              <a:ext uri="{FF2B5EF4-FFF2-40B4-BE49-F238E27FC236}">
                <a16:creationId xmlns:a16="http://schemas.microsoft.com/office/drawing/2014/main" id="{A1051CA2-4CAB-3BE2-B425-82159004290F}"/>
              </a:ext>
            </a:extLst>
          </p:cNvPr>
          <p:cNvSpPr>
            <a:spLocks noGrp="1"/>
          </p:cNvSpPr>
          <p:nvPr>
            <p:ph idx="1"/>
          </p:nvPr>
        </p:nvSpPr>
        <p:spPr>
          <a:xfrm>
            <a:off x="838200" y="1645920"/>
            <a:ext cx="7316450" cy="4572000"/>
          </a:xfrm>
        </p:spPr>
        <p:txBody>
          <a:bodyPr>
            <a:normAutofit/>
          </a:bodyPr>
          <a:lstStyle/>
          <a:p>
            <a:pPr marL="457200" indent="-457200">
              <a:buFont typeface="Arial" panose="020B0604020202020204" pitchFamily="34" charset="0"/>
              <a:buChar char="•"/>
            </a:pPr>
            <a:r>
              <a:rPr lang="en-US" dirty="0"/>
              <a:t>What does a test light confirm about a circuit? What does it NOT tell you?</a:t>
            </a:r>
          </a:p>
          <a:p>
            <a:pPr marL="457200" indent="-457200">
              <a:buFont typeface="Arial" panose="020B0604020202020204" pitchFamily="34" charset="0"/>
              <a:buChar char="•"/>
            </a:pPr>
            <a:endParaRPr lang="en-US" sz="1400" dirty="0"/>
          </a:p>
          <a:p>
            <a:pPr marL="457200" indent="-457200">
              <a:buFont typeface="Arial" panose="020B0604020202020204" pitchFamily="34" charset="0"/>
              <a:buChar char="•"/>
            </a:pPr>
            <a:r>
              <a:rPr lang="en-US" dirty="0"/>
              <a:t>What does a continuity test verify? What can it NOT determine about the connection?</a:t>
            </a:r>
          </a:p>
          <a:p>
            <a:pPr marL="457200" indent="-457200">
              <a:buFont typeface="Arial" panose="020B0604020202020204" pitchFamily="34" charset="0"/>
              <a:buChar char="•"/>
            </a:pPr>
            <a:endParaRPr lang="en-US" sz="1400" dirty="0"/>
          </a:p>
          <a:p>
            <a:pPr marL="457200" indent="-457200">
              <a:buFont typeface="Arial" panose="020B0604020202020204" pitchFamily="34" charset="0"/>
              <a:buChar char="•"/>
            </a:pPr>
            <a:r>
              <a:rPr lang="en-US" dirty="0"/>
              <a:t>Why is a megohmmeter used before energizing new or repaired equipment?</a:t>
            </a:r>
          </a:p>
          <a:p>
            <a:pPr marL="457200" indent="-457200">
              <a:buFont typeface="Arial" panose="020B0604020202020204" pitchFamily="34" charset="0"/>
              <a:buChar char="•"/>
            </a:pPr>
            <a:endParaRPr lang="en-US" sz="1400" dirty="0"/>
          </a:p>
          <a:p>
            <a:pPr marL="457200" indent="-457200">
              <a:buFont typeface="Arial" panose="020B0604020202020204" pitchFamily="34" charset="0"/>
              <a:buChar char="•"/>
            </a:pPr>
            <a:r>
              <a:rPr lang="en-US" dirty="0"/>
              <a:t>Why must a clamp ammeter be placed around only one conductor at a time?</a:t>
            </a:r>
          </a:p>
        </p:txBody>
      </p:sp>
      <p:pic>
        <p:nvPicPr>
          <p:cNvPr id="7" name="Graphic 6">
            <a:extLst>
              <a:ext uri="{FF2B5EF4-FFF2-40B4-BE49-F238E27FC236}">
                <a16:creationId xmlns:a16="http://schemas.microsoft.com/office/drawing/2014/main" id="{A49CF98B-13E5-5CD9-650B-2780DE70797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08272" y="2535883"/>
            <a:ext cx="2645528" cy="2792073"/>
          </a:xfrm>
          <a:prstGeom prst="rect">
            <a:avLst/>
          </a:prstGeom>
        </p:spPr>
      </p:pic>
    </p:spTree>
    <p:custDataLst>
      <p:tags r:id="rId1"/>
    </p:custDataLst>
    <p:extLst>
      <p:ext uri="{BB962C8B-B14F-4D97-AF65-F5344CB8AC3E}">
        <p14:creationId xmlns:p14="http://schemas.microsoft.com/office/powerpoint/2010/main" val="2858035399"/>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C34C6-A76D-D35D-38A1-9BB4AE41CE30}"/>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6DC302D-0920-6696-EC7A-DEC31DD8F942}"/>
              </a:ext>
            </a:extLst>
          </p:cNvPr>
          <p:cNvSpPr>
            <a:spLocks noGrp="1"/>
          </p:cNvSpPr>
          <p:nvPr>
            <p:ph idx="1"/>
          </p:nvPr>
        </p:nvSpPr>
        <p:spPr>
          <a:xfrm>
            <a:off x="838199" y="1381991"/>
            <a:ext cx="10515599" cy="980209"/>
          </a:xfrm>
        </p:spPr>
        <p:txBody>
          <a:bodyPr>
            <a:normAutofit/>
          </a:bodyPr>
          <a:lstStyle/>
          <a:p>
            <a:r>
              <a:rPr lang="en-US" sz="3000" dirty="0">
                <a:latin typeface="Calibri" panose="020F0502020204030204" pitchFamily="34" charset="0"/>
                <a:ea typeface="Calibri" panose="020F0502020204030204" pitchFamily="34" charset="0"/>
                <a:cs typeface="Calibri" panose="020F0502020204030204" pitchFamily="34" charset="0"/>
              </a:rPr>
              <a:t>Choose one of the tools below and explain its purpose. </a:t>
            </a:r>
          </a:p>
          <a:p>
            <a:endParaRPr lang="en-US" sz="3000" dirty="0">
              <a:latin typeface="Calibri" panose="020F0502020204030204" pitchFamily="34" charset="0"/>
              <a:ea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A4E7E02A-7757-76C5-9B65-447769D7B73C}"/>
              </a:ext>
            </a:extLst>
          </p:cNvPr>
          <p:cNvSpPr>
            <a:spLocks noGrp="1"/>
          </p:cNvSpPr>
          <p:nvPr>
            <p:ph type="title"/>
          </p:nvPr>
        </p:nvSpPr>
        <p:spPr/>
        <p:txBody>
          <a:bodyPr/>
          <a:lstStyle/>
          <a:p>
            <a:r>
              <a:rPr lang="en-US" dirty="0"/>
              <a:t>Knowledge Check  </a:t>
            </a:r>
          </a:p>
        </p:txBody>
      </p:sp>
      <p:pic>
        <p:nvPicPr>
          <p:cNvPr id="2" name="Picture 1">
            <a:extLst>
              <a:ext uri="{FF2B5EF4-FFF2-40B4-BE49-F238E27FC236}">
                <a16:creationId xmlns:a16="http://schemas.microsoft.com/office/drawing/2014/main" id="{0F511449-838D-23FA-0281-E643554D6FE7}"/>
              </a:ext>
            </a:extLst>
          </p:cNvPr>
          <p:cNvPicPr>
            <a:picLocks noChangeAspect="1"/>
          </p:cNvPicPr>
          <p:nvPr/>
        </p:nvPicPr>
        <p:blipFill>
          <a:blip r:embed="rId4">
            <a:extLst>
              <a:ext uri="{28A0092B-C50C-407E-A947-70E740481C1C}">
                <a14:useLocalDpi xmlns:a14="http://schemas.microsoft.com/office/drawing/2010/main" val="0"/>
              </a:ext>
            </a:extLst>
          </a:blip>
          <a:srcRect l="19221" r="16103"/>
          <a:stretch>
            <a:fillRect/>
          </a:stretch>
        </p:blipFill>
        <p:spPr>
          <a:xfrm>
            <a:off x="1016953" y="2543794"/>
            <a:ext cx="1959897" cy="3030301"/>
          </a:xfrm>
          <a:prstGeom prst="rect">
            <a:avLst/>
          </a:prstGeom>
        </p:spPr>
      </p:pic>
      <p:pic>
        <p:nvPicPr>
          <p:cNvPr id="3" name="Picture 2">
            <a:extLst>
              <a:ext uri="{FF2B5EF4-FFF2-40B4-BE49-F238E27FC236}">
                <a16:creationId xmlns:a16="http://schemas.microsoft.com/office/drawing/2014/main" id="{92F271FC-F428-28D7-FBC5-95CE9B43D377}"/>
              </a:ext>
            </a:extLst>
          </p:cNvPr>
          <p:cNvPicPr>
            <a:picLocks noChangeAspect="1"/>
          </p:cNvPicPr>
          <p:nvPr/>
        </p:nvPicPr>
        <p:blipFill rotWithShape="1">
          <a:blip r:embed="rId5">
            <a:extLst>
              <a:ext uri="{28A0092B-C50C-407E-A947-70E740481C1C}">
                <a14:useLocalDpi xmlns:a14="http://schemas.microsoft.com/office/drawing/2010/main" val="0"/>
              </a:ext>
            </a:extLst>
          </a:blip>
          <a:srcRect l="33958" t="11042" r="31511" b="17602"/>
          <a:stretch/>
        </p:blipFill>
        <p:spPr>
          <a:xfrm flipH="1">
            <a:off x="3530870" y="2543794"/>
            <a:ext cx="1959898" cy="3037510"/>
          </a:xfrm>
          <a:prstGeom prst="rect">
            <a:avLst/>
          </a:prstGeom>
        </p:spPr>
      </p:pic>
      <p:pic>
        <p:nvPicPr>
          <p:cNvPr id="5" name="Picture 2" descr="Digital clamp meter isolated">
            <a:extLst>
              <a:ext uri="{FF2B5EF4-FFF2-40B4-BE49-F238E27FC236}">
                <a16:creationId xmlns:a16="http://schemas.microsoft.com/office/drawing/2014/main" id="{19B1AF0D-AA1C-6628-9DFE-3CEDF37DC6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796" t="7978" r="25924" b="7583"/>
          <a:stretch>
            <a:fillRect/>
          </a:stretch>
        </p:blipFill>
        <p:spPr bwMode="auto">
          <a:xfrm>
            <a:off x="9544146" y="2362200"/>
            <a:ext cx="1177722" cy="3219104"/>
          </a:xfrm>
          <a:prstGeom prst="rect">
            <a:avLst/>
          </a:prstGeom>
          <a:solidFill>
            <a:srgbClr val="FFFFFF"/>
          </a:solidFill>
        </p:spPr>
      </p:pic>
      <p:pic>
        <p:nvPicPr>
          <p:cNvPr id="8" name="Picture 7" descr="A red and black electrical tester&#10;&#10;AI-generated content may be incorrect.">
            <a:extLst>
              <a:ext uri="{FF2B5EF4-FFF2-40B4-BE49-F238E27FC236}">
                <a16:creationId xmlns:a16="http://schemas.microsoft.com/office/drawing/2014/main" id="{0B3E7294-0B22-BD76-6A0F-B0C2CE2B8F5B}"/>
              </a:ext>
            </a:extLst>
          </p:cNvPr>
          <p:cNvPicPr>
            <a:picLocks noChangeAspect="1"/>
          </p:cNvPicPr>
          <p:nvPr/>
        </p:nvPicPr>
        <p:blipFill>
          <a:blip r:embed="rId7"/>
          <a:stretch>
            <a:fillRect/>
          </a:stretch>
        </p:blipFill>
        <p:spPr>
          <a:xfrm>
            <a:off x="6135393" y="2649814"/>
            <a:ext cx="2764128" cy="2924281"/>
          </a:xfrm>
          <a:prstGeom prst="rect">
            <a:avLst/>
          </a:prstGeom>
        </p:spPr>
      </p:pic>
      <p:pic>
        <p:nvPicPr>
          <p:cNvPr id="4" name="Graphic 3" descr="Lights On with solid fill">
            <a:extLst>
              <a:ext uri="{FF2B5EF4-FFF2-40B4-BE49-F238E27FC236}">
                <a16:creationId xmlns:a16="http://schemas.microsoft.com/office/drawing/2014/main" id="{7ABD2698-278D-6E39-CF20-E73EFAD700F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768822" y="11249"/>
            <a:ext cx="851672" cy="851672"/>
          </a:xfrm>
          <a:prstGeom prst="rect">
            <a:avLst/>
          </a:prstGeom>
        </p:spPr>
      </p:pic>
    </p:spTree>
    <p:custDataLst>
      <p:tags r:id="rId1"/>
    </p:custDataLst>
    <p:extLst>
      <p:ext uri="{BB962C8B-B14F-4D97-AF65-F5344CB8AC3E}">
        <p14:creationId xmlns:p14="http://schemas.microsoft.com/office/powerpoint/2010/main" val="320011152"/>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65C6F-6266-DFA2-4443-CA61944192A0}"/>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16B3171-62A7-80DC-A25B-036DA858DCC9}"/>
              </a:ext>
            </a:extLst>
          </p:cNvPr>
          <p:cNvSpPr>
            <a:spLocks noGrp="1"/>
          </p:cNvSpPr>
          <p:nvPr>
            <p:ph idx="1"/>
          </p:nvPr>
        </p:nvSpPr>
        <p:spPr/>
        <p:txBody>
          <a:bodyPr>
            <a:normAutofit/>
          </a:bodyPr>
          <a:lstStyle/>
          <a:p>
            <a:r>
              <a:rPr lang="en-US" sz="3000" dirty="0">
                <a:latin typeface="Calibri" panose="020F0502020204030204" pitchFamily="34" charset="0"/>
                <a:ea typeface="Calibri" panose="020F0502020204030204" pitchFamily="34" charset="0"/>
                <a:cs typeface="Calibri" panose="020F0502020204030204" pitchFamily="34" charset="0"/>
              </a:rPr>
              <a:t>You need to quickly check whether power is present at a connector before starting work. Which tool is the best choice?</a:t>
            </a:r>
          </a:p>
          <a:p>
            <a:endParaRPr lang="en-US" sz="3000" dirty="0">
              <a:latin typeface="Calibri" panose="020F0502020204030204" pitchFamily="34" charset="0"/>
              <a:ea typeface="Calibri" panose="020F0502020204030204" pitchFamily="34" charset="0"/>
              <a:cs typeface="Calibri" panose="020F0502020204030204" pitchFamily="34" charset="0"/>
            </a:endParaRPr>
          </a:p>
          <a:p>
            <a:r>
              <a:rPr lang="en-US" sz="3000" dirty="0">
                <a:latin typeface="Calibri" panose="020F0502020204030204" pitchFamily="34" charset="0"/>
                <a:ea typeface="Calibri" panose="020F0502020204030204" pitchFamily="34" charset="0"/>
                <a:cs typeface="Calibri" panose="020F0502020204030204" pitchFamily="34" charset="0"/>
              </a:rPr>
              <a:t>Which tool is the best choice?</a:t>
            </a:r>
          </a:p>
          <a:p>
            <a:r>
              <a:rPr lang="en-US" sz="3000" dirty="0">
                <a:latin typeface="Calibri" panose="020F0502020204030204" pitchFamily="34" charset="0"/>
                <a:ea typeface="Calibri" panose="020F0502020204030204" pitchFamily="34" charset="0"/>
                <a:cs typeface="Calibri" panose="020F0502020204030204" pitchFamily="34" charset="0"/>
              </a:rPr>
              <a:t>A. Clamp ammeter</a:t>
            </a:r>
            <a:br>
              <a:rPr lang="en-US" sz="3000" dirty="0">
                <a:latin typeface="Calibri" panose="020F0502020204030204" pitchFamily="34" charset="0"/>
                <a:ea typeface="Calibri" panose="020F0502020204030204" pitchFamily="34" charset="0"/>
                <a:cs typeface="Calibri" panose="020F0502020204030204" pitchFamily="34" charset="0"/>
              </a:rPr>
            </a:br>
            <a:r>
              <a:rPr lang="en-US" sz="3000" dirty="0">
                <a:latin typeface="Calibri" panose="020F0502020204030204" pitchFamily="34" charset="0"/>
                <a:ea typeface="Calibri" panose="020F0502020204030204" pitchFamily="34" charset="0"/>
                <a:cs typeface="Calibri" panose="020F0502020204030204" pitchFamily="34" charset="0"/>
              </a:rPr>
              <a:t>B. Megohmmeter</a:t>
            </a:r>
            <a:br>
              <a:rPr lang="en-US" sz="3000" dirty="0">
                <a:latin typeface="Calibri" panose="020F0502020204030204" pitchFamily="34" charset="0"/>
                <a:ea typeface="Calibri" panose="020F0502020204030204" pitchFamily="34" charset="0"/>
                <a:cs typeface="Calibri" panose="020F0502020204030204" pitchFamily="34" charset="0"/>
              </a:rPr>
            </a:br>
            <a:r>
              <a:rPr lang="en-US" sz="3000" dirty="0">
                <a:latin typeface="Calibri" panose="020F0502020204030204" pitchFamily="34" charset="0"/>
                <a:ea typeface="Calibri" panose="020F0502020204030204" pitchFamily="34" charset="0"/>
                <a:cs typeface="Calibri" panose="020F0502020204030204" pitchFamily="34" charset="0"/>
              </a:rPr>
              <a:t>C. Test light</a:t>
            </a:r>
            <a:br>
              <a:rPr lang="en-US" sz="3000" dirty="0">
                <a:latin typeface="Calibri" panose="020F0502020204030204" pitchFamily="34" charset="0"/>
                <a:ea typeface="Calibri" panose="020F0502020204030204" pitchFamily="34" charset="0"/>
                <a:cs typeface="Calibri" panose="020F0502020204030204" pitchFamily="34" charset="0"/>
              </a:rPr>
            </a:br>
            <a:r>
              <a:rPr lang="en-US" sz="3000" dirty="0">
                <a:latin typeface="Calibri" panose="020F0502020204030204" pitchFamily="34" charset="0"/>
                <a:ea typeface="Calibri" panose="020F0502020204030204" pitchFamily="34" charset="0"/>
                <a:cs typeface="Calibri" panose="020F0502020204030204" pitchFamily="34" charset="0"/>
              </a:rPr>
              <a:t>D. Wire stripper</a:t>
            </a:r>
          </a:p>
          <a:p>
            <a:endParaRPr lang="en-US" sz="3000" dirty="0">
              <a:latin typeface="Calibri" panose="020F0502020204030204" pitchFamily="34" charset="0"/>
              <a:ea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55BA971A-D20B-F4C1-CC39-09FF7BC919D9}"/>
              </a:ext>
            </a:extLst>
          </p:cNvPr>
          <p:cNvSpPr>
            <a:spLocks noGrp="1"/>
          </p:cNvSpPr>
          <p:nvPr>
            <p:ph type="title"/>
          </p:nvPr>
        </p:nvSpPr>
        <p:spPr/>
        <p:txBody>
          <a:bodyPr/>
          <a:lstStyle/>
          <a:p>
            <a:r>
              <a:rPr lang="en-US" dirty="0"/>
              <a:t>Knowledge Check</a:t>
            </a:r>
          </a:p>
        </p:txBody>
      </p:sp>
      <p:sp>
        <p:nvSpPr>
          <p:cNvPr id="4" name="Circle: Hollow 3">
            <a:extLst>
              <a:ext uri="{FF2B5EF4-FFF2-40B4-BE49-F238E27FC236}">
                <a16:creationId xmlns:a16="http://schemas.microsoft.com/office/drawing/2014/main" id="{07D58906-323A-61B6-0711-DAD506815113}"/>
              </a:ext>
            </a:extLst>
          </p:cNvPr>
          <p:cNvSpPr/>
          <p:nvPr/>
        </p:nvSpPr>
        <p:spPr>
          <a:xfrm>
            <a:off x="-3216407" y="4139738"/>
            <a:ext cx="2956356" cy="631767"/>
          </a:xfrm>
          <a:prstGeom prst="donut">
            <a:avLst>
              <a:gd name="adj" fmla="val 5306"/>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pic>
        <p:nvPicPr>
          <p:cNvPr id="2" name="Graphic 1" descr="Lights On with solid fill">
            <a:extLst>
              <a:ext uri="{FF2B5EF4-FFF2-40B4-BE49-F238E27FC236}">
                <a16:creationId xmlns:a16="http://schemas.microsoft.com/office/drawing/2014/main" id="{393865EA-E280-B323-AF72-E106777BAE8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768822" y="11249"/>
            <a:ext cx="851672" cy="851672"/>
          </a:xfrm>
          <a:prstGeom prst="rect">
            <a:avLst/>
          </a:prstGeom>
        </p:spPr>
      </p:pic>
    </p:spTree>
    <p:custDataLst>
      <p:tags r:id="rId1"/>
    </p:custDataLst>
    <p:extLst>
      <p:ext uri="{BB962C8B-B14F-4D97-AF65-F5344CB8AC3E}">
        <p14:creationId xmlns:p14="http://schemas.microsoft.com/office/powerpoint/2010/main" val="692046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875E-6 1.48148E-6 L 0.29584 -0.00116 " pathEditMode="relative" rAng="0" ptsTypes="AA">
                                      <p:cBhvr>
                                        <p:cTn id="6" dur="1000" fill="hold"/>
                                        <p:tgtEl>
                                          <p:spTgt spid="4"/>
                                        </p:tgtEl>
                                        <p:attrNameLst>
                                          <p:attrName>ppt_x</p:attrName>
                                          <p:attrName>ppt_y</p:attrName>
                                        </p:attrNameLst>
                                      </p:cBhvr>
                                      <p:rCtr x="14792"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0AE12-4AFD-518A-8D86-3D59E4F625AE}"/>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2FCB70F-55D3-C971-4C05-9F9F86998A78}"/>
              </a:ext>
            </a:extLst>
          </p:cNvPr>
          <p:cNvSpPr>
            <a:spLocks noGrp="1"/>
          </p:cNvSpPr>
          <p:nvPr>
            <p:ph idx="1"/>
          </p:nvPr>
        </p:nvSpPr>
        <p:spPr/>
        <p:txBody>
          <a:bodyPr>
            <a:normAutofit/>
          </a:bodyPr>
          <a:lstStyle/>
          <a:p>
            <a:r>
              <a:rPr lang="en-US" sz="3000" dirty="0">
                <a:latin typeface="Calibri" panose="020F0502020204030204" pitchFamily="34" charset="0"/>
                <a:ea typeface="Calibri" panose="020F0502020204030204" pitchFamily="34" charset="0"/>
                <a:cs typeface="Calibri" panose="020F0502020204030204" pitchFamily="34" charset="0"/>
              </a:rPr>
              <a:t>Which measurement can a multimeter perform?</a:t>
            </a:r>
          </a:p>
          <a:p>
            <a:endParaRPr lang="en-US" sz="3000" dirty="0">
              <a:latin typeface="Calibri" panose="020F0502020204030204" pitchFamily="34" charset="0"/>
              <a:ea typeface="Calibri" panose="020F0502020204030204" pitchFamily="34" charset="0"/>
              <a:cs typeface="Calibri" panose="020F0502020204030204" pitchFamily="34" charset="0"/>
            </a:endParaRPr>
          </a:p>
          <a:p>
            <a:pPr marL="514350" indent="-514350">
              <a:lnSpc>
                <a:spcPct val="125714"/>
              </a:lnSpc>
              <a:buAutoNum type="alphaUcPeriod"/>
            </a:pPr>
            <a:r>
              <a:rPr lang="en-US" sz="3000" dirty="0">
                <a:latin typeface="Calibri" panose="020F0502020204030204" pitchFamily="34" charset="0"/>
                <a:ea typeface="Calibri" panose="020F0502020204030204" pitchFamily="34" charset="0"/>
                <a:cs typeface="Calibri" panose="020F0502020204030204" pitchFamily="34" charset="0"/>
              </a:rPr>
              <a:t>Insulation resistance at a high voltage</a:t>
            </a:r>
          </a:p>
          <a:p>
            <a:pPr marL="514350" indent="-514350">
              <a:lnSpc>
                <a:spcPct val="125714"/>
              </a:lnSpc>
              <a:buAutoNum type="alphaUcPeriod"/>
            </a:pPr>
            <a:r>
              <a:rPr lang="en-US" sz="3000" dirty="0">
                <a:latin typeface="Calibri" panose="020F0502020204030204" pitchFamily="34" charset="0"/>
                <a:ea typeface="Calibri" panose="020F0502020204030204" pitchFamily="34" charset="0"/>
                <a:cs typeface="Calibri" panose="020F0502020204030204" pitchFamily="34" charset="0"/>
              </a:rPr>
              <a:t>Current without opening the circuit</a:t>
            </a:r>
          </a:p>
          <a:p>
            <a:pPr marL="514350" indent="-514350">
              <a:lnSpc>
                <a:spcPct val="125714"/>
              </a:lnSpc>
              <a:buAutoNum type="alphaUcPeriod"/>
            </a:pPr>
            <a:r>
              <a:rPr lang="en-US" sz="3000" dirty="0">
                <a:latin typeface="Calibri" panose="020F0502020204030204" pitchFamily="34" charset="0"/>
                <a:ea typeface="Calibri" panose="020F0502020204030204" pitchFamily="34" charset="0"/>
                <a:cs typeface="Calibri" panose="020F0502020204030204" pitchFamily="34" charset="0"/>
              </a:rPr>
              <a:t>Shrinking insulation tubing</a:t>
            </a:r>
          </a:p>
          <a:p>
            <a:pPr marL="514350" indent="-514350">
              <a:lnSpc>
                <a:spcPct val="125714"/>
              </a:lnSpc>
              <a:buAutoNum type="alphaUcPeriod"/>
            </a:pPr>
            <a:r>
              <a:rPr lang="en-US" sz="3000" dirty="0">
                <a:latin typeface="Calibri" panose="020F0502020204030204" pitchFamily="34" charset="0"/>
                <a:ea typeface="Calibri" panose="020F0502020204030204" pitchFamily="34" charset="0"/>
                <a:cs typeface="Calibri" panose="020F0502020204030204" pitchFamily="34" charset="0"/>
              </a:rPr>
              <a:t>Voltage, continuity, and resistance</a:t>
            </a:r>
          </a:p>
          <a:p>
            <a:endParaRPr lang="en-US" sz="2800" dirty="0">
              <a:latin typeface="Calibri" panose="020F0502020204030204" pitchFamily="34" charset="0"/>
              <a:ea typeface="Calibri" panose="020F0502020204030204" pitchFamily="34" charset="0"/>
              <a:cs typeface="Calibri" panose="020F0502020204030204" pitchFamily="34" charset="0"/>
            </a:endParaRPr>
          </a:p>
          <a:p>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4C10A699-4C13-C32C-166E-30AC77670DC6}"/>
              </a:ext>
            </a:extLst>
          </p:cNvPr>
          <p:cNvSpPr>
            <a:spLocks noGrp="1"/>
          </p:cNvSpPr>
          <p:nvPr>
            <p:ph type="title"/>
          </p:nvPr>
        </p:nvSpPr>
        <p:spPr/>
        <p:txBody>
          <a:bodyPr/>
          <a:lstStyle/>
          <a:p>
            <a:r>
              <a:rPr lang="en-US" dirty="0"/>
              <a:t>Knowledge Check  </a:t>
            </a:r>
          </a:p>
        </p:txBody>
      </p:sp>
      <p:sp>
        <p:nvSpPr>
          <p:cNvPr id="4" name="Circle: Hollow 3">
            <a:extLst>
              <a:ext uri="{FF2B5EF4-FFF2-40B4-BE49-F238E27FC236}">
                <a16:creationId xmlns:a16="http://schemas.microsoft.com/office/drawing/2014/main" id="{2DB68D2A-C341-2A29-6494-03848FBC8097}"/>
              </a:ext>
            </a:extLst>
          </p:cNvPr>
          <p:cNvSpPr/>
          <p:nvPr/>
        </p:nvSpPr>
        <p:spPr>
          <a:xfrm>
            <a:off x="-7547120" y="4389120"/>
            <a:ext cx="7397491" cy="931026"/>
          </a:xfrm>
          <a:prstGeom prst="donut">
            <a:avLst>
              <a:gd name="adj" fmla="val 5306"/>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pic>
        <p:nvPicPr>
          <p:cNvPr id="2" name="Graphic 1" descr="Lights On with solid fill">
            <a:extLst>
              <a:ext uri="{FF2B5EF4-FFF2-40B4-BE49-F238E27FC236}">
                <a16:creationId xmlns:a16="http://schemas.microsoft.com/office/drawing/2014/main" id="{287CD518-2C57-1804-6AFA-8E20E43A81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768822" y="11249"/>
            <a:ext cx="851672" cy="851672"/>
          </a:xfrm>
          <a:prstGeom prst="rect">
            <a:avLst/>
          </a:prstGeom>
        </p:spPr>
      </p:pic>
    </p:spTree>
    <p:custDataLst>
      <p:tags r:id="rId1"/>
    </p:custDataLst>
    <p:extLst>
      <p:ext uri="{BB962C8B-B14F-4D97-AF65-F5344CB8AC3E}">
        <p14:creationId xmlns:p14="http://schemas.microsoft.com/office/powerpoint/2010/main" val="3579728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E-6 -3.7037E-7 L 0.63334 0.01204 " pathEditMode="relative" rAng="0" ptsTypes="AA">
                                      <p:cBhvr>
                                        <p:cTn id="6" dur="1000" fill="hold"/>
                                        <p:tgtEl>
                                          <p:spTgt spid="4"/>
                                        </p:tgtEl>
                                        <p:attrNameLst>
                                          <p:attrName>ppt_x</p:attrName>
                                          <p:attrName>ppt_y</p:attrName>
                                        </p:attrNameLst>
                                      </p:cBhvr>
                                      <p:rCtr x="31667"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64E02-D8B4-8E31-6042-422B5880036B}"/>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CEF16AE-FE2F-4F80-1DE6-83CC45BBB390}"/>
              </a:ext>
            </a:extLst>
          </p:cNvPr>
          <p:cNvSpPr>
            <a:spLocks noGrp="1"/>
          </p:cNvSpPr>
          <p:nvPr>
            <p:ph idx="1"/>
          </p:nvPr>
        </p:nvSpPr>
        <p:spPr/>
        <p:txBody>
          <a:bodyPr>
            <a:normAutofit/>
          </a:bodyPr>
          <a:lstStyle/>
          <a:p>
            <a:r>
              <a:rPr lang="en-US" sz="3000" dirty="0">
                <a:latin typeface="Calibri" panose="020F0502020204030204" pitchFamily="34" charset="0"/>
                <a:ea typeface="Calibri" panose="020F0502020204030204" pitchFamily="34" charset="0"/>
                <a:cs typeface="Calibri" panose="020F0502020204030204" pitchFamily="34" charset="0"/>
              </a:rPr>
              <a:t>A motor cable shows normal voltage during testing but later fails because of insulation breakdown. Which tool would have been most useful to test the insulation before energizing the system?</a:t>
            </a:r>
          </a:p>
          <a:p>
            <a:endParaRPr lang="en-US" sz="3000" dirty="0">
              <a:latin typeface="Calibri" panose="020F0502020204030204" pitchFamily="34" charset="0"/>
              <a:ea typeface="Calibri" panose="020F0502020204030204" pitchFamily="34" charset="0"/>
              <a:cs typeface="Calibri" panose="020F0502020204030204" pitchFamily="34" charset="0"/>
            </a:endParaRPr>
          </a:p>
          <a:p>
            <a:pPr>
              <a:lnSpc>
                <a:spcPct val="136429"/>
              </a:lnSpc>
            </a:pPr>
            <a:r>
              <a:rPr lang="en-US" sz="3000" dirty="0">
                <a:latin typeface="Calibri" panose="020F0502020204030204" pitchFamily="34" charset="0"/>
                <a:ea typeface="Calibri" panose="020F0502020204030204" pitchFamily="34" charset="0"/>
                <a:cs typeface="Calibri" panose="020F0502020204030204" pitchFamily="34" charset="0"/>
              </a:rPr>
              <a:t>A. Test light</a:t>
            </a:r>
            <a:br>
              <a:rPr lang="en-US" sz="3000" dirty="0">
                <a:latin typeface="Calibri" panose="020F0502020204030204" pitchFamily="34" charset="0"/>
                <a:ea typeface="Calibri" panose="020F0502020204030204" pitchFamily="34" charset="0"/>
                <a:cs typeface="Calibri" panose="020F0502020204030204" pitchFamily="34" charset="0"/>
              </a:rPr>
            </a:br>
            <a:r>
              <a:rPr lang="en-US" sz="3000" dirty="0">
                <a:latin typeface="Calibri" panose="020F0502020204030204" pitchFamily="34" charset="0"/>
                <a:ea typeface="Calibri" panose="020F0502020204030204" pitchFamily="34" charset="0"/>
                <a:cs typeface="Calibri" panose="020F0502020204030204" pitchFamily="34" charset="0"/>
              </a:rPr>
              <a:t>B. Megohmmeter</a:t>
            </a:r>
            <a:br>
              <a:rPr lang="en-US" sz="3000" dirty="0">
                <a:latin typeface="Calibri" panose="020F0502020204030204" pitchFamily="34" charset="0"/>
                <a:ea typeface="Calibri" panose="020F0502020204030204" pitchFamily="34" charset="0"/>
                <a:cs typeface="Calibri" panose="020F0502020204030204" pitchFamily="34" charset="0"/>
              </a:rPr>
            </a:br>
            <a:r>
              <a:rPr lang="en-US" sz="3000" dirty="0">
                <a:latin typeface="Calibri" panose="020F0502020204030204" pitchFamily="34" charset="0"/>
                <a:ea typeface="Calibri" panose="020F0502020204030204" pitchFamily="34" charset="0"/>
                <a:cs typeface="Calibri" panose="020F0502020204030204" pitchFamily="34" charset="0"/>
              </a:rPr>
              <a:t>C. Multimeter</a:t>
            </a:r>
            <a:br>
              <a:rPr lang="en-US" sz="3000" dirty="0">
                <a:latin typeface="Calibri" panose="020F0502020204030204" pitchFamily="34" charset="0"/>
                <a:ea typeface="Calibri" panose="020F0502020204030204" pitchFamily="34" charset="0"/>
                <a:cs typeface="Calibri" panose="020F0502020204030204" pitchFamily="34" charset="0"/>
              </a:rPr>
            </a:br>
            <a:r>
              <a:rPr lang="en-US" sz="3000" dirty="0">
                <a:latin typeface="Calibri" panose="020F0502020204030204" pitchFamily="34" charset="0"/>
                <a:ea typeface="Calibri" panose="020F0502020204030204" pitchFamily="34" charset="0"/>
                <a:cs typeface="Calibri" panose="020F0502020204030204" pitchFamily="34" charset="0"/>
              </a:rPr>
              <a:t>D. Clamp ammeter</a:t>
            </a:r>
          </a:p>
          <a:p>
            <a:endParaRPr lang="en-US" sz="2800" dirty="0">
              <a:latin typeface="Calibri" panose="020F0502020204030204" pitchFamily="34" charset="0"/>
              <a:ea typeface="Calibri" panose="020F0502020204030204" pitchFamily="34" charset="0"/>
              <a:cs typeface="Calibri" panose="020F0502020204030204" pitchFamily="34" charset="0"/>
            </a:endParaRPr>
          </a:p>
          <a:p>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BBC056F5-043C-2F8D-A90B-AE39B4531838}"/>
              </a:ext>
            </a:extLst>
          </p:cNvPr>
          <p:cNvSpPr>
            <a:spLocks noGrp="1"/>
          </p:cNvSpPr>
          <p:nvPr>
            <p:ph type="title"/>
          </p:nvPr>
        </p:nvSpPr>
        <p:spPr/>
        <p:txBody>
          <a:bodyPr/>
          <a:lstStyle/>
          <a:p>
            <a:r>
              <a:rPr lang="en-US" dirty="0"/>
              <a:t>Knowledge Check  </a:t>
            </a:r>
          </a:p>
        </p:txBody>
      </p:sp>
      <p:sp>
        <p:nvSpPr>
          <p:cNvPr id="4" name="Circle: Hollow 3">
            <a:extLst>
              <a:ext uri="{FF2B5EF4-FFF2-40B4-BE49-F238E27FC236}">
                <a16:creationId xmlns:a16="http://schemas.microsoft.com/office/drawing/2014/main" id="{33F03A25-18CC-B2FB-C4F9-D2C75168BEC1}"/>
              </a:ext>
            </a:extLst>
          </p:cNvPr>
          <p:cNvSpPr/>
          <p:nvPr/>
        </p:nvSpPr>
        <p:spPr>
          <a:xfrm>
            <a:off x="-5095802" y="3916334"/>
            <a:ext cx="4364282" cy="738794"/>
          </a:xfrm>
          <a:prstGeom prst="donut">
            <a:avLst>
              <a:gd name="adj" fmla="val 5306"/>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pic>
        <p:nvPicPr>
          <p:cNvPr id="2" name="Graphic 1" descr="Lights On with solid fill">
            <a:extLst>
              <a:ext uri="{FF2B5EF4-FFF2-40B4-BE49-F238E27FC236}">
                <a16:creationId xmlns:a16="http://schemas.microsoft.com/office/drawing/2014/main" id="{DCC9096E-3211-F112-C752-1737E7330B9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768822" y="11249"/>
            <a:ext cx="851672" cy="851672"/>
          </a:xfrm>
          <a:prstGeom prst="rect">
            <a:avLst/>
          </a:prstGeom>
        </p:spPr>
      </p:pic>
    </p:spTree>
    <p:custDataLst>
      <p:tags r:id="rId1"/>
    </p:custDataLst>
    <p:extLst>
      <p:ext uri="{BB962C8B-B14F-4D97-AF65-F5344CB8AC3E}">
        <p14:creationId xmlns:p14="http://schemas.microsoft.com/office/powerpoint/2010/main" val="3136938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9167E-6 1.48148E-6 L 0.42435 -0.00185 " pathEditMode="relative" rAng="0" ptsTypes="AA">
                                      <p:cBhvr>
                                        <p:cTn id="6" dur="1000" fill="hold"/>
                                        <p:tgtEl>
                                          <p:spTgt spid="4"/>
                                        </p:tgtEl>
                                        <p:attrNameLst>
                                          <p:attrName>ppt_x</p:attrName>
                                          <p:attrName>ppt_y</p:attrName>
                                        </p:attrNameLst>
                                      </p:cBhvr>
                                      <p:rCtr x="21224"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99EF4-6D4D-CC2D-B218-213E47D13E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4493C4B-8EBA-FDF9-FB7E-4202A1B25988}"/>
              </a:ext>
            </a:extLst>
          </p:cNvPr>
          <p:cNvSpPr>
            <a:spLocks noGrp="1"/>
          </p:cNvSpPr>
          <p:nvPr>
            <p:ph type="title"/>
          </p:nvPr>
        </p:nvSpPr>
        <p:spPr/>
        <p:txBody>
          <a:bodyPr/>
          <a:lstStyle/>
          <a:p>
            <a:r>
              <a:rPr lang="en-US" dirty="0"/>
              <a:t>Summary</a:t>
            </a:r>
          </a:p>
        </p:txBody>
      </p:sp>
      <p:sp>
        <p:nvSpPr>
          <p:cNvPr id="5" name="Content Placeholder 4">
            <a:extLst>
              <a:ext uri="{FF2B5EF4-FFF2-40B4-BE49-F238E27FC236}">
                <a16:creationId xmlns:a16="http://schemas.microsoft.com/office/drawing/2014/main" id="{3A2319A1-4963-A381-DBCA-3D2DD2A6CA58}"/>
              </a:ext>
            </a:extLst>
          </p:cNvPr>
          <p:cNvSpPr>
            <a:spLocks noGrp="1"/>
          </p:cNvSpPr>
          <p:nvPr>
            <p:ph idx="1"/>
          </p:nvPr>
        </p:nvSpPr>
        <p:spPr/>
        <p:txBody>
          <a:bodyPr>
            <a:normAutofit/>
          </a:bodyPr>
          <a:lstStyle/>
          <a:p>
            <a:pPr marL="342900" marR="0" lvl="0" indent="-342900">
              <a:lnSpc>
                <a:spcPct val="139167"/>
              </a:lnSpc>
              <a:spcBef>
                <a:spcPts val="0"/>
              </a:spcBef>
              <a:spcAft>
                <a:spcPts val="800"/>
              </a:spcAft>
              <a:buFont typeface="Arial" panose="020B0604020202020204" pitchFamily="34" charset="0"/>
              <a:buChar char="•"/>
            </a:pPr>
            <a:r>
              <a:rPr lang="en-US" sz="2500" b="1" dirty="0">
                <a:latin typeface="Calibri" panose="020F0502020204030204" pitchFamily="34" charset="0"/>
                <a:ea typeface="Calibri" panose="020F0502020204030204" pitchFamily="34" charset="0"/>
                <a:cs typeface="Calibri" panose="020F0502020204030204" pitchFamily="34" charset="0"/>
              </a:rPr>
              <a:t>Test lights </a:t>
            </a:r>
            <a:r>
              <a:rPr lang="en-US" sz="2500" dirty="0">
                <a:latin typeface="Calibri" panose="020F0502020204030204" pitchFamily="34" charset="0"/>
                <a:ea typeface="Calibri" panose="020F0502020204030204" pitchFamily="34" charset="0"/>
                <a:cs typeface="Calibri" panose="020F0502020204030204" pitchFamily="34" charset="0"/>
              </a:rPr>
              <a:t>give a quick yes/no check for power. </a:t>
            </a:r>
          </a:p>
          <a:p>
            <a:pPr marL="342900" marR="0" lvl="0" indent="-342900">
              <a:lnSpc>
                <a:spcPct val="139167"/>
              </a:lnSpc>
              <a:spcBef>
                <a:spcPts val="0"/>
              </a:spcBef>
              <a:spcAft>
                <a:spcPts val="800"/>
              </a:spcAft>
              <a:buFont typeface="Arial" panose="020B0604020202020204" pitchFamily="34" charset="0"/>
              <a:buChar char="•"/>
            </a:pPr>
            <a:r>
              <a:rPr lang="en-US" sz="2500" b="1" dirty="0">
                <a:latin typeface="Calibri" panose="020F0502020204030204" pitchFamily="34" charset="0"/>
                <a:ea typeface="Calibri" panose="020F0502020204030204" pitchFamily="34" charset="0"/>
                <a:cs typeface="Calibri" panose="020F0502020204030204" pitchFamily="34" charset="0"/>
              </a:rPr>
              <a:t>Multimeters</a:t>
            </a:r>
            <a:r>
              <a:rPr lang="en-US" sz="2500" dirty="0">
                <a:latin typeface="Calibri" panose="020F0502020204030204" pitchFamily="34" charset="0"/>
                <a:ea typeface="Calibri" panose="020F0502020204030204" pitchFamily="34" charset="0"/>
                <a:cs typeface="Calibri" panose="020F0502020204030204" pitchFamily="34" charset="0"/>
              </a:rPr>
              <a:t> measure voltage, continuity, and resistance.</a:t>
            </a:r>
          </a:p>
          <a:p>
            <a:pPr marL="342900" marR="0" lvl="0" indent="-342900">
              <a:lnSpc>
                <a:spcPct val="139167"/>
              </a:lnSpc>
              <a:spcBef>
                <a:spcPts val="0"/>
              </a:spcBef>
              <a:spcAft>
                <a:spcPts val="800"/>
              </a:spcAft>
              <a:buFont typeface="Arial" panose="020B0604020202020204" pitchFamily="34" charset="0"/>
              <a:buChar char="•"/>
            </a:pPr>
            <a:r>
              <a:rPr lang="en-US" sz="2500" b="1" dirty="0">
                <a:latin typeface="Calibri" panose="020F0502020204030204" pitchFamily="34" charset="0"/>
                <a:ea typeface="Calibri" panose="020F0502020204030204" pitchFamily="34" charset="0"/>
                <a:cs typeface="Calibri" panose="020F0502020204030204" pitchFamily="34" charset="0"/>
              </a:rPr>
              <a:t>Megohmmeters</a:t>
            </a:r>
            <a:r>
              <a:rPr lang="en-US" sz="2500" dirty="0">
                <a:latin typeface="Calibri" panose="020F0502020204030204" pitchFamily="34" charset="0"/>
                <a:ea typeface="Calibri" panose="020F0502020204030204" pitchFamily="34" charset="0"/>
                <a:cs typeface="Calibri" panose="020F0502020204030204" pitchFamily="34" charset="0"/>
              </a:rPr>
              <a:t> check insulation strength and hidden leakage paths.</a:t>
            </a:r>
          </a:p>
          <a:p>
            <a:pPr marL="342900" marR="0" lvl="0" indent="-342900">
              <a:lnSpc>
                <a:spcPct val="139167"/>
              </a:lnSpc>
              <a:spcBef>
                <a:spcPts val="0"/>
              </a:spcBef>
              <a:spcAft>
                <a:spcPts val="800"/>
              </a:spcAft>
              <a:buFont typeface="Arial" panose="020B0604020202020204" pitchFamily="34" charset="0"/>
              <a:buChar char="•"/>
            </a:pPr>
            <a:r>
              <a:rPr lang="en-US" sz="2500" b="1" dirty="0">
                <a:latin typeface="Calibri" panose="020F0502020204030204" pitchFamily="34" charset="0"/>
                <a:ea typeface="Calibri" panose="020F0502020204030204" pitchFamily="34" charset="0"/>
                <a:cs typeface="Calibri" panose="020F0502020204030204" pitchFamily="34" charset="0"/>
              </a:rPr>
              <a:t>Clamp ammeters </a:t>
            </a:r>
            <a:r>
              <a:rPr lang="en-US" sz="2500" dirty="0">
                <a:latin typeface="Calibri" panose="020F0502020204030204" pitchFamily="34" charset="0"/>
                <a:ea typeface="Calibri" panose="020F0502020204030204" pitchFamily="34" charset="0"/>
                <a:cs typeface="Calibri" panose="020F0502020204030204" pitchFamily="34" charset="0"/>
              </a:rPr>
              <a:t>measure current without disconnecting the circuit.</a:t>
            </a:r>
          </a:p>
          <a:p>
            <a:pPr marL="342900" marR="0" lvl="0" indent="-342900">
              <a:lnSpc>
                <a:spcPct val="139167"/>
              </a:lnSpc>
              <a:spcBef>
                <a:spcPts val="0"/>
              </a:spcBef>
              <a:spcAft>
                <a:spcPts val="800"/>
              </a:spcAft>
              <a:buFont typeface="Arial" panose="020B0604020202020204" pitchFamily="34" charset="0"/>
              <a:buChar char="•"/>
            </a:pPr>
            <a:endParaRPr lang="en-US" sz="2500" dirty="0">
              <a:latin typeface="Calibri" panose="020F0502020204030204" pitchFamily="34" charset="0"/>
              <a:ea typeface="Calibri" panose="020F0502020204030204" pitchFamily="34" charset="0"/>
              <a:cs typeface="Calibri" panose="020F0502020204030204" pitchFamily="34" charset="0"/>
            </a:endParaRPr>
          </a:p>
          <a:p>
            <a:pPr marR="0" lvl="0">
              <a:lnSpc>
                <a:spcPct val="139167"/>
              </a:lnSpc>
              <a:spcBef>
                <a:spcPts val="0"/>
              </a:spcBef>
              <a:spcAft>
                <a:spcPts val="800"/>
              </a:spcAft>
            </a:pPr>
            <a:r>
              <a:rPr lang="en-US" sz="2500" i="1" dirty="0">
                <a:solidFill>
                  <a:schemeClr val="accent1"/>
                </a:solidFill>
                <a:latin typeface="Calibri" panose="020F0502020204030204" pitchFamily="34" charset="0"/>
                <a:ea typeface="Calibri" panose="020F0502020204030204" pitchFamily="34" charset="0"/>
                <a:cs typeface="Calibri" panose="020F0502020204030204" pitchFamily="34" charset="0"/>
              </a:rPr>
              <a:t>Each tool tells us something different about what’s happening electrically. </a:t>
            </a:r>
          </a:p>
          <a:p>
            <a:pPr marL="342900" marR="0" lvl="0" indent="-342900">
              <a:lnSpc>
                <a:spcPct val="107000"/>
              </a:lnSpc>
              <a:spcBef>
                <a:spcPts val="0"/>
              </a:spcBef>
              <a:spcAft>
                <a:spcPts val="800"/>
              </a:spcAft>
              <a:buFont typeface="Symbol" panose="05050102010706020507" pitchFamily="18" charset="2"/>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31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6200" dirty="0">
              <a:solidFill>
                <a:schemeClr val="accent5"/>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dirty="0"/>
          </a:p>
        </p:txBody>
      </p:sp>
    </p:spTree>
    <p:custDataLst>
      <p:tags r:id="rId1"/>
    </p:custDataLst>
    <p:extLst>
      <p:ext uri="{BB962C8B-B14F-4D97-AF65-F5344CB8AC3E}">
        <p14:creationId xmlns:p14="http://schemas.microsoft.com/office/powerpoint/2010/main" val="3494212376"/>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0B99673-5FDD-488E-A262-F91F207948D7}"/>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23420" r="23420"/>
          <a:stretch/>
        </p:blipFill>
        <p:spPr/>
      </p:pic>
      <p:sp>
        <p:nvSpPr>
          <p:cNvPr id="4" name="Title 3">
            <a:extLst>
              <a:ext uri="{FF2B5EF4-FFF2-40B4-BE49-F238E27FC236}">
                <a16:creationId xmlns:a16="http://schemas.microsoft.com/office/drawing/2014/main" id="{17916D8F-04DC-4EC4-8D91-169A056D744A}"/>
              </a:ext>
            </a:extLst>
          </p:cNvPr>
          <p:cNvSpPr>
            <a:spLocks noGrp="1"/>
          </p:cNvSpPr>
          <p:nvPr>
            <p:ph type="title"/>
          </p:nvPr>
        </p:nvSpPr>
        <p:spPr>
          <a:xfrm>
            <a:off x="1145540" y="3017367"/>
            <a:ext cx="5166360" cy="823266"/>
          </a:xfrm>
        </p:spPr>
        <p:txBody>
          <a:bodyPr/>
          <a:lstStyle/>
          <a:p>
            <a:r>
              <a:rPr lang="en-US" sz="4800" dirty="0"/>
              <a:t>Quiz</a:t>
            </a:r>
            <a:br>
              <a:rPr lang="en-US" sz="4800" dirty="0"/>
            </a:br>
            <a:br>
              <a:rPr lang="en-US" sz="4800" dirty="0">
                <a:latin typeface="Calibri" panose="020F0502020204030204" pitchFamily="34" charset="0"/>
                <a:ea typeface="Calibri" panose="020F0502020204030204" pitchFamily="34" charset="0"/>
                <a:cs typeface="Calibri" panose="020F0502020204030204" pitchFamily="34" charset="0"/>
              </a:rPr>
            </a:br>
            <a:endParaRPr lang="en-US" sz="4800" dirty="0"/>
          </a:p>
        </p:txBody>
      </p:sp>
      <p:sp>
        <p:nvSpPr>
          <p:cNvPr id="2" name="TextBox 1">
            <a:extLst>
              <a:ext uri="{FF2B5EF4-FFF2-40B4-BE49-F238E27FC236}">
                <a16:creationId xmlns:a16="http://schemas.microsoft.com/office/drawing/2014/main" id="{53DB7AFF-40DA-873C-7B10-33C380F54AB7}"/>
              </a:ext>
            </a:extLst>
          </p:cNvPr>
          <p:cNvSpPr txBox="1"/>
          <p:nvPr/>
        </p:nvSpPr>
        <p:spPr>
          <a:xfrm>
            <a:off x="1145540" y="3840633"/>
            <a:ext cx="5296203" cy="830997"/>
          </a:xfrm>
          <a:prstGeom prst="rect">
            <a:avLst/>
          </a:prstGeom>
          <a:noFill/>
        </p:spPr>
        <p:txBody>
          <a:bodyPr wrap="square" rtlCol="0">
            <a:spAutoFit/>
          </a:bodyPr>
          <a:lstStyle/>
          <a:p>
            <a:r>
              <a:rPr lang="en-US" sz="2400" dirty="0">
                <a:solidFill>
                  <a:schemeClr val="bg1"/>
                </a:solidFill>
              </a:rPr>
              <a:t>Time for a quiz! Let’s see what you have learned from today’s lesson. </a:t>
            </a:r>
          </a:p>
        </p:txBody>
      </p:sp>
    </p:spTree>
    <p:custDataLst>
      <p:tags r:id="rId1"/>
    </p:custDataLst>
    <p:extLst>
      <p:ext uri="{BB962C8B-B14F-4D97-AF65-F5344CB8AC3E}">
        <p14:creationId xmlns:p14="http://schemas.microsoft.com/office/powerpoint/2010/main" val="633259113"/>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4FD1B-8BF8-24F1-B825-F4D8F29A1D8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093B08D-469F-B128-3B95-D84E46575F52}"/>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C21848D5-995E-38F9-5C6A-329372C7756A}"/>
              </a:ext>
            </a:extLst>
          </p:cNvPr>
          <p:cNvSpPr>
            <a:spLocks noGrp="1"/>
          </p:cNvSpPr>
          <p:nvPr>
            <p:ph idx="1"/>
          </p:nvPr>
        </p:nvSpPr>
        <p:spPr>
          <a:xfrm>
            <a:off x="838199" y="1645920"/>
            <a:ext cx="10824412" cy="4572000"/>
          </a:xfrm>
        </p:spPr>
        <p:txBody>
          <a:bodyPr>
            <a:normAutofit/>
          </a:bodyPr>
          <a:lstStyle/>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Calibri" panose="020F0502020204030204" pitchFamily="34" charset="0"/>
              </a:rPr>
              <a:t>Identify common electrical and testing tools.</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Calibri" panose="020F0502020204030204" pitchFamily="34" charset="0"/>
              </a:rPr>
              <a:t>Describe the purpose and limitations of common electrical testing tools.</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Calibri" panose="020F0502020204030204" pitchFamily="34" charset="0"/>
              </a:rPr>
              <a:t>Make a proper wire connection using the correct tools.</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Calibri" panose="020F0502020204030204" pitchFamily="34" charset="0"/>
              </a:rPr>
              <a:t>Inspect wire connections to ensure they are safe.</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Calibri" panose="020F0502020204030204" pitchFamily="34" charset="0"/>
              </a:rPr>
              <a:t>Select the right tool to test an electrical circuit.</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Calibri" panose="020F0502020204030204" pitchFamily="34" charset="0"/>
              </a:rPr>
              <a:t>Perform basic electrical tests safely. </a:t>
            </a:r>
          </a:p>
          <a:p>
            <a:endParaRPr lang="en-US" sz="2800" dirty="0"/>
          </a:p>
        </p:txBody>
      </p:sp>
    </p:spTree>
    <p:custDataLst>
      <p:tags r:id="rId1"/>
    </p:custDataLst>
    <p:extLst>
      <p:ext uri="{BB962C8B-B14F-4D97-AF65-F5344CB8AC3E}">
        <p14:creationId xmlns:p14="http://schemas.microsoft.com/office/powerpoint/2010/main" val="2197456570"/>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08F00B-DCFE-4AB0-9B65-5843EB254283}"/>
              </a:ext>
            </a:extLst>
          </p:cNvPr>
          <p:cNvSpPr>
            <a:spLocks noGrp="1"/>
          </p:cNvSpPr>
          <p:nvPr>
            <p:ph type="title"/>
          </p:nvPr>
        </p:nvSpPr>
        <p:spPr>
          <a:xfrm>
            <a:off x="838200" y="1892555"/>
            <a:ext cx="8976360" cy="1536445"/>
          </a:xfrm>
        </p:spPr>
        <p:txBody>
          <a:bodyPr/>
          <a:lstStyle/>
          <a:p>
            <a:r>
              <a:rPr lang="en-US" sz="8800" dirty="0"/>
              <a:t>Thank you!</a:t>
            </a:r>
          </a:p>
        </p:txBody>
      </p:sp>
      <p:sp>
        <p:nvSpPr>
          <p:cNvPr id="2" name="Slide Number Placeholder 1">
            <a:extLst>
              <a:ext uri="{FF2B5EF4-FFF2-40B4-BE49-F238E27FC236}">
                <a16:creationId xmlns:a16="http://schemas.microsoft.com/office/drawing/2014/main" id="{7FF19B98-C8DA-42AC-B8D4-46D3D36066EB}"/>
              </a:ext>
            </a:extLst>
          </p:cNvPr>
          <p:cNvSpPr>
            <a:spLocks noGrp="1"/>
          </p:cNvSpPr>
          <p:nvPr>
            <p:ph type="sldNum" sz="quarter" idx="4294967295"/>
          </p:nvPr>
        </p:nvSpPr>
        <p:spPr>
          <a:xfrm>
            <a:off x="0" y="6356350"/>
            <a:ext cx="10515600" cy="365125"/>
          </a:xfrm>
          <a:prstGeom prst="rect">
            <a:avLst/>
          </a:prstGeom>
        </p:spPr>
        <p:txBody>
          <a:bodyPr/>
          <a:lstStyle/>
          <a:p>
            <a:fld id="{24DC2CEE-C89B-6D4C-8A2C-B626C37EB60D}" type="slidenum">
              <a:rPr lang="en-US" smtClean="0">
                <a:solidFill>
                  <a:srgbClr val="0F6134"/>
                </a:solidFill>
              </a:rPr>
              <a:pPr/>
              <a:t>79</a:t>
            </a:fld>
            <a:endParaRPr lang="en-US" dirty="0">
              <a:solidFill>
                <a:srgbClr val="0F6134"/>
              </a:solidFill>
            </a:endParaRPr>
          </a:p>
        </p:txBody>
      </p:sp>
    </p:spTree>
    <p:custDataLst>
      <p:tags r:id="rId1"/>
    </p:custDataLst>
    <p:extLst>
      <p:ext uri="{BB962C8B-B14F-4D97-AF65-F5344CB8AC3E}">
        <p14:creationId xmlns:p14="http://schemas.microsoft.com/office/powerpoint/2010/main" val="321996177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00570-C8AB-79F7-0102-BA3B7AE7B04B}"/>
            </a:ext>
          </a:extLst>
        </p:cNvPr>
        <p:cNvGrpSpPr/>
        <p:nvPr/>
      </p:nvGrpSpPr>
      <p:grpSpPr>
        <a:xfrm>
          <a:off x="0" y="0"/>
          <a:ext cx="0" cy="0"/>
          <a:chOff x="0" y="0"/>
          <a:chExt cx="0" cy="0"/>
        </a:xfrm>
      </p:grpSpPr>
      <p:sp>
        <p:nvSpPr>
          <p:cNvPr id="10" name="Title 5">
            <a:extLst>
              <a:ext uri="{FF2B5EF4-FFF2-40B4-BE49-F238E27FC236}">
                <a16:creationId xmlns:a16="http://schemas.microsoft.com/office/drawing/2014/main" id="{EB36F3AC-29CA-D539-3B21-E8748D2F65C0}"/>
              </a:ext>
            </a:extLst>
          </p:cNvPr>
          <p:cNvSpPr txBox="1">
            <a:spLocks/>
          </p:cNvSpPr>
          <p:nvPr/>
        </p:nvSpPr>
        <p:spPr>
          <a:xfrm rot="378">
            <a:off x="15959587" y="3240849"/>
            <a:ext cx="5494459" cy="9570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Articulate Extrabold" panose="02000503050000020004" pitchFamily="2" charset="0"/>
                <a:ea typeface="+mj-ea"/>
                <a:cs typeface="+mj-cs"/>
              </a:defRPr>
            </a:lvl1pPr>
          </a:lstStyle>
          <a:p>
            <a:r>
              <a:rPr lang="en-US" sz="4800" dirty="0">
                <a:latin typeface="+mj-lt"/>
              </a:rPr>
              <a:t>The Big Picture</a:t>
            </a:r>
          </a:p>
        </p:txBody>
      </p:sp>
      <p:sp>
        <p:nvSpPr>
          <p:cNvPr id="13" name="Title 5">
            <a:extLst>
              <a:ext uri="{FF2B5EF4-FFF2-40B4-BE49-F238E27FC236}">
                <a16:creationId xmlns:a16="http://schemas.microsoft.com/office/drawing/2014/main" id="{57F6B294-CCA1-AC48-7F7A-3956E7FDD563}"/>
              </a:ext>
            </a:extLst>
          </p:cNvPr>
          <p:cNvSpPr txBox="1">
            <a:spLocks/>
          </p:cNvSpPr>
          <p:nvPr/>
        </p:nvSpPr>
        <p:spPr>
          <a:xfrm rot="378">
            <a:off x="8430742" y="2686050"/>
            <a:ext cx="27432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Articulate Extrabold" panose="02000503050000020004" pitchFamily="2" charset="0"/>
                <a:ea typeface="+mj-ea"/>
                <a:cs typeface="+mj-cs"/>
              </a:defRPr>
            </a:lvl1pPr>
          </a:lstStyle>
          <a:p>
            <a:r>
              <a:rPr lang="en-US" dirty="0">
                <a:solidFill>
                  <a:schemeClr val="accent1"/>
                </a:solidFill>
                <a:latin typeface="+mj-lt"/>
              </a:rPr>
              <a:t>STRIP</a:t>
            </a:r>
          </a:p>
        </p:txBody>
      </p:sp>
      <p:sp>
        <p:nvSpPr>
          <p:cNvPr id="15" name="Title 5">
            <a:extLst>
              <a:ext uri="{FF2B5EF4-FFF2-40B4-BE49-F238E27FC236}">
                <a16:creationId xmlns:a16="http://schemas.microsoft.com/office/drawing/2014/main" id="{B2027C39-EF6A-F00D-5667-7C1EC55791F1}"/>
              </a:ext>
            </a:extLst>
          </p:cNvPr>
          <p:cNvSpPr txBox="1">
            <a:spLocks/>
          </p:cNvSpPr>
          <p:nvPr/>
        </p:nvSpPr>
        <p:spPr>
          <a:xfrm rot="378">
            <a:off x="4732696" y="5325406"/>
            <a:ext cx="2743200"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Articulate Extrabold" panose="02000503050000020004" pitchFamily="2" charset="0"/>
                <a:ea typeface="+mj-ea"/>
                <a:cs typeface="+mj-cs"/>
              </a:defRPr>
            </a:lvl1pPr>
          </a:lstStyle>
          <a:p>
            <a:pPr algn="ctr"/>
            <a:r>
              <a:rPr lang="en-US" dirty="0">
                <a:solidFill>
                  <a:schemeClr val="accent1"/>
                </a:solidFill>
                <a:latin typeface="+mj-lt"/>
              </a:rPr>
              <a:t>CRIMP</a:t>
            </a:r>
          </a:p>
        </p:txBody>
      </p:sp>
      <p:sp>
        <p:nvSpPr>
          <p:cNvPr id="16" name="Title 5">
            <a:extLst>
              <a:ext uri="{FF2B5EF4-FFF2-40B4-BE49-F238E27FC236}">
                <a16:creationId xmlns:a16="http://schemas.microsoft.com/office/drawing/2014/main" id="{6343FF6B-3A75-F548-DB4C-3A97B90B5BCF}"/>
              </a:ext>
            </a:extLst>
          </p:cNvPr>
          <p:cNvSpPr txBox="1">
            <a:spLocks/>
          </p:cNvSpPr>
          <p:nvPr/>
        </p:nvSpPr>
        <p:spPr>
          <a:xfrm rot="378">
            <a:off x="1387266" y="2686050"/>
            <a:ext cx="2743200"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Articulate Extrabold" panose="02000503050000020004" pitchFamily="2" charset="0"/>
                <a:ea typeface="+mj-ea"/>
                <a:cs typeface="+mj-cs"/>
              </a:defRPr>
            </a:lvl1pPr>
          </a:lstStyle>
          <a:p>
            <a:r>
              <a:rPr lang="en-US" dirty="0">
                <a:solidFill>
                  <a:schemeClr val="accent1"/>
                </a:solidFill>
                <a:latin typeface="+mj-lt"/>
              </a:rPr>
              <a:t>PROTECT</a:t>
            </a:r>
          </a:p>
        </p:txBody>
      </p:sp>
      <p:sp>
        <p:nvSpPr>
          <p:cNvPr id="17" name="Title 5">
            <a:extLst>
              <a:ext uri="{FF2B5EF4-FFF2-40B4-BE49-F238E27FC236}">
                <a16:creationId xmlns:a16="http://schemas.microsoft.com/office/drawing/2014/main" id="{186526E9-06E2-04A7-FB55-9E0DD9793495}"/>
              </a:ext>
            </a:extLst>
          </p:cNvPr>
          <p:cNvSpPr txBox="1">
            <a:spLocks/>
          </p:cNvSpPr>
          <p:nvPr/>
        </p:nvSpPr>
        <p:spPr>
          <a:xfrm rot="378">
            <a:off x="7322808" y="765623"/>
            <a:ext cx="2743200" cy="903777"/>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Articulate Extrabold" panose="02000503050000020004" pitchFamily="2" charset="0"/>
                <a:ea typeface="+mj-ea"/>
                <a:cs typeface="+mj-cs"/>
              </a:defRPr>
            </a:lvl1pPr>
          </a:lstStyle>
          <a:p>
            <a:r>
              <a:rPr lang="en-US" dirty="0">
                <a:solidFill>
                  <a:schemeClr val="accent1"/>
                </a:solidFill>
                <a:latin typeface="+mj-lt"/>
              </a:rPr>
              <a:t>CUT</a:t>
            </a:r>
          </a:p>
        </p:txBody>
      </p:sp>
      <p:sp>
        <p:nvSpPr>
          <p:cNvPr id="18" name="Title 5">
            <a:extLst>
              <a:ext uri="{FF2B5EF4-FFF2-40B4-BE49-F238E27FC236}">
                <a16:creationId xmlns:a16="http://schemas.microsoft.com/office/drawing/2014/main" id="{11EBDD29-8F95-C4F9-39E5-E8B4626648B4}"/>
              </a:ext>
            </a:extLst>
          </p:cNvPr>
          <p:cNvSpPr txBox="1">
            <a:spLocks/>
          </p:cNvSpPr>
          <p:nvPr/>
        </p:nvSpPr>
        <p:spPr>
          <a:xfrm rot="378">
            <a:off x="2317524" y="718386"/>
            <a:ext cx="2743200" cy="914400"/>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Articulate Extrabold" panose="02000503050000020004" pitchFamily="2" charset="0"/>
                <a:ea typeface="+mj-ea"/>
                <a:cs typeface="+mj-cs"/>
              </a:defRPr>
            </a:lvl1pPr>
          </a:lstStyle>
          <a:p>
            <a:pPr algn="r"/>
            <a:r>
              <a:rPr lang="en-US" dirty="0">
                <a:solidFill>
                  <a:schemeClr val="accent1"/>
                </a:solidFill>
                <a:latin typeface="+mj-lt"/>
              </a:rPr>
              <a:t>VERIFY </a:t>
            </a:r>
          </a:p>
        </p:txBody>
      </p:sp>
      <p:grpSp>
        <p:nvGrpSpPr>
          <p:cNvPr id="3" name="Group 2">
            <a:extLst>
              <a:ext uri="{FF2B5EF4-FFF2-40B4-BE49-F238E27FC236}">
                <a16:creationId xmlns:a16="http://schemas.microsoft.com/office/drawing/2014/main" id="{F8C169E8-6BB5-8682-370A-2DE119C24311}"/>
              </a:ext>
            </a:extLst>
          </p:cNvPr>
          <p:cNvGrpSpPr/>
          <p:nvPr/>
        </p:nvGrpSpPr>
        <p:grpSpPr>
          <a:xfrm rot="267297">
            <a:off x="3978908" y="1175586"/>
            <a:ext cx="4228406" cy="4334116"/>
            <a:chOff x="-786363" y="256740"/>
            <a:chExt cx="6189774" cy="6344518"/>
          </a:xfrm>
        </p:grpSpPr>
        <p:pic>
          <p:nvPicPr>
            <p:cNvPr id="11" name="Graphic 10">
              <a:extLst>
                <a:ext uri="{FF2B5EF4-FFF2-40B4-BE49-F238E27FC236}">
                  <a16:creationId xmlns:a16="http://schemas.microsoft.com/office/drawing/2014/main" id="{F24D2A35-F025-CD75-6D0A-AADE711C145B}"/>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l="21094" r="21250"/>
            <a:stretch/>
          </p:blipFill>
          <p:spPr>
            <a:xfrm rot="5400000">
              <a:off x="-863735" y="334112"/>
              <a:ext cx="6344518" cy="6189774"/>
            </a:xfrm>
            <a:prstGeom prst="rect">
              <a:avLst/>
            </a:prstGeom>
          </p:spPr>
        </p:pic>
        <p:sp>
          <p:nvSpPr>
            <p:cNvPr id="2" name="Oval 1">
              <a:extLst>
                <a:ext uri="{FF2B5EF4-FFF2-40B4-BE49-F238E27FC236}">
                  <a16:creationId xmlns:a16="http://schemas.microsoft.com/office/drawing/2014/main" id="{D6DFB8AF-5431-F35B-144A-7ECFA426986F}"/>
                </a:ext>
              </a:extLst>
            </p:cNvPr>
            <p:cNvSpPr/>
            <p:nvPr/>
          </p:nvSpPr>
          <p:spPr>
            <a:xfrm>
              <a:off x="-237436" y="895350"/>
              <a:ext cx="5067300" cy="5067299"/>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3200" dirty="0">
                <a:solidFill>
                  <a:schemeClr val="tx1"/>
                </a:solidFill>
              </a:endParaRPr>
            </a:p>
          </p:txBody>
        </p:sp>
      </p:grpSp>
      <p:sp>
        <p:nvSpPr>
          <p:cNvPr id="5" name="TextBox 4">
            <a:extLst>
              <a:ext uri="{FF2B5EF4-FFF2-40B4-BE49-F238E27FC236}">
                <a16:creationId xmlns:a16="http://schemas.microsoft.com/office/drawing/2014/main" id="{6410B6A7-FD8E-BA16-8255-59AD798004A7}"/>
              </a:ext>
            </a:extLst>
          </p:cNvPr>
          <p:cNvSpPr txBox="1"/>
          <p:nvPr/>
        </p:nvSpPr>
        <p:spPr>
          <a:xfrm>
            <a:off x="4539221" y="2250908"/>
            <a:ext cx="3130153" cy="2492990"/>
          </a:xfrm>
          <a:prstGeom prst="rect">
            <a:avLst/>
          </a:prstGeom>
          <a:noFill/>
        </p:spPr>
        <p:txBody>
          <a:bodyPr wrap="square" rtlCol="0">
            <a:spAutoFit/>
          </a:bodyPr>
          <a:lstStyle/>
          <a:p>
            <a:pPr algn="ctr"/>
            <a:r>
              <a:rPr lang="en-US" sz="2600" dirty="0"/>
              <a:t>Electrical tools create a </a:t>
            </a:r>
            <a:r>
              <a:rPr lang="en-US" sz="2600" b="1" dirty="0">
                <a:solidFill>
                  <a:schemeClr val="accent1"/>
                </a:solidFill>
              </a:rPr>
              <a:t>connection</a:t>
            </a:r>
            <a:r>
              <a:rPr lang="en-US" sz="2600" dirty="0"/>
              <a:t> that is mechanically secure, electrically reliable, and protected from damage. </a:t>
            </a:r>
          </a:p>
        </p:txBody>
      </p:sp>
      <p:sp>
        <p:nvSpPr>
          <p:cNvPr id="7" name="TextBox 6">
            <a:extLst>
              <a:ext uri="{FF2B5EF4-FFF2-40B4-BE49-F238E27FC236}">
                <a16:creationId xmlns:a16="http://schemas.microsoft.com/office/drawing/2014/main" id="{61AF3E2B-B5DD-B77A-36DF-A344622BE0B2}"/>
              </a:ext>
            </a:extLst>
          </p:cNvPr>
          <p:cNvSpPr txBox="1"/>
          <p:nvPr/>
        </p:nvSpPr>
        <p:spPr>
          <a:xfrm>
            <a:off x="7669374" y="1349416"/>
            <a:ext cx="3908333" cy="861774"/>
          </a:xfrm>
          <a:prstGeom prst="rect">
            <a:avLst/>
          </a:prstGeom>
          <a:noFill/>
        </p:spPr>
        <p:txBody>
          <a:bodyPr wrap="square">
            <a:spAutoFit/>
          </a:bodyPr>
          <a:lstStyle/>
          <a:p>
            <a:r>
              <a:rPr lang="en-US" sz="2500" b="0" dirty="0"/>
              <a:t>Removes damaged wire and creates a clean starting point</a:t>
            </a:r>
          </a:p>
        </p:txBody>
      </p:sp>
      <p:sp>
        <p:nvSpPr>
          <p:cNvPr id="8" name="TextBox 7">
            <a:extLst>
              <a:ext uri="{FF2B5EF4-FFF2-40B4-BE49-F238E27FC236}">
                <a16:creationId xmlns:a16="http://schemas.microsoft.com/office/drawing/2014/main" id="{1A802E1A-FB39-FB46-E0DC-F7F20D4101B5}"/>
              </a:ext>
            </a:extLst>
          </p:cNvPr>
          <p:cNvSpPr txBox="1"/>
          <p:nvPr/>
        </p:nvSpPr>
        <p:spPr>
          <a:xfrm>
            <a:off x="8430691" y="3348048"/>
            <a:ext cx="3117711" cy="861774"/>
          </a:xfrm>
          <a:prstGeom prst="rect">
            <a:avLst/>
          </a:prstGeom>
          <a:noFill/>
        </p:spPr>
        <p:txBody>
          <a:bodyPr wrap="square">
            <a:spAutoFit/>
          </a:bodyPr>
          <a:lstStyle/>
          <a:p>
            <a:r>
              <a:rPr lang="en-US" sz="2500" dirty="0"/>
              <a:t>E</a:t>
            </a:r>
            <a:r>
              <a:rPr lang="en-US" sz="2500" b="0" dirty="0"/>
              <a:t>xposes copper without weakening it</a:t>
            </a:r>
          </a:p>
        </p:txBody>
      </p:sp>
      <p:sp>
        <p:nvSpPr>
          <p:cNvPr id="9" name="TextBox 8">
            <a:extLst>
              <a:ext uri="{FF2B5EF4-FFF2-40B4-BE49-F238E27FC236}">
                <a16:creationId xmlns:a16="http://schemas.microsoft.com/office/drawing/2014/main" id="{AEFF52F4-05FE-5703-C82A-366C587A29F3}"/>
              </a:ext>
            </a:extLst>
          </p:cNvPr>
          <p:cNvSpPr txBox="1"/>
          <p:nvPr/>
        </p:nvSpPr>
        <p:spPr>
          <a:xfrm>
            <a:off x="3608809" y="5945954"/>
            <a:ext cx="4990973" cy="477054"/>
          </a:xfrm>
          <a:prstGeom prst="rect">
            <a:avLst/>
          </a:prstGeom>
          <a:noFill/>
        </p:spPr>
        <p:txBody>
          <a:bodyPr wrap="square">
            <a:spAutoFit/>
          </a:bodyPr>
          <a:lstStyle/>
          <a:p>
            <a:r>
              <a:rPr lang="en-US" sz="2500" dirty="0"/>
              <a:t>E</a:t>
            </a:r>
            <a:r>
              <a:rPr lang="en-US" sz="2500" b="0" dirty="0"/>
              <a:t>xposes copper without weakening it</a:t>
            </a:r>
          </a:p>
        </p:txBody>
      </p:sp>
      <p:sp>
        <p:nvSpPr>
          <p:cNvPr id="12" name="TextBox 11">
            <a:extLst>
              <a:ext uri="{FF2B5EF4-FFF2-40B4-BE49-F238E27FC236}">
                <a16:creationId xmlns:a16="http://schemas.microsoft.com/office/drawing/2014/main" id="{D613C5C7-A178-0534-BF9C-BB404ECE3123}"/>
              </a:ext>
            </a:extLst>
          </p:cNvPr>
          <p:cNvSpPr txBox="1"/>
          <p:nvPr/>
        </p:nvSpPr>
        <p:spPr>
          <a:xfrm>
            <a:off x="459572" y="3342644"/>
            <a:ext cx="3370332" cy="861774"/>
          </a:xfrm>
          <a:prstGeom prst="rect">
            <a:avLst/>
          </a:prstGeom>
          <a:noFill/>
        </p:spPr>
        <p:txBody>
          <a:bodyPr wrap="square">
            <a:spAutoFit/>
          </a:bodyPr>
          <a:lstStyle/>
          <a:p>
            <a:pPr algn="r"/>
            <a:r>
              <a:rPr lang="en-US" sz="2500" dirty="0"/>
              <a:t>Shrink tubing seals and protects the connection</a:t>
            </a:r>
          </a:p>
        </p:txBody>
      </p:sp>
      <p:sp>
        <p:nvSpPr>
          <p:cNvPr id="14" name="TextBox 13">
            <a:extLst>
              <a:ext uri="{FF2B5EF4-FFF2-40B4-BE49-F238E27FC236}">
                <a16:creationId xmlns:a16="http://schemas.microsoft.com/office/drawing/2014/main" id="{DE2AAAFB-CD40-02F7-BC2C-63F87548B1F8}"/>
              </a:ext>
            </a:extLst>
          </p:cNvPr>
          <p:cNvSpPr txBox="1"/>
          <p:nvPr/>
        </p:nvSpPr>
        <p:spPr>
          <a:xfrm>
            <a:off x="1540266" y="1349416"/>
            <a:ext cx="3192379" cy="861774"/>
          </a:xfrm>
          <a:prstGeom prst="rect">
            <a:avLst/>
          </a:prstGeom>
          <a:noFill/>
        </p:spPr>
        <p:txBody>
          <a:bodyPr wrap="square">
            <a:spAutoFit/>
          </a:bodyPr>
          <a:lstStyle/>
          <a:p>
            <a:r>
              <a:rPr lang="en-US" sz="2500" b="0" dirty="0"/>
              <a:t>Meters confirm what’s happening electrically</a:t>
            </a:r>
          </a:p>
        </p:txBody>
      </p:sp>
    </p:spTree>
    <p:custDataLst>
      <p:tags r:id="rId1"/>
    </p:custDataLst>
    <p:extLst>
      <p:ext uri="{BB962C8B-B14F-4D97-AF65-F5344CB8AC3E}">
        <p14:creationId xmlns:p14="http://schemas.microsoft.com/office/powerpoint/2010/main" val="2583176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3821960-25C8-44E2-806F-E2C18313B0CD}"/>
              </a:ext>
            </a:extLst>
          </p:cNvPr>
          <p:cNvSpPr>
            <a:spLocks noGrp="1"/>
          </p:cNvSpPr>
          <p:nvPr>
            <p:ph type="pic" sz="quarter" idx="12"/>
          </p:nvPr>
        </p:nvSpPr>
        <p:spPr/>
        <p:txBody>
          <a:bodyPr/>
          <a:lstStyle/>
          <a:p>
            <a:endParaRPr lang="en-US"/>
          </a:p>
        </p:txBody>
      </p:sp>
      <p:sp>
        <p:nvSpPr>
          <p:cNvPr id="4" name="Title 3">
            <a:extLst>
              <a:ext uri="{FF2B5EF4-FFF2-40B4-BE49-F238E27FC236}">
                <a16:creationId xmlns:a16="http://schemas.microsoft.com/office/drawing/2014/main" id="{4323AC46-C503-435B-9AA0-B946428F6ED2}"/>
              </a:ext>
            </a:extLst>
          </p:cNvPr>
          <p:cNvSpPr>
            <a:spLocks noGrp="1"/>
          </p:cNvSpPr>
          <p:nvPr>
            <p:ph type="title"/>
          </p:nvPr>
        </p:nvSpPr>
        <p:spPr/>
        <p:txBody>
          <a:bodyPr/>
          <a:lstStyle/>
          <a:p>
            <a:r>
              <a:rPr lang="en-US" sz="3600" dirty="0"/>
              <a:t>6.1 – Basic Electrical Hand Tools</a:t>
            </a:r>
          </a:p>
        </p:txBody>
      </p:sp>
      <p:sp>
        <p:nvSpPr>
          <p:cNvPr id="5" name="Text Placeholder 4">
            <a:extLst>
              <a:ext uri="{FF2B5EF4-FFF2-40B4-BE49-F238E27FC236}">
                <a16:creationId xmlns:a16="http://schemas.microsoft.com/office/drawing/2014/main" id="{ADAB55DE-E825-4C49-B5F8-1E690733CB2E}"/>
              </a:ext>
            </a:extLst>
          </p:cNvPr>
          <p:cNvSpPr>
            <a:spLocks noGrp="1"/>
          </p:cNvSpPr>
          <p:nvPr>
            <p:ph type="body" sz="quarter" idx="10"/>
          </p:nvPr>
        </p:nvSpPr>
        <p:spPr/>
        <p:txBody>
          <a:bodyPr/>
          <a:lstStyle/>
          <a:p>
            <a:pPr marL="0" indent="0">
              <a:buNone/>
            </a:pPr>
            <a:r>
              <a:rPr lang="en-US" i="1" dirty="0"/>
              <a:t>Basic electrical hand tools build the foundation for safe and reliable electrical work.</a:t>
            </a:r>
          </a:p>
        </p:txBody>
      </p:sp>
      <p:pic>
        <p:nvPicPr>
          <p:cNvPr id="7" name="Picture 6">
            <a:extLst>
              <a:ext uri="{FF2B5EF4-FFF2-40B4-BE49-F238E27FC236}">
                <a16:creationId xmlns:a16="http://schemas.microsoft.com/office/drawing/2014/main" id="{D77C2015-DF3D-4F5E-88D1-7595FBFAE301}"/>
              </a:ext>
            </a:extLst>
          </p:cNvPr>
          <p:cNvPicPr>
            <a:picLocks noChangeAspect="1"/>
          </p:cNvPicPr>
          <p:nvPr/>
        </p:nvPicPr>
        <p:blipFill>
          <a:blip r:embed="rId4"/>
          <a:srcRect b="9564"/>
          <a:stretch>
            <a:fillRect/>
          </a:stretch>
        </p:blipFill>
        <p:spPr>
          <a:xfrm>
            <a:off x="7298991" y="0"/>
            <a:ext cx="4992414" cy="6874042"/>
          </a:xfrm>
          <a:prstGeom prst="rect">
            <a:avLst/>
          </a:prstGeom>
        </p:spPr>
      </p:pic>
    </p:spTree>
    <p:custDataLst>
      <p:tags r:id="rId1"/>
    </p:custDataLst>
    <p:extLst>
      <p:ext uri="{BB962C8B-B14F-4D97-AF65-F5344CB8AC3E}">
        <p14:creationId xmlns:p14="http://schemas.microsoft.com/office/powerpoint/2010/main" val="35111788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5_OFFICE THEME" val="NjpWBq9o"/>
  <p:tag name="ARTICULATE_SLIDE_THUMBNAIL_REFRESH" val="1"/>
  <p:tag name="ARTICULATE_DESIGN_ID_6_OFFICE THEME" val="OtiizHJy"/>
  <p:tag name="ARTICULATE_SLIDE_COUNT" val="7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6_Office Theme">
  <a:themeElements>
    <a:clrScheme name="Foundational Skills">
      <a:dk1>
        <a:srgbClr val="000000"/>
      </a:dk1>
      <a:lt1>
        <a:srgbClr val="FFFFFF"/>
      </a:lt1>
      <a:dk2>
        <a:srgbClr val="615F67"/>
      </a:dk2>
      <a:lt2>
        <a:srgbClr val="E7E6E6"/>
      </a:lt2>
      <a:accent1>
        <a:srgbClr val="0F6235"/>
      </a:accent1>
      <a:accent2>
        <a:srgbClr val="00A34B"/>
      </a:accent2>
      <a:accent3>
        <a:srgbClr val="D7E023"/>
      </a:accent3>
      <a:accent4>
        <a:srgbClr val="DC5D22"/>
      </a:accent4>
      <a:accent5>
        <a:srgbClr val="01A5B6"/>
      </a:accent5>
      <a:accent6>
        <a:srgbClr val="EEFFDD"/>
      </a:accent6>
      <a:hlink>
        <a:srgbClr val="83298D"/>
      </a:hlink>
      <a:folHlink>
        <a:srgbClr val="175C98"/>
      </a:folHlink>
    </a:clrScheme>
    <a:fontScheme name="Foundational Skills">
      <a:majorFont>
        <a:latin typeface="Montserrat Extra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WC Theme">
  <a:themeElements>
    <a:clrScheme name="New TWC">
      <a:dk1>
        <a:srgbClr val="000000"/>
      </a:dk1>
      <a:lt1>
        <a:srgbClr val="FFFFFF"/>
      </a:lt1>
      <a:dk2>
        <a:srgbClr val="44546A"/>
      </a:dk2>
      <a:lt2>
        <a:srgbClr val="E7E6E6"/>
      </a:lt2>
      <a:accent1>
        <a:srgbClr val="0C6235"/>
      </a:accent1>
      <a:accent2>
        <a:srgbClr val="00A54A"/>
      </a:accent2>
      <a:accent3>
        <a:srgbClr val="D6DF2A"/>
      </a:accent3>
      <a:accent4>
        <a:srgbClr val="615F67"/>
      </a:accent4>
      <a:accent5>
        <a:srgbClr val="881E19"/>
      </a:accent5>
      <a:accent6>
        <a:srgbClr val="121F56"/>
      </a:accent6>
      <a:hlink>
        <a:srgbClr val="0C6235"/>
      </a:hlink>
      <a:folHlink>
        <a:srgbClr val="014D80"/>
      </a:folHlink>
    </a:clrScheme>
    <a:fontScheme name="Montserrat Theme">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50459</TotalTime>
  <Words>15925</Words>
  <Application>Microsoft Office PowerPoint</Application>
  <PresentationFormat>Widescreen</PresentationFormat>
  <Paragraphs>1768</Paragraphs>
  <Slides>79</Slides>
  <Notes>79</Notes>
  <HiddenSlides>2</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79</vt:i4>
      </vt:variant>
    </vt:vector>
  </HeadingPairs>
  <TitlesOfParts>
    <vt:vector size="90" baseType="lpstr">
      <vt:lpstr>Symbol</vt:lpstr>
      <vt:lpstr>Montserrat</vt:lpstr>
      <vt:lpstr>Arial</vt:lpstr>
      <vt:lpstr>Wingdings</vt:lpstr>
      <vt:lpstr>Montserrat ExtraBold</vt:lpstr>
      <vt:lpstr>Courier New</vt:lpstr>
      <vt:lpstr>Calibri</vt:lpstr>
      <vt:lpstr>Articulate Extrabold</vt:lpstr>
      <vt:lpstr>MV Boli</vt:lpstr>
      <vt:lpstr>6_Office Theme</vt:lpstr>
      <vt:lpstr>TWC Theme</vt:lpstr>
      <vt:lpstr>Instructor Guide Snapshot </vt:lpstr>
      <vt:lpstr>Pacing Guide </vt:lpstr>
      <vt:lpstr>PowerPoint Presentation</vt:lpstr>
      <vt:lpstr>Objectives</vt:lpstr>
      <vt:lpstr>Agenda</vt:lpstr>
      <vt:lpstr>Warm Up </vt:lpstr>
      <vt:lpstr>PowerPoint Presentation</vt:lpstr>
      <vt:lpstr>PowerPoint Presentation</vt:lpstr>
      <vt:lpstr>6.1 – Basic Electrical Hand Tools</vt:lpstr>
      <vt:lpstr>Wire Gauge</vt:lpstr>
      <vt:lpstr>Wire Gauge Mistakes </vt:lpstr>
      <vt:lpstr>Connectors, Terminals, and Wiring Tools</vt:lpstr>
      <vt:lpstr>Wiring Tools</vt:lpstr>
      <vt:lpstr>Electrical Tools Resource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 Properly Stripped Wire Looks Like</vt:lpstr>
      <vt:lpstr>PowerPoint Presentation</vt:lpstr>
      <vt:lpstr>Demo: Wire Cutter</vt:lpstr>
      <vt:lpstr>Demo: Wire Stripper</vt:lpstr>
      <vt:lpstr>Demo Debrief Discussion </vt:lpstr>
      <vt:lpstr>PowerPoint Presentation</vt:lpstr>
      <vt:lpstr>PowerPoint Presentation</vt:lpstr>
      <vt:lpstr>What a Properly Crimped Wire Looks Like</vt:lpstr>
      <vt:lpstr>PowerPoint Presentation</vt:lpstr>
      <vt:lpstr>PowerPoint Presentation</vt:lpstr>
      <vt:lpstr>Types of Crimpers</vt:lpstr>
      <vt:lpstr>Types of Crimpers</vt:lpstr>
      <vt:lpstr>Types of Crimpers</vt:lpstr>
      <vt:lpstr>Demo: Proper Wire Crimp</vt:lpstr>
      <vt:lpstr>Demo: Poor Wire Crimp</vt:lpstr>
      <vt:lpstr>PowerPoint Presentation</vt:lpstr>
      <vt:lpstr>PowerPoint Presentation</vt:lpstr>
      <vt:lpstr>What a Proper Shrinking Tube Looks Like</vt:lpstr>
      <vt:lpstr>PowerPoint Presentation</vt:lpstr>
      <vt:lpstr>PowerPoint Presentation</vt:lpstr>
      <vt:lpstr>Demo: Proper Shrinking Tube </vt:lpstr>
      <vt:lpstr>Demo: Poor Shrinking Tube </vt:lpstr>
      <vt:lpstr>Summary </vt:lpstr>
      <vt:lpstr>Activity: Wire Connection Practice </vt:lpstr>
      <vt:lpstr>Activity: Debrief </vt:lpstr>
      <vt:lpstr>Recall and Review </vt:lpstr>
      <vt:lpstr>Knowledge Check  </vt:lpstr>
      <vt:lpstr>Knowledge Check</vt:lpstr>
      <vt:lpstr>Knowledge Check  </vt:lpstr>
      <vt:lpstr>Knowledge Check </vt:lpstr>
      <vt:lpstr>Summary and What’s Next</vt:lpstr>
      <vt:lpstr>6.2 - Measurement and Testing Tools</vt:lpstr>
      <vt:lpstr>Why We Use Electrical Meters</vt:lpstr>
      <vt:lpstr>Multimeters</vt:lpstr>
      <vt:lpstr>PowerPoint Presentation</vt:lpstr>
      <vt:lpstr>Demo: Using a Multimeter</vt:lpstr>
      <vt:lpstr>Continuity and Voltage Testing</vt:lpstr>
      <vt:lpstr>Continuity &amp; Voltage Testing</vt:lpstr>
      <vt:lpstr>Activity </vt:lpstr>
      <vt:lpstr>Activity Debrief </vt:lpstr>
      <vt:lpstr>Megohmmeter (“Megger”)</vt:lpstr>
      <vt:lpstr>Continuity &amp; Voltage Testing</vt:lpstr>
      <vt:lpstr>Demo: Using a Megohmmeter</vt:lpstr>
      <vt:lpstr>Test Light</vt:lpstr>
      <vt:lpstr>How a Light Test Works </vt:lpstr>
      <vt:lpstr>Demo: Light Test</vt:lpstr>
      <vt:lpstr>Clamp Ammeter</vt:lpstr>
      <vt:lpstr>How to Use a Clamp Ammeter</vt:lpstr>
      <vt:lpstr>How To Choose Between A Clamp Meter And Digital Multimeter</vt:lpstr>
      <vt:lpstr>Review and Recall </vt:lpstr>
      <vt:lpstr>Knowledge Check  </vt:lpstr>
      <vt:lpstr>Knowledge Check</vt:lpstr>
      <vt:lpstr>Knowledge Check  </vt:lpstr>
      <vt:lpstr>Knowledge Check  </vt:lpstr>
      <vt:lpstr>Summary</vt:lpstr>
      <vt:lpstr>Quiz  </vt:lpstr>
      <vt:lpstr>Objectives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Mentor &amp; Apprenticeship Programs</dc:title>
  <dc:creator>Maurice Beard</dc:creator>
  <cp:lastModifiedBy>Kristen Ribaudo</cp:lastModifiedBy>
  <cp:revision>585</cp:revision>
  <dcterms:created xsi:type="dcterms:W3CDTF">2025-01-21T17:59:23Z</dcterms:created>
  <dcterms:modified xsi:type="dcterms:W3CDTF">2026-05-31T12:57:25Z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BEAEC871-48B9-4E68-B519-A98E1E2CE787</vt:lpwstr>
  </property>
  <property fmtid="{D5CDD505-2E9C-101B-9397-08002B2CF9AE}" pid="3" name="ArticulatePath">
    <vt:lpwstr>Developing Mentor &amp; Apprenticeship Programs</vt:lpwstr>
  </property>
</Properties>
</file>