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notesSlides/notesSlide18.xml" ContentType="application/vnd.openxmlformats-officedocument.presentationml.notesSlide+xml"/>
  <Override PartName="/ppt/tags/tag42.xml" ContentType="application/vnd.openxmlformats-officedocument.presentationml.tags+xml"/>
  <Override PartName="/ppt/notesSlides/notesSlide19.xml" ContentType="application/vnd.openxmlformats-officedocument.presentationml.notesSlide+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notesSlides/notesSlide27.xml" ContentType="application/vnd.openxmlformats-officedocument.presentationml.notesSlide+xml"/>
  <Override PartName="/ppt/tags/tag51.xml" ContentType="application/vnd.openxmlformats-officedocument.presentationml.tags+xml"/>
  <Override PartName="/ppt/notesSlides/notesSlide28.xml" ContentType="application/vnd.openxmlformats-officedocument.presentationml.notesSlide+xml"/>
  <Override PartName="/ppt/tags/tag52.xml" ContentType="application/vnd.openxmlformats-officedocument.presentationml.tags+xml"/>
  <Override PartName="/ppt/notesSlides/notesSlide29.xml" ContentType="application/vnd.openxmlformats-officedocument.presentationml.notesSlide+xml"/>
  <Override PartName="/ppt/tags/tag53.xml" ContentType="application/vnd.openxmlformats-officedocument.presentationml.tags+xml"/>
  <Override PartName="/ppt/notesSlides/notesSlide30.xml" ContentType="application/vnd.openxmlformats-officedocument.presentationml.notesSlide+xml"/>
  <Override PartName="/ppt/tags/tag54.xml" ContentType="application/vnd.openxmlformats-officedocument.presentationml.tags+xml"/>
  <Override PartName="/ppt/notesSlides/notesSlide31.xml" ContentType="application/vnd.openxmlformats-officedocument.presentationml.notesSlide+xml"/>
  <Override PartName="/ppt/tags/tag55.xml" ContentType="application/vnd.openxmlformats-officedocument.presentationml.tags+xml"/>
  <Override PartName="/ppt/notesSlides/notesSlide32.xml" ContentType="application/vnd.openxmlformats-officedocument.presentationml.notesSlide+xml"/>
  <Override PartName="/ppt/tags/tag56.xml" ContentType="application/vnd.openxmlformats-officedocument.presentationml.tags+xml"/>
  <Override PartName="/ppt/notesSlides/notesSlide33.xml" ContentType="application/vnd.openxmlformats-officedocument.presentationml.notesSlide+xml"/>
  <Override PartName="/ppt/tags/tag57.xml" ContentType="application/vnd.openxmlformats-officedocument.presentationml.tags+xml"/>
  <Override PartName="/ppt/notesSlides/notesSlide34.xml" ContentType="application/vnd.openxmlformats-officedocument.presentationml.notesSlide+xml"/>
  <Override PartName="/ppt/tags/tag58.xml" ContentType="application/vnd.openxmlformats-officedocument.presentationml.tags+xml"/>
  <Override PartName="/ppt/notesSlides/notesSlide35.xml" ContentType="application/vnd.openxmlformats-officedocument.presentationml.notesSlide+xml"/>
  <Override PartName="/ppt/tags/tag59.xml" ContentType="application/vnd.openxmlformats-officedocument.presentationml.tags+xml"/>
  <Override PartName="/ppt/notesSlides/notesSlide36.xml" ContentType="application/vnd.openxmlformats-officedocument.presentationml.notesSlide+xml"/>
  <Override PartName="/ppt/tags/tag60.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1.xml" ContentType="application/vnd.openxmlformats-officedocument.presentationml.tags+xml"/>
  <Override PartName="/ppt/notesSlides/notesSlide39.xml" ContentType="application/vnd.openxmlformats-officedocument.presentationml.notesSlide+xml"/>
  <Override PartName="/ppt/tags/tag62.xml" ContentType="application/vnd.openxmlformats-officedocument.presentationml.tags+xml"/>
  <Override PartName="/ppt/notesSlides/notesSlide40.xml" ContentType="application/vnd.openxmlformats-officedocument.presentationml.notesSlide+xml"/>
  <Override PartName="/ppt/tags/tag63.xml" ContentType="application/vnd.openxmlformats-officedocument.presentationml.tags+xml"/>
  <Override PartName="/ppt/notesSlides/notesSlide41.xml" ContentType="application/vnd.openxmlformats-officedocument.presentationml.notesSlide+xml"/>
  <Override PartName="/ppt/tags/tag64.xml" ContentType="application/vnd.openxmlformats-officedocument.presentationml.tags+xml"/>
  <Override PartName="/ppt/notesSlides/notesSlide42.xml" ContentType="application/vnd.openxmlformats-officedocument.presentationml.notesSlide+xml"/>
  <Override PartName="/ppt/tags/tag65.xml" ContentType="application/vnd.openxmlformats-officedocument.presentationml.tags+xml"/>
  <Override PartName="/ppt/notesSlides/notesSlide43.xml" ContentType="application/vnd.openxmlformats-officedocument.presentationml.notesSlide+xml"/>
  <Override PartName="/ppt/tags/tag66.xml" ContentType="application/vnd.openxmlformats-officedocument.presentationml.tags+xml"/>
  <Override PartName="/ppt/notesSlides/notesSlide44.xml" ContentType="application/vnd.openxmlformats-officedocument.presentationml.notesSlide+xml"/>
  <Override PartName="/ppt/tags/tag67.xml" ContentType="application/vnd.openxmlformats-officedocument.presentationml.tags+xml"/>
  <Override PartName="/ppt/notesSlides/notesSlide45.xml" ContentType="application/vnd.openxmlformats-officedocument.presentationml.notesSlide+xml"/>
  <Override PartName="/ppt/tags/tag68.xml" ContentType="application/vnd.openxmlformats-officedocument.presentationml.tags+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92" r:id="rId2"/>
  </p:sldMasterIdLst>
  <p:notesMasterIdLst>
    <p:notesMasterId r:id="rId49"/>
  </p:notesMasterIdLst>
  <p:handoutMasterIdLst>
    <p:handoutMasterId r:id="rId50"/>
  </p:handoutMasterIdLst>
  <p:sldIdLst>
    <p:sldId id="277" r:id="rId3"/>
    <p:sldId id="2425" r:id="rId4"/>
    <p:sldId id="2295" r:id="rId5"/>
    <p:sldId id="2412" r:id="rId6"/>
    <p:sldId id="2413" r:id="rId7"/>
    <p:sldId id="2128753227" r:id="rId8"/>
    <p:sldId id="2421" r:id="rId9"/>
    <p:sldId id="2415" r:id="rId10"/>
    <p:sldId id="2440" r:id="rId11"/>
    <p:sldId id="2442" r:id="rId12"/>
    <p:sldId id="2443" r:id="rId13"/>
    <p:sldId id="2444" r:id="rId14"/>
    <p:sldId id="2445" r:id="rId15"/>
    <p:sldId id="2446" r:id="rId16"/>
    <p:sldId id="2128753195" r:id="rId17"/>
    <p:sldId id="2128753196" r:id="rId18"/>
    <p:sldId id="2128753197" r:id="rId19"/>
    <p:sldId id="2128753198" r:id="rId20"/>
    <p:sldId id="2128753199" r:id="rId21"/>
    <p:sldId id="2128753200" r:id="rId22"/>
    <p:sldId id="2128753201" r:id="rId23"/>
    <p:sldId id="2128753204" r:id="rId24"/>
    <p:sldId id="2128753202" r:id="rId25"/>
    <p:sldId id="2128753205" r:id="rId26"/>
    <p:sldId id="2128753206" r:id="rId27"/>
    <p:sldId id="2128753207" r:id="rId28"/>
    <p:sldId id="2128753208" r:id="rId29"/>
    <p:sldId id="2128753210" r:id="rId30"/>
    <p:sldId id="2128753212" r:id="rId31"/>
    <p:sldId id="2128753216" r:id="rId32"/>
    <p:sldId id="2128753211" r:id="rId33"/>
    <p:sldId id="2128753215" r:id="rId34"/>
    <p:sldId id="2128753217" r:id="rId35"/>
    <p:sldId id="2128753218" r:id="rId36"/>
    <p:sldId id="2128753219" r:id="rId37"/>
    <p:sldId id="2128753224" r:id="rId38"/>
    <p:sldId id="2128753220" r:id="rId39"/>
    <p:sldId id="2128753228" r:id="rId40"/>
    <p:sldId id="2128753221" r:id="rId41"/>
    <p:sldId id="2128753222" r:id="rId42"/>
    <p:sldId id="2128753225" r:id="rId43"/>
    <p:sldId id="2128753223" r:id="rId44"/>
    <p:sldId id="2128753226" r:id="rId45"/>
    <p:sldId id="2426" r:id="rId46"/>
    <p:sldId id="2431" r:id="rId47"/>
    <p:sldId id="2423" r:id="rId48"/>
  </p:sldIdLst>
  <p:sldSz cx="12192000" cy="6858000"/>
  <p:notesSz cx="6858000" cy="9144000"/>
  <p:embeddedFontLst>
    <p:embeddedFont>
      <p:font typeface="Montserrat" panose="02000505000000020004" pitchFamily="2" charset="0"/>
      <p:regular r:id="rId51"/>
      <p:bold r:id="rId52"/>
    </p:embeddedFont>
    <p:embeddedFont>
      <p:font typeface="Montserrat ExtraBold" panose="00000900000000000000" pitchFamily="2" charset="0"/>
      <p:bold r:id="rId53"/>
      <p:boldItalic r:id="rId54"/>
    </p:embeddedFont>
    <p:embeddedFont>
      <p:font typeface="MV Boli" panose="02000500030200090000" pitchFamily="2" charset="0"/>
      <p:regular r:id="rId55"/>
    </p:embeddedFont>
  </p:embeddedFontLst>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8219F3-BE97-CEC9-7252-84E817F8DCC8}" name="Allie Franklyn" initials="AF" userId="S::afranklyn@transportcenter.org::2e006465-fe6a-4244-a2e5-a65a0565e14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8CF13F"/>
    <a:srgbClr val="CBD92C"/>
    <a:srgbClr val="00A34B"/>
    <a:srgbClr val="0F6235"/>
    <a:srgbClr val="E99873"/>
    <a:srgbClr val="D7E023"/>
    <a:srgbClr val="2AA748"/>
    <a:srgbClr val="E6E6E6"/>
    <a:srgbClr val="FAFB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AD4EC-50EE-49FC-A67C-6A3FE140F6AB}" v="3" dt="2026-03-31T18:00:53.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6627" autoAdjust="0"/>
  </p:normalViewPr>
  <p:slideViewPr>
    <p:cSldViewPr snapToGrid="0">
      <p:cViewPr varScale="1">
        <p:scale>
          <a:sx n="59" d="100"/>
          <a:sy n="59" d="100"/>
        </p:scale>
        <p:origin x="59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12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Liu" userId="RbefZwrnmxrE6Rtd2tSrm+F4/ZyzDz6UNKeNfdU9CLA=" providerId="None" clId="Web-{8ABAD4EC-50EE-49FC-A67C-6A3FE140F6AB}"/>
    <pc:docChg chg="modSld">
      <pc:chgData name="Brandon Liu" userId="RbefZwrnmxrE6Rtd2tSrm+F4/ZyzDz6UNKeNfdU9CLA=" providerId="None" clId="Web-{8ABAD4EC-50EE-49FC-A67C-6A3FE140F6AB}" dt="2026-03-31T18:00:53.664" v="2" actId="20577"/>
      <pc:docMkLst>
        <pc:docMk/>
      </pc:docMkLst>
      <pc:sldChg chg="modSp">
        <pc:chgData name="Brandon Liu" userId="RbefZwrnmxrE6Rtd2tSrm+F4/ZyzDz6UNKeNfdU9CLA=" providerId="None" clId="Web-{8ABAD4EC-50EE-49FC-A67C-6A3FE140F6AB}" dt="2026-03-31T18:00:53.664" v="2" actId="20577"/>
        <pc:sldMkLst>
          <pc:docMk/>
          <pc:sldMk cId="289830023" sldId="2425"/>
        </pc:sldMkLst>
        <pc:spChg chg="mod">
          <ac:chgData name="Brandon Liu" userId="RbefZwrnmxrE6Rtd2tSrm+F4/ZyzDz6UNKeNfdU9CLA=" providerId="None" clId="Web-{8ABAD4EC-50EE-49FC-A67C-6A3FE140F6AB}" dt="2026-03-31T18:00:53.664" v="2" actId="20577"/>
          <ac:spMkLst>
            <pc:docMk/>
            <pc:sldMk cId="289830023" sldId="2425"/>
            <ac:spMk id="5" creationId="{5C93E851-F823-5FB1-01E1-1F997CA034ED}"/>
          </ac:spMkLst>
        </pc:spChg>
      </pc:sldChg>
    </pc:docChg>
  </pc:docChgLst>
  <pc:docChgLst>
    <pc:chgData name="Addie Khanu" userId="cx/jwx/9okW6g1gbgXL8LDfUc01DkQxoSMV+0s+T6XA=" providerId="None" clId="Web-{731007AF-AD84-4984-8228-C4526CD2EF3A}"/>
    <pc:docChg chg="modSld">
      <pc:chgData name="Addie Khanu" userId="cx/jwx/9okW6g1gbgXL8LDfUc01DkQxoSMV+0s+T6XA=" providerId="None" clId="Web-{731007AF-AD84-4984-8228-C4526CD2EF3A}" dt="2026-03-02T14:13:37.150" v="8" actId="20577"/>
      <pc:docMkLst>
        <pc:docMk/>
      </pc:docMkLst>
      <pc:sldChg chg="modSp">
        <pc:chgData name="Addie Khanu" userId="cx/jwx/9okW6g1gbgXL8LDfUc01DkQxoSMV+0s+T6XA=" providerId="None" clId="Web-{731007AF-AD84-4984-8228-C4526CD2EF3A}" dt="2026-03-02T14:13:37.150" v="8" actId="20577"/>
        <pc:sldMkLst>
          <pc:docMk/>
          <pc:sldMk cId="2328965073" sldId="2420"/>
        </pc:sldMkLst>
        <pc:spChg chg="mod">
          <ac:chgData name="Addie Khanu" userId="cx/jwx/9okW6g1gbgXL8LDfUc01DkQxoSMV+0s+T6XA=" providerId="None" clId="Web-{731007AF-AD84-4984-8228-C4526CD2EF3A}" dt="2026-03-02T14:13:37.150" v="8" actId="20577"/>
          <ac:spMkLst>
            <pc:docMk/>
            <pc:sldMk cId="2328965073" sldId="2420"/>
            <ac:spMk id="5" creationId="{6E365C04-9672-4EAD-B267-8CA3C4F1CA9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26396-F8F3-4943-886C-0633467682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8A4C79-1A49-4098-B5D7-165FB4042A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14E4B3-A97E-4246-9676-415BEA7FBF27}" type="datetimeFigureOut">
              <a:rPr lang="en-US" smtClean="0"/>
              <a:t>5/30/2026</a:t>
            </a:fld>
            <a:endParaRPr lang="en-US"/>
          </a:p>
        </p:txBody>
      </p:sp>
      <p:sp>
        <p:nvSpPr>
          <p:cNvPr id="4" name="Footer Placeholder 3">
            <a:extLst>
              <a:ext uri="{FF2B5EF4-FFF2-40B4-BE49-F238E27FC236}">
                <a16:creationId xmlns:a16="http://schemas.microsoft.com/office/drawing/2014/main" id="{CC11F5FF-63F5-4A15-A81C-A51F748374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3F861F-BD4B-4150-A7EE-99226F3EC7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0C234-9151-4C67-8EF0-3133E2C963A6}" type="slidenum">
              <a:rPr lang="en-US" smtClean="0"/>
              <a:t>‹#›</a:t>
            </a:fld>
            <a:endParaRPr lang="en-US"/>
          </a:p>
        </p:txBody>
      </p:sp>
    </p:spTree>
    <p:custDataLst>
      <p:tags r:id="rId2"/>
    </p:custDataLst>
    <p:extLst>
      <p:ext uri="{BB962C8B-B14F-4D97-AF65-F5344CB8AC3E}">
        <p14:creationId xmlns:p14="http://schemas.microsoft.com/office/powerpoint/2010/main" val="413102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CCC76-AB5D-4D11-A0BF-4B69EC6E2B08}" type="datetimeFigureOut">
              <a:rPr lang="en-US" smtClean="0"/>
              <a:t>5/30/2026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8FB58B-AACD-44F1-9CE2-B850C946C86F}" type="slidenum">
              <a:rPr lang="en-US" smtClean="0"/>
              <a:t>‹#›</a:t>
            </a:fld>
            <a:endParaRPr lang="en-US"/>
          </a:p>
        </p:txBody>
      </p:sp>
    </p:spTree>
    <p:extLst>
      <p:ext uri="{BB962C8B-B14F-4D97-AF65-F5344CB8AC3E}">
        <p14:creationId xmlns:p14="http://schemas.microsoft.com/office/powerpoint/2010/main" val="126441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sparkfun.com/tutorials/transistors/extending-the-water-analog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sparkfun.com/tutorials/transistors/extending-the-water-analog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sparkfun.com/tutorials/transistors/extending-the-water-analog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wbatteries.com.au/what-voltage-is-low-for-a-car-batter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p6oaTMhjO6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s.com/teaching-resource/relationship-between-volts-amps-and-ohms-1300531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1</a:t>
            </a:fld>
            <a:endParaRPr lang="en-US"/>
          </a:p>
        </p:txBody>
      </p:sp>
    </p:spTree>
    <p:extLst>
      <p:ext uri="{BB962C8B-B14F-4D97-AF65-F5344CB8AC3E}">
        <p14:creationId xmlns:p14="http://schemas.microsoft.com/office/powerpoint/2010/main" val="71143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altLang="en-US" sz="1200" b="1" dirty="0">
                <a:latin typeface="Calibri" panose="020F0502020204030204" pitchFamily="34" charset="0"/>
                <a:ea typeface="Calibri" panose="020F0502020204030204" pitchFamily="34" charset="0"/>
                <a:cs typeface="Calibri" panose="020F0502020204030204" pitchFamily="34" charset="0"/>
              </a:rPr>
              <a:t>Do</a:t>
            </a:r>
            <a:r>
              <a:rPr lang="en-US" altLang="en-US" sz="12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Review how voltage, current, and resistance are used in a vehicle. </a:t>
            </a: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10</a:t>
            </a:fld>
            <a:endParaRPr lang="en-US"/>
          </a:p>
        </p:txBody>
      </p:sp>
    </p:spTree>
    <p:extLst>
      <p:ext uri="{BB962C8B-B14F-4D97-AF65-F5344CB8AC3E}">
        <p14:creationId xmlns:p14="http://schemas.microsoft.com/office/powerpoint/2010/main" val="244180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en-US" sz="1200" b="1" dirty="0">
                <a:latin typeface="+mn-lt"/>
                <a:ea typeface="Calibri" panose="020F0502020204030204" pitchFamily="34" charset="0"/>
                <a:cs typeface="Calibri" panose="020F0502020204030204" pitchFamily="34" charset="0"/>
              </a:rPr>
              <a:t>INSTRUCTIONAL ACTIVITY: </a:t>
            </a:r>
            <a:r>
              <a:rPr lang="en-US" altLang="en-US" sz="1200" b="0" dirty="0">
                <a:latin typeface="+mn-lt"/>
                <a:ea typeface="Calibri" panose="020F0502020204030204" pitchFamily="34" charset="0"/>
                <a:cs typeface="Calibri" panose="020F0502020204030204" pitchFamily="34" charset="0"/>
              </a:rPr>
              <a:t>Present Content</a:t>
            </a:r>
            <a:endParaRPr lang="en-US" altLang="en-US" sz="1200" dirty="0">
              <a:latin typeface="+mn-lt"/>
              <a:ea typeface="Calibri" panose="020F0502020204030204" pitchFamily="34" charset="0"/>
              <a:cs typeface="Calibri" panose="020F0502020204030204" pitchFamily="34" charset="0"/>
            </a:endParaRPr>
          </a:p>
          <a:p>
            <a:r>
              <a:rPr lang="en-US" altLang="en-US" sz="1200" b="1" dirty="0">
                <a:latin typeface="+mn-lt"/>
                <a:ea typeface="Calibri" panose="020F0502020204030204" pitchFamily="34" charset="0"/>
                <a:cs typeface="Calibri" panose="020F0502020204030204" pitchFamily="34" charset="0"/>
              </a:rPr>
              <a:t>TIME</a:t>
            </a:r>
            <a:r>
              <a:rPr lang="en-US" altLang="en-US" sz="1200" dirty="0">
                <a:latin typeface="+mn-lt"/>
                <a:ea typeface="Calibri" panose="020F0502020204030204" pitchFamily="34" charset="0"/>
                <a:cs typeface="Calibri" panose="020F0502020204030204" pitchFamily="34" charset="0"/>
              </a:rPr>
              <a:t>: 2 min.</a:t>
            </a:r>
          </a:p>
          <a:p>
            <a:r>
              <a:rPr lang="en-US" altLang="en-US" sz="1200" b="1" dirty="0">
                <a:latin typeface="+mn-lt"/>
                <a:ea typeface="Calibri" panose="020F0502020204030204" pitchFamily="34" charset="0"/>
                <a:cs typeface="Calibri" panose="020F0502020204030204" pitchFamily="34" charset="0"/>
              </a:rPr>
              <a:t>Talking Points</a:t>
            </a:r>
            <a:r>
              <a:rPr lang="en-US" altLang="en-US" sz="1200" dirty="0">
                <a:latin typeface="+mn-lt"/>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dirty="0">
                <a:latin typeface="+mn-lt"/>
              </a:rPr>
              <a:t>When thinking about voltage, ask yourself: </a:t>
            </a:r>
            <a:r>
              <a:rPr lang="en-US" i="1" dirty="0">
                <a:latin typeface="+mn-lt"/>
              </a:rPr>
              <a:t>What pushes electricity?</a:t>
            </a:r>
            <a:endParaRPr lang="en-US" dirty="0">
              <a:latin typeface="+mn-lt"/>
            </a:endParaRPr>
          </a:p>
          <a:p>
            <a:pPr marL="171450" indent="-171450">
              <a:buFont typeface="Arial" panose="020B0604020202020204" pitchFamily="34" charset="0"/>
              <a:buChar char="•"/>
            </a:pPr>
            <a:r>
              <a:rPr lang="en-US" b="1" dirty="0">
                <a:latin typeface="+mn-lt"/>
              </a:rPr>
              <a:t>Voltage</a:t>
            </a:r>
            <a:r>
              <a:rPr lang="en-US" dirty="0">
                <a:latin typeface="+mn-lt"/>
              </a:rPr>
              <a:t> is the force that pushes electric charges through a conductor. It’s what gives electrons the energy to move.</a:t>
            </a:r>
          </a:p>
          <a:p>
            <a:pPr marL="628650" lvl="1" indent="-171450">
              <a:buFont typeface="Arial" panose="020B0604020202020204" pitchFamily="34" charset="0"/>
              <a:buChar char="•"/>
            </a:pPr>
            <a:r>
              <a:rPr lang="en-US" dirty="0">
                <a:latin typeface="+mn-lt"/>
              </a:rPr>
              <a:t>In a water analogy, the </a:t>
            </a:r>
            <a:r>
              <a:rPr lang="en-US" b="1" dirty="0">
                <a:latin typeface="+mn-lt"/>
              </a:rPr>
              <a:t>pressure </a:t>
            </a:r>
            <a:r>
              <a:rPr lang="en-US" b="0" dirty="0">
                <a:latin typeface="+mn-lt"/>
              </a:rPr>
              <a:t>at the end of the hose represents </a:t>
            </a:r>
            <a:r>
              <a:rPr lang="en-US" b="1" dirty="0">
                <a:latin typeface="+mn-lt"/>
              </a:rPr>
              <a:t>voltage</a:t>
            </a:r>
            <a:r>
              <a:rPr lang="en-US" dirty="0">
                <a:latin typeface="+mn-lt"/>
              </a:rPr>
              <a:t>, and the </a:t>
            </a:r>
            <a:r>
              <a:rPr lang="en-US" b="1" dirty="0">
                <a:latin typeface="+mn-lt"/>
              </a:rPr>
              <a:t>water in the tank </a:t>
            </a:r>
            <a:r>
              <a:rPr lang="en-US" b="0" dirty="0">
                <a:latin typeface="+mn-lt"/>
              </a:rPr>
              <a:t>represents</a:t>
            </a:r>
            <a:r>
              <a:rPr lang="en-US" b="1" dirty="0">
                <a:latin typeface="+mn-lt"/>
              </a:rPr>
              <a:t> electrical charge</a:t>
            </a:r>
            <a:r>
              <a:rPr lang="en-US" dirty="0">
                <a:latin typeface="+mn-lt"/>
              </a:rPr>
              <a:t>.</a:t>
            </a:r>
          </a:p>
          <a:p>
            <a:pPr marL="628650" lvl="1" indent="-171450">
              <a:buFont typeface="Arial" panose="020B0604020202020204" pitchFamily="34" charset="0"/>
              <a:buChar char="•"/>
            </a:pPr>
            <a:r>
              <a:rPr lang="en-US" dirty="0">
                <a:latin typeface="+mn-lt"/>
              </a:rPr>
              <a:t>The </a:t>
            </a:r>
            <a:r>
              <a:rPr lang="en-US" b="1" dirty="0">
                <a:latin typeface="+mn-lt"/>
              </a:rPr>
              <a:t>more water in the tank</a:t>
            </a:r>
            <a:r>
              <a:rPr lang="en-US" dirty="0">
                <a:latin typeface="+mn-lt"/>
              </a:rPr>
              <a:t>, the </a:t>
            </a:r>
            <a:r>
              <a:rPr lang="en-US" b="1" dirty="0">
                <a:latin typeface="+mn-lt"/>
              </a:rPr>
              <a:t>greater the charge </a:t>
            </a:r>
            <a:r>
              <a:rPr lang="en-US" dirty="0">
                <a:latin typeface="+mn-lt"/>
              </a:rPr>
              <a:t>available, which increases </a:t>
            </a:r>
            <a:r>
              <a:rPr lang="en-US" b="1" dirty="0">
                <a:latin typeface="+mn-lt"/>
              </a:rPr>
              <a:t>the pressure measured at the end of the hose—</a:t>
            </a:r>
            <a:r>
              <a:rPr lang="en-US" dirty="0">
                <a:latin typeface="+mn-lt"/>
              </a:rPr>
              <a:t>just like higher charge levels can result in higher voltage.</a:t>
            </a:r>
          </a:p>
          <a:p>
            <a:pPr marL="171450" indent="-171450">
              <a:buFont typeface="Arial" panose="020B0604020202020204" pitchFamily="34" charset="0"/>
              <a:buChar char="•"/>
            </a:pPr>
            <a:r>
              <a:rPr lang="en-US" dirty="0">
                <a:latin typeface="+mn-lt"/>
              </a:rPr>
              <a:t>We measure voltage in volts, and the higher the voltage, the more energy there is to push those charges through the circuit.</a:t>
            </a:r>
          </a:p>
          <a:p>
            <a:pPr marL="171450" indent="-171450">
              <a:buFont typeface="Arial" panose="020B0604020202020204" pitchFamily="34" charset="0"/>
              <a:buChar char="•"/>
            </a:pPr>
            <a:r>
              <a:rPr lang="en-US" dirty="0">
                <a:latin typeface="+mn-lt"/>
              </a:rPr>
              <a:t>Think back to the water analogy: voltage is like water pressure. If the pressure increases, the water flows faster. The same is true in electricity—higher voltage means a stronger push for current.</a:t>
            </a:r>
          </a:p>
          <a:p>
            <a:pPr marL="171450" indent="-171450">
              <a:buFont typeface="Arial" panose="020B0604020202020204" pitchFamily="34" charset="0"/>
              <a:buChar char="•"/>
            </a:pPr>
            <a:r>
              <a:rPr lang="en-US" dirty="0">
                <a:latin typeface="+mn-lt"/>
              </a:rPr>
              <a:t>If there is no voltage, nothing moves—even if the wires and components are working perfectly.</a:t>
            </a:r>
          </a:p>
          <a:p>
            <a:pPr marL="628650" lvl="1" indent="-171450">
              <a:buFont typeface="Arial" panose="020B0604020202020204" pitchFamily="34" charset="0"/>
              <a:buChar char="•"/>
            </a:pPr>
            <a:r>
              <a:rPr lang="en-US" dirty="0">
                <a:latin typeface="+mn-lt"/>
              </a:rPr>
              <a:t>Low voltage = weak push</a:t>
            </a:r>
          </a:p>
          <a:p>
            <a:pPr marL="628650" lvl="1" indent="-171450">
              <a:buFont typeface="Arial" panose="020B0604020202020204" pitchFamily="34" charset="0"/>
              <a:buChar char="•"/>
            </a:pPr>
            <a:r>
              <a:rPr lang="en-US" dirty="0">
                <a:latin typeface="+mn-lt"/>
              </a:rPr>
              <a:t>High voltage = strong push</a:t>
            </a:r>
          </a:p>
          <a:p>
            <a:pPr marL="171450" indent="-171450">
              <a:buFont typeface="Arial" panose="020B0604020202020204" pitchFamily="34" charset="0"/>
              <a:buChar char="•"/>
            </a:pPr>
            <a:r>
              <a:rPr lang="en-US" dirty="0">
                <a:latin typeface="+mn-lt"/>
              </a:rPr>
              <a:t>It’s also important to understand limits:</a:t>
            </a:r>
          </a:p>
          <a:p>
            <a:pPr marL="628650" lvl="1" indent="-171450">
              <a:buFont typeface="Arial" panose="020B0604020202020204" pitchFamily="34" charset="0"/>
              <a:buChar char="•"/>
            </a:pPr>
            <a:r>
              <a:rPr lang="en-US" dirty="0">
                <a:latin typeface="+mn-lt"/>
              </a:rPr>
              <a:t>Too much voltage can damage equipment</a:t>
            </a:r>
          </a:p>
          <a:p>
            <a:pPr marL="628650" lvl="1" indent="-171450">
              <a:buFont typeface="Arial" panose="020B0604020202020204" pitchFamily="34" charset="0"/>
              <a:buChar char="•"/>
            </a:pPr>
            <a:r>
              <a:rPr lang="en-US" dirty="0">
                <a:latin typeface="+mn-lt"/>
              </a:rPr>
              <a:t>Too little voltage can cause improper operation or shutdown</a:t>
            </a:r>
          </a:p>
          <a:p>
            <a:pPr marL="0" indent="0">
              <a:buFont typeface="Arial" panose="020B0604020202020204" pitchFamily="34" charset="0"/>
              <a:buNone/>
            </a:pPr>
            <a:endParaRPr lang="en-US" dirty="0">
              <a:latin typeface="+mn-lt"/>
            </a:endParaRPr>
          </a:p>
          <a:p>
            <a:pPr marL="0" indent="0">
              <a:buFont typeface="Arial" panose="020B0604020202020204" pitchFamily="34" charset="0"/>
              <a:buNone/>
            </a:pPr>
            <a:r>
              <a:rPr lang="en-US" i="1" dirty="0">
                <a:latin typeface="+mn-lt"/>
              </a:rPr>
              <a:t>Source</a:t>
            </a:r>
            <a:r>
              <a:rPr lang="en-US" dirty="0">
                <a:latin typeface="+mn-lt"/>
              </a:rPr>
              <a:t>: </a:t>
            </a:r>
            <a:r>
              <a:rPr lang="en-US" dirty="0" err="1">
                <a:latin typeface="+mn-lt"/>
              </a:rPr>
              <a:t>SparkFun</a:t>
            </a:r>
            <a:r>
              <a:rPr lang="en-US" dirty="0">
                <a:latin typeface="+mn-lt"/>
              </a:rPr>
              <a:t> Electronics. (n.d.). </a:t>
            </a:r>
            <a:r>
              <a:rPr lang="en-US" i="1" dirty="0">
                <a:latin typeface="+mn-lt"/>
              </a:rPr>
              <a:t>Transistors: Extending the water analogy</a:t>
            </a:r>
            <a:r>
              <a:rPr lang="en-US" dirty="0">
                <a:latin typeface="+mn-lt"/>
              </a:rPr>
              <a:t>. </a:t>
            </a:r>
            <a:r>
              <a:rPr lang="en-US" dirty="0" err="1">
                <a:latin typeface="+mn-lt"/>
              </a:rPr>
              <a:t>SparkFun</a:t>
            </a:r>
            <a:r>
              <a:rPr lang="en-US" dirty="0">
                <a:latin typeface="+mn-lt"/>
              </a:rPr>
              <a:t> Learn. </a:t>
            </a:r>
            <a:r>
              <a:rPr lang="en-US" dirty="0">
                <a:latin typeface="+mn-lt"/>
                <a:hlinkClick r:id="rId3"/>
              </a:rPr>
              <a:t>https://learn.sparkfun.com/tutorials/transistors/extending-the-water-analogy</a:t>
            </a:r>
            <a:endParaRPr lang="en-US" dirty="0">
              <a:latin typeface="+mn-lt"/>
            </a:endParaRPr>
          </a:p>
        </p:txBody>
      </p:sp>
      <p:sp>
        <p:nvSpPr>
          <p:cNvPr id="4" name="Slide Number Placeholder 3"/>
          <p:cNvSpPr>
            <a:spLocks noGrp="1"/>
          </p:cNvSpPr>
          <p:nvPr>
            <p:ph type="sldNum" sz="quarter" idx="5"/>
          </p:nvPr>
        </p:nvSpPr>
        <p:spPr/>
        <p:txBody>
          <a:bodyPr/>
          <a:lstStyle/>
          <a:p>
            <a:fld id="{C68FB58B-AACD-44F1-9CE2-B850C946C86F}" type="slidenum">
              <a:rPr lang="en-US" smtClean="0"/>
              <a:t>11</a:t>
            </a:fld>
            <a:endParaRPr lang="en-US"/>
          </a:p>
        </p:txBody>
      </p:sp>
    </p:spTree>
    <p:extLst>
      <p:ext uri="{BB962C8B-B14F-4D97-AF65-F5344CB8AC3E}">
        <p14:creationId xmlns:p14="http://schemas.microsoft.com/office/powerpoint/2010/main" val="252865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en-US" sz="1200" b="1" dirty="0">
                <a:latin typeface="+mn-lt"/>
                <a:ea typeface="Calibri" panose="020F0502020204030204" pitchFamily="34" charset="0"/>
                <a:cs typeface="Calibri" panose="020F0502020204030204" pitchFamily="34" charset="0"/>
              </a:rPr>
              <a:t>INSTRUCTIONAL ACTIVITY: </a:t>
            </a:r>
            <a:r>
              <a:rPr lang="en-US" altLang="en-US" sz="1200" b="0" dirty="0">
                <a:latin typeface="+mn-lt"/>
                <a:ea typeface="Calibri" panose="020F0502020204030204" pitchFamily="34" charset="0"/>
                <a:cs typeface="Calibri" panose="020F0502020204030204" pitchFamily="34" charset="0"/>
              </a:rPr>
              <a:t>Present Content</a:t>
            </a:r>
            <a:endParaRPr lang="en-US" altLang="en-US" sz="1200" dirty="0">
              <a:latin typeface="+mn-lt"/>
              <a:ea typeface="Calibri" panose="020F0502020204030204" pitchFamily="34" charset="0"/>
              <a:cs typeface="Calibri" panose="020F0502020204030204" pitchFamily="34" charset="0"/>
            </a:endParaRPr>
          </a:p>
          <a:p>
            <a:r>
              <a:rPr lang="en-US" altLang="en-US" sz="1200" b="1" dirty="0">
                <a:latin typeface="+mn-lt"/>
                <a:ea typeface="Calibri" panose="020F0502020204030204" pitchFamily="34" charset="0"/>
                <a:cs typeface="Calibri" panose="020F0502020204030204" pitchFamily="34" charset="0"/>
              </a:rPr>
              <a:t>TIME</a:t>
            </a:r>
            <a:r>
              <a:rPr lang="en-US" altLang="en-US" sz="1200" dirty="0">
                <a:latin typeface="+mn-lt"/>
                <a:ea typeface="Calibri" panose="020F0502020204030204" pitchFamily="34" charset="0"/>
                <a:cs typeface="Calibri" panose="020F0502020204030204" pitchFamily="34" charset="0"/>
              </a:rPr>
              <a:t>: 2 min.</a:t>
            </a:r>
          </a:p>
          <a:p>
            <a:r>
              <a:rPr lang="en-US" altLang="en-US" sz="1200" b="1" dirty="0">
                <a:latin typeface="+mn-lt"/>
                <a:ea typeface="Calibri" panose="020F0502020204030204" pitchFamily="34" charset="0"/>
                <a:cs typeface="Calibri" panose="020F0502020204030204" pitchFamily="34" charset="0"/>
              </a:rPr>
              <a:t>Talking Points</a:t>
            </a:r>
            <a:r>
              <a:rPr lang="en-US" altLang="en-US" sz="1200" dirty="0">
                <a:latin typeface="+mn-lt"/>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b="1" dirty="0"/>
              <a:t>Current</a:t>
            </a:r>
            <a:r>
              <a:rPr lang="en-US" dirty="0"/>
              <a:t> is the flow of electric charge—it’s what happens when electrons move through a conductor, like a wire. We measure it in amperes, or </a:t>
            </a:r>
            <a:r>
              <a:rPr lang="en-US" b="1" dirty="0"/>
              <a:t>amps</a:t>
            </a:r>
            <a:r>
              <a:rPr lang="en-US" dirty="0"/>
              <a:t>.</a:t>
            </a:r>
          </a:p>
          <a:p>
            <a:pPr marL="171450" indent="-171450">
              <a:buFont typeface="Arial" panose="020B0604020202020204" pitchFamily="34" charset="0"/>
              <a:buChar char="•"/>
            </a:pPr>
            <a:r>
              <a:rPr lang="en-US" dirty="0"/>
              <a:t>Current represents the actual movement of electrons in a circuit—how many charges pass a point each second.</a:t>
            </a:r>
          </a:p>
          <a:p>
            <a:pPr marL="171450" indent="-171450">
              <a:buFont typeface="Arial" panose="020B0604020202020204" pitchFamily="34" charset="0"/>
              <a:buChar char="•"/>
            </a:pPr>
            <a:r>
              <a:rPr lang="en-US" dirty="0"/>
              <a:t>In a water analogy, current is like the </a:t>
            </a:r>
            <a:r>
              <a:rPr lang="en-US" b="1" dirty="0"/>
              <a:t>flow rate of water through a pipe</a:t>
            </a:r>
            <a:r>
              <a:rPr lang="en-US" dirty="0"/>
              <a:t>. The stream of water represents electrons moving through a wire.</a:t>
            </a:r>
          </a:p>
          <a:p>
            <a:pPr marL="171450" indent="-171450">
              <a:buFont typeface="Arial" panose="020B0604020202020204" pitchFamily="34" charset="0"/>
              <a:buChar char="•"/>
            </a:pPr>
            <a:r>
              <a:rPr lang="en-US" dirty="0"/>
              <a:t>The faster and stronger the flow, the more current is moving through the system.</a:t>
            </a:r>
          </a:p>
          <a:p>
            <a:pPr marL="171450" indent="-171450">
              <a:buFont typeface="Arial" panose="020B0604020202020204" pitchFamily="34" charset="0"/>
              <a:buChar char="•"/>
            </a:pPr>
            <a:r>
              <a:rPr lang="en-US" dirty="0"/>
              <a:t>This also connects to other parts of the system:</a:t>
            </a:r>
          </a:p>
          <a:p>
            <a:pPr marL="628650" lvl="1" indent="-171450">
              <a:buFont typeface="Arial" panose="020B0604020202020204" pitchFamily="34" charset="0"/>
              <a:buChar char="•"/>
            </a:pPr>
            <a:r>
              <a:rPr lang="en-US" dirty="0"/>
              <a:t>A </a:t>
            </a:r>
            <a:r>
              <a:rPr lang="en-US" b="1" dirty="0"/>
              <a:t>bigger tank creates more pressure (voltage)</a:t>
            </a:r>
            <a:r>
              <a:rPr lang="en-US" dirty="0"/>
              <a:t>, which can increase flow.</a:t>
            </a:r>
          </a:p>
          <a:p>
            <a:pPr marL="628650" lvl="1" indent="-171450">
              <a:buFont typeface="Arial" panose="020B0604020202020204" pitchFamily="34" charset="0"/>
              <a:buChar char="•"/>
            </a:pPr>
            <a:r>
              <a:rPr lang="en-US" dirty="0"/>
              <a:t>A </a:t>
            </a:r>
            <a:r>
              <a:rPr lang="en-US" b="1" dirty="0"/>
              <a:t>narrower pipe creates more resistance</a:t>
            </a:r>
            <a:r>
              <a:rPr lang="en-US" dirty="0"/>
              <a:t>, which reduces flow.</a:t>
            </a:r>
          </a:p>
          <a:p>
            <a:pPr marL="171450" indent="-171450">
              <a:buFont typeface="Arial" panose="020B0604020202020204" pitchFamily="34" charset="0"/>
              <a:buChar char="•"/>
            </a:pPr>
            <a:r>
              <a:rPr lang="en-US" dirty="0"/>
              <a:t>So, if voltage is the push, current is the movement that push creates.</a:t>
            </a:r>
          </a:p>
          <a:p>
            <a:pPr marL="171450" indent="-171450">
              <a:buFont typeface="Arial" panose="020B0604020202020204" pitchFamily="34" charset="0"/>
              <a:buChar char="•"/>
            </a:pPr>
            <a:r>
              <a:rPr lang="en-US" dirty="0"/>
              <a:t>Current is what actually does the work in a circuit—powering lights, motors, and equipment.</a:t>
            </a:r>
          </a:p>
          <a:p>
            <a:pPr marL="171450" indent="-171450">
              <a:buFont typeface="Arial" panose="020B0604020202020204" pitchFamily="34" charset="0"/>
              <a:buChar char="•"/>
            </a:pPr>
            <a:r>
              <a:rPr lang="en-US" dirty="0"/>
              <a:t>It’s important to control current levels:</a:t>
            </a:r>
          </a:p>
          <a:p>
            <a:pPr marL="628650" lvl="1" indent="-171450">
              <a:buFont typeface="Arial" panose="020B0604020202020204" pitchFamily="34" charset="0"/>
              <a:buChar char="•"/>
            </a:pPr>
            <a:r>
              <a:rPr lang="en-US" dirty="0"/>
              <a:t>Too much current can blow fuses or trip breakers.</a:t>
            </a:r>
          </a:p>
          <a:p>
            <a:pPr marL="628650" lvl="1" indent="-171450">
              <a:buFont typeface="Arial" panose="020B0604020202020204" pitchFamily="34" charset="0"/>
              <a:buChar char="•"/>
            </a:pPr>
            <a:r>
              <a:rPr lang="en-US" dirty="0"/>
              <a:t>It can also cause overheating in wires or equipment.</a:t>
            </a:r>
          </a:p>
          <a:p>
            <a:pPr marL="628650" lvl="1" indent="-171450">
              <a:buFont typeface="Arial" panose="020B0604020202020204" pitchFamily="34" charset="0"/>
              <a:buChar char="•"/>
            </a:pPr>
            <a:r>
              <a:rPr lang="en-US" dirty="0"/>
              <a:t>Too little current can cause equipment to malfunction or struggle to operate properly.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latin typeface="+mn-lt"/>
              </a:rPr>
              <a:t>Source</a:t>
            </a:r>
            <a:r>
              <a:rPr lang="en-US" dirty="0">
                <a:latin typeface="+mn-lt"/>
              </a:rPr>
              <a:t>: </a:t>
            </a:r>
            <a:r>
              <a:rPr lang="en-US" dirty="0" err="1">
                <a:latin typeface="+mn-lt"/>
              </a:rPr>
              <a:t>SparkFun</a:t>
            </a:r>
            <a:r>
              <a:rPr lang="en-US" dirty="0">
                <a:latin typeface="+mn-lt"/>
              </a:rPr>
              <a:t> Electronics. (n.d.). </a:t>
            </a:r>
            <a:r>
              <a:rPr lang="en-US" i="1" dirty="0">
                <a:latin typeface="+mn-lt"/>
              </a:rPr>
              <a:t>Transistors: Extending the water analogy</a:t>
            </a:r>
            <a:r>
              <a:rPr lang="en-US" dirty="0">
                <a:latin typeface="+mn-lt"/>
              </a:rPr>
              <a:t>. </a:t>
            </a:r>
            <a:r>
              <a:rPr lang="en-US" dirty="0" err="1">
                <a:latin typeface="+mn-lt"/>
              </a:rPr>
              <a:t>SparkFun</a:t>
            </a:r>
            <a:r>
              <a:rPr lang="en-US" dirty="0">
                <a:latin typeface="+mn-lt"/>
              </a:rPr>
              <a:t> Learn. </a:t>
            </a:r>
            <a:r>
              <a:rPr lang="en-US" dirty="0">
                <a:latin typeface="+mn-lt"/>
                <a:hlinkClick r:id="rId3"/>
              </a:rPr>
              <a:t>https://learn.sparkfun.com/tutorials/transistors/extending-the-water-analogy</a:t>
            </a:r>
            <a:endParaRPr lang="en-US" dirty="0">
              <a:latin typeface="+mn-lt"/>
            </a:endParaRPr>
          </a:p>
          <a:p>
            <a:pPr marL="457200" lvl="1"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12</a:t>
            </a:fld>
            <a:endParaRPr lang="en-US"/>
          </a:p>
        </p:txBody>
      </p:sp>
    </p:spTree>
    <p:extLst>
      <p:ext uri="{BB962C8B-B14F-4D97-AF65-F5344CB8AC3E}">
        <p14:creationId xmlns:p14="http://schemas.microsoft.com/office/powerpoint/2010/main" val="370403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en-US" sz="1200" b="1" dirty="0">
                <a:latin typeface="+mn-lt"/>
                <a:ea typeface="Calibri" panose="020F0502020204030204" pitchFamily="34" charset="0"/>
                <a:cs typeface="Calibri" panose="020F0502020204030204" pitchFamily="34" charset="0"/>
              </a:rPr>
              <a:t>INSTRUCTIONAL ACTIVITY: </a:t>
            </a:r>
            <a:r>
              <a:rPr lang="en-US" altLang="en-US" sz="1200" b="0" dirty="0">
                <a:latin typeface="+mn-lt"/>
                <a:ea typeface="Calibri" panose="020F0502020204030204" pitchFamily="34" charset="0"/>
                <a:cs typeface="Calibri" panose="020F0502020204030204" pitchFamily="34" charset="0"/>
              </a:rPr>
              <a:t>Present Content</a:t>
            </a:r>
            <a:endParaRPr lang="en-US" altLang="en-US" sz="1200" dirty="0">
              <a:latin typeface="+mn-lt"/>
              <a:ea typeface="Calibri" panose="020F0502020204030204" pitchFamily="34" charset="0"/>
              <a:cs typeface="Calibri" panose="020F0502020204030204" pitchFamily="34" charset="0"/>
            </a:endParaRPr>
          </a:p>
          <a:p>
            <a:r>
              <a:rPr lang="en-US" altLang="en-US" sz="1200" b="1" dirty="0">
                <a:latin typeface="+mn-lt"/>
                <a:ea typeface="Calibri" panose="020F0502020204030204" pitchFamily="34" charset="0"/>
                <a:cs typeface="Calibri" panose="020F0502020204030204" pitchFamily="34" charset="0"/>
              </a:rPr>
              <a:t>TIME</a:t>
            </a:r>
            <a:r>
              <a:rPr lang="en-US" altLang="en-US" sz="1200" dirty="0">
                <a:latin typeface="+mn-lt"/>
                <a:ea typeface="Calibri" panose="020F0502020204030204" pitchFamily="34" charset="0"/>
                <a:cs typeface="Calibri" panose="020F0502020204030204" pitchFamily="34" charset="0"/>
              </a:rPr>
              <a:t>: 2 min.</a:t>
            </a:r>
          </a:p>
          <a:p>
            <a:r>
              <a:rPr lang="en-US" altLang="en-US" sz="1200" b="1" dirty="0">
                <a:latin typeface="+mn-lt"/>
                <a:ea typeface="Calibri" panose="020F0502020204030204" pitchFamily="34" charset="0"/>
                <a:cs typeface="Calibri" panose="020F0502020204030204" pitchFamily="34" charset="0"/>
              </a:rPr>
              <a:t>Talking Points</a:t>
            </a:r>
            <a:r>
              <a:rPr lang="en-US" altLang="en-US" sz="1200" dirty="0">
                <a:latin typeface="+mn-lt"/>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b="1" dirty="0"/>
              <a:t>Resistance</a:t>
            </a:r>
            <a:r>
              <a:rPr lang="en-US" dirty="0"/>
              <a:t> is the opposition to the flow of electric current; it slows the movement of electrons through a circuit. It is measured in ohms, represented by the Greek letter </a:t>
            </a:r>
            <a:r>
              <a:rPr lang="en-US" b="1" dirty="0"/>
              <a:t>Ω.</a:t>
            </a:r>
          </a:p>
          <a:p>
            <a:pPr marL="171450" indent="-171450">
              <a:buFont typeface="Arial" panose="020B0604020202020204" pitchFamily="34" charset="0"/>
              <a:buChar char="•"/>
            </a:pPr>
            <a:r>
              <a:rPr lang="en-US" dirty="0"/>
              <a:t>In a water analogy, resistance is like a </a:t>
            </a:r>
            <a:r>
              <a:rPr lang="en-US" b="1" dirty="0"/>
              <a:t>narrow or rough section of a pipe</a:t>
            </a:r>
            <a:r>
              <a:rPr lang="en-US" b="0" dirty="0"/>
              <a:t>,</a:t>
            </a:r>
            <a:r>
              <a:rPr lang="en-US" b="1" dirty="0"/>
              <a:t> </a:t>
            </a:r>
            <a:r>
              <a:rPr lang="en-US" dirty="0"/>
              <a:t>it makes it harder for water to flow.</a:t>
            </a:r>
          </a:p>
          <a:p>
            <a:pPr marL="171450" indent="-171450">
              <a:buFont typeface="Arial" panose="020B0604020202020204" pitchFamily="34" charset="0"/>
              <a:buChar char="•"/>
            </a:pPr>
            <a:r>
              <a:rPr lang="en-US" dirty="0"/>
              <a:t>Narrow sections of a pipe slow the flow of water, just like resistance slows the movement of electricity.</a:t>
            </a:r>
          </a:p>
          <a:p>
            <a:pPr marL="171450" indent="-171450">
              <a:buFont typeface="Arial" panose="020B0604020202020204" pitchFamily="34" charset="0"/>
              <a:buChar char="•"/>
            </a:pPr>
            <a:r>
              <a:rPr lang="en-US" dirty="0"/>
              <a:t>The key idea: </a:t>
            </a:r>
            <a:r>
              <a:rPr lang="en-US" b="1" dirty="0"/>
              <a:t>higher resistance means less current will flow for a given voltage</a:t>
            </a:r>
            <a:r>
              <a:rPr lang="en-US" dirty="0"/>
              <a:t>.</a:t>
            </a:r>
          </a:p>
          <a:p>
            <a:pPr marL="171450" indent="-171450">
              <a:buFont typeface="Arial" panose="020B0604020202020204" pitchFamily="34" charset="0"/>
              <a:buChar char="•"/>
            </a:pPr>
            <a:r>
              <a:rPr lang="en-US" dirty="0"/>
              <a:t>This relationship is important when troubleshooting:</a:t>
            </a:r>
          </a:p>
          <a:p>
            <a:pPr marL="628650" lvl="1" indent="-171450">
              <a:buFont typeface="Arial" panose="020B0604020202020204" pitchFamily="34" charset="0"/>
              <a:buChar char="•"/>
            </a:pPr>
            <a:r>
              <a:rPr lang="en-US" dirty="0"/>
              <a:t>Increased resistance can reduce system performance.</a:t>
            </a:r>
          </a:p>
          <a:p>
            <a:pPr marL="628650" lvl="1" indent="-171450">
              <a:buFont typeface="Arial" panose="020B0604020202020204" pitchFamily="34" charset="0"/>
              <a:buChar char="•"/>
            </a:pPr>
            <a:r>
              <a:rPr lang="en-US" dirty="0"/>
              <a:t>Bad connections or damaged wires increase resistance.</a:t>
            </a:r>
          </a:p>
          <a:p>
            <a:pPr marL="628650" lvl="1" indent="-171450">
              <a:buFont typeface="Arial" panose="020B0604020202020204" pitchFamily="34" charset="0"/>
              <a:buChar char="•"/>
            </a:pPr>
            <a:r>
              <a:rPr lang="en-US" dirty="0"/>
              <a:t>Increased resistance often leads to heat buildup in the circuit.</a:t>
            </a:r>
          </a:p>
          <a:p>
            <a:pPr marL="171450" indent="-171450">
              <a:buFont typeface="Arial" panose="020B0604020202020204" pitchFamily="34" charset="0"/>
              <a:buChar char="•"/>
            </a:pPr>
            <a:r>
              <a:rPr lang="en-US" dirty="0"/>
              <a:t>Heaters, motors, and light bulbs are resistance in a circuit using current and voltage to do useful work.</a:t>
            </a:r>
          </a:p>
          <a:p>
            <a:pPr marL="171450" indent="-171450">
              <a:buFont typeface="Arial" panose="020B0604020202020204" pitchFamily="34" charset="0"/>
              <a:buChar char="•"/>
            </a:pPr>
            <a:r>
              <a:rPr lang="en-US" dirty="0"/>
              <a:t>Understanding resistance helps technicians identify problems like loose connections, corrosion, or damaged conductors.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latin typeface="+mn-lt"/>
              </a:rPr>
              <a:t>Source</a:t>
            </a:r>
            <a:r>
              <a:rPr lang="en-US" dirty="0">
                <a:latin typeface="+mn-lt"/>
              </a:rPr>
              <a:t>: </a:t>
            </a:r>
            <a:r>
              <a:rPr lang="en-US" dirty="0" err="1">
                <a:latin typeface="+mn-lt"/>
              </a:rPr>
              <a:t>SparkFun</a:t>
            </a:r>
            <a:r>
              <a:rPr lang="en-US" dirty="0">
                <a:latin typeface="+mn-lt"/>
              </a:rPr>
              <a:t> Electronics. (n.d.). </a:t>
            </a:r>
            <a:r>
              <a:rPr lang="en-US" i="1" dirty="0">
                <a:latin typeface="+mn-lt"/>
              </a:rPr>
              <a:t>Transistors: Extending the water analogy</a:t>
            </a:r>
            <a:r>
              <a:rPr lang="en-US" dirty="0">
                <a:latin typeface="+mn-lt"/>
              </a:rPr>
              <a:t>. </a:t>
            </a:r>
            <a:r>
              <a:rPr lang="en-US" dirty="0" err="1">
                <a:latin typeface="+mn-lt"/>
              </a:rPr>
              <a:t>SparkFun</a:t>
            </a:r>
            <a:r>
              <a:rPr lang="en-US" dirty="0">
                <a:latin typeface="+mn-lt"/>
              </a:rPr>
              <a:t> Learn. </a:t>
            </a:r>
            <a:r>
              <a:rPr lang="en-US" dirty="0">
                <a:latin typeface="+mn-lt"/>
                <a:hlinkClick r:id="rId3"/>
              </a:rPr>
              <a:t>https://learn.sparkfun.com/tutorials/transistors/extending-the-water-analogy</a:t>
            </a: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13</a:t>
            </a:fld>
            <a:endParaRPr lang="en-US"/>
          </a:p>
        </p:txBody>
      </p:sp>
    </p:spTree>
    <p:extLst>
      <p:ext uri="{BB962C8B-B14F-4D97-AF65-F5344CB8AC3E}">
        <p14:creationId xmlns:p14="http://schemas.microsoft.com/office/powerpoint/2010/main" val="329306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mn-lt"/>
                <a:ea typeface="Calibri" panose="020F0502020204030204" pitchFamily="34" charset="0"/>
                <a:cs typeface="Calibri" panose="020F0502020204030204" pitchFamily="34" charset="0"/>
              </a:rPr>
              <a:t>INSTRUCTIONAL ACTIVITY: </a:t>
            </a:r>
            <a:r>
              <a:rPr lang="en-US" altLang="en-US" sz="1200" b="0" dirty="0">
                <a:latin typeface="+mn-lt"/>
                <a:ea typeface="Calibri" panose="020F0502020204030204" pitchFamily="34" charset="0"/>
                <a:cs typeface="Calibri" panose="020F0502020204030204" pitchFamily="34" charset="0"/>
              </a:rPr>
              <a:t>Present Content</a:t>
            </a:r>
            <a:endParaRPr lang="en-US" altLang="en-US" sz="1200" dirty="0">
              <a:latin typeface="+mn-lt"/>
              <a:ea typeface="Calibri" panose="020F0502020204030204" pitchFamily="34" charset="0"/>
              <a:cs typeface="Calibri" panose="020F0502020204030204" pitchFamily="34" charset="0"/>
            </a:endParaRPr>
          </a:p>
          <a:p>
            <a:r>
              <a:rPr lang="en-US" altLang="en-US" sz="1200" b="1" dirty="0">
                <a:latin typeface="+mn-lt"/>
                <a:ea typeface="Calibri" panose="020F0502020204030204" pitchFamily="34" charset="0"/>
                <a:cs typeface="Calibri" panose="020F0502020204030204" pitchFamily="34" charset="0"/>
              </a:rPr>
              <a:t>TIME</a:t>
            </a:r>
            <a:r>
              <a:rPr lang="en-US" altLang="en-US" sz="1200" dirty="0">
                <a:latin typeface="+mn-lt"/>
                <a:ea typeface="Calibri" panose="020F0502020204030204" pitchFamily="34" charset="0"/>
                <a:cs typeface="Calibri" panose="020F0502020204030204" pitchFamily="34" charset="0"/>
              </a:rPr>
              <a:t>: 2 min.</a:t>
            </a:r>
          </a:p>
          <a:p>
            <a:r>
              <a:rPr lang="en-US" altLang="en-US" sz="1200" b="1" dirty="0">
                <a:latin typeface="+mn-lt"/>
                <a:ea typeface="Calibri" panose="020F0502020204030204" pitchFamily="34" charset="0"/>
                <a:cs typeface="Calibri" panose="020F0502020204030204" pitchFamily="34" charset="0"/>
              </a:rPr>
              <a:t>Talking Points</a:t>
            </a:r>
            <a:r>
              <a:rPr lang="en-US" altLang="en-US" sz="1200" dirty="0">
                <a:latin typeface="+mn-lt"/>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dirty="0"/>
              <a:t>When something isn’t working, it usually comes down to a change in voltage, current, or resistance.</a:t>
            </a:r>
          </a:p>
          <a:p>
            <a:pPr marL="171450" indent="-171450">
              <a:buFont typeface="Arial" panose="020B0604020202020204" pitchFamily="34" charset="0"/>
              <a:buChar char="•"/>
            </a:pPr>
            <a:r>
              <a:rPr lang="en-US" dirty="0"/>
              <a:t>These changes show up as problems you can see or feel on the job.</a:t>
            </a:r>
          </a:p>
          <a:p>
            <a:pPr marL="171450" indent="-171450">
              <a:buFont typeface="Arial" panose="020B0604020202020204" pitchFamily="34" charset="0"/>
              <a:buChar char="•"/>
            </a:pPr>
            <a:r>
              <a:rPr lang="en-US" dirty="0"/>
              <a:t>For example: dim lights, equipment faults, or devices not turning on.</a:t>
            </a:r>
          </a:p>
          <a:p>
            <a:pPr marL="171450" indent="-171450">
              <a:buFont typeface="Arial" panose="020B0604020202020204" pitchFamily="34" charset="0"/>
              <a:buChar char="•"/>
            </a:pPr>
            <a:r>
              <a:rPr lang="en-US" dirty="0"/>
              <a:t>Sometimes you’ll notice heat—like hot wires or enclosures—which can signal too much current or resistance issues.</a:t>
            </a:r>
          </a:p>
          <a:p>
            <a:pPr marL="171450" indent="-171450">
              <a:buFont typeface="Arial" panose="020B0604020202020204" pitchFamily="34" charset="0"/>
              <a:buChar char="•"/>
            </a:pPr>
            <a:r>
              <a:rPr lang="en-US" dirty="0"/>
              <a:t>As technicians, your job is to recognize these symptoms and trace them back to what changed in the circuit.</a:t>
            </a:r>
          </a:p>
          <a:p>
            <a:endParaRPr lang="en-US" dirty="0"/>
          </a:p>
          <a:p>
            <a:endParaRPr lang="en-US" dirty="0"/>
          </a:p>
          <a:p>
            <a:r>
              <a:rPr lang="en-US" i="1" dirty="0"/>
              <a:t>Source</a:t>
            </a:r>
            <a:r>
              <a:rPr lang="en-US" dirty="0"/>
              <a:t>: SW Batteries. (n.d.). </a:t>
            </a:r>
            <a:r>
              <a:rPr lang="en-US" i="1" dirty="0"/>
              <a:t>What voltage is low for a car battery?</a:t>
            </a:r>
            <a:r>
              <a:rPr lang="en-US" dirty="0"/>
              <a:t> </a:t>
            </a:r>
            <a:r>
              <a:rPr lang="en-US" dirty="0">
                <a:hlinkClick r:id="rId3"/>
              </a:rPr>
              <a:t>https://www.swbatteries.com.au/what-voltage-is-low-for-a-car-battery/</a:t>
            </a: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14</a:t>
            </a:fld>
            <a:endParaRPr lang="en-US"/>
          </a:p>
        </p:txBody>
      </p:sp>
    </p:spTree>
    <p:extLst>
      <p:ext uri="{BB962C8B-B14F-4D97-AF65-F5344CB8AC3E}">
        <p14:creationId xmlns:p14="http://schemas.microsoft.com/office/powerpoint/2010/main" val="1815576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4CE0-8350-7A07-6214-8657F797E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77C23-5676-3BDA-834A-D45C65624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4C65D-7C2D-92BE-F2D9-21F8FA244B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Calibri" panose="020F0502020204030204" pitchFamily="34" charset="0"/>
                <a:ea typeface="Calibri" panose="020F0502020204030204" pitchFamily="34" charset="0"/>
                <a:cs typeface="Times New Roman" panose="02020603050405020304" pitchFamily="18" charset="0"/>
              </a:rPr>
              <a:t>*This slide contains animations.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 to reveal content.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Evaluate/Assess Performance, Provide Feedback </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Objective: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Define and explain voltage, current, and resistance.</a:t>
            </a:r>
          </a:p>
          <a:p>
            <a:pPr marL="0" indent="0">
              <a:buNone/>
            </a:pPr>
            <a:r>
              <a:rPr lang="en-US" sz="1200" b="1" dirty="0">
                <a:latin typeface="Calibri" panose="020F0502020204030204" pitchFamily="34" charset="0"/>
                <a:ea typeface="Calibri" panose="020F0502020204030204" pitchFamily="34" charset="0"/>
                <a:cs typeface="Calibri" panose="020F0502020204030204" pitchFamily="34" charset="0"/>
              </a:rPr>
              <a:t>Do</a:t>
            </a:r>
            <a:r>
              <a:rPr lang="en-US" sz="1200" dirty="0">
                <a:latin typeface="Calibri" panose="020F0502020204030204" pitchFamily="34" charset="0"/>
                <a:ea typeface="Calibri" panose="020F0502020204030204" pitchFamily="34" charset="0"/>
                <a:cs typeface="Calibri" panose="020F0502020204030204" pitchFamily="34" charset="0"/>
              </a:rPr>
              <a:t>: Review the knowledge check question. Call on learners to share their responses. </a:t>
            </a:r>
            <a:endParaRPr lang="en-US" sz="1200" i="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a:p>
            <a:r>
              <a:rPr lang="en-US" b="1" dirty="0">
                <a:latin typeface="Calibri" panose="020F0502020204030204" pitchFamily="34" charset="0"/>
                <a:ea typeface="Calibri" panose="020F0502020204030204" pitchFamily="34" charset="0"/>
                <a:cs typeface="Calibri" panose="020F0502020204030204" pitchFamily="34" charset="0"/>
              </a:rPr>
              <a:t>Answer: </a:t>
            </a:r>
          </a:p>
          <a:p>
            <a:r>
              <a:rPr lang="en-US" b="0" dirty="0">
                <a:latin typeface="Calibri" panose="020F0502020204030204" pitchFamily="34" charset="0"/>
                <a:ea typeface="Calibri" panose="020F0502020204030204" pitchFamily="34" charset="0"/>
                <a:cs typeface="Calibri" panose="020F0502020204030204" pitchFamily="34" charset="0"/>
              </a:rPr>
              <a:t>B</a:t>
            </a:r>
          </a:p>
          <a:p>
            <a:pPr marL="232761" indent="-232761">
              <a:buAutoNum type="arabicPeriod"/>
            </a:pPr>
            <a:endParaRPr lang="en-US" dirty="0"/>
          </a:p>
        </p:txBody>
      </p:sp>
      <p:sp>
        <p:nvSpPr>
          <p:cNvPr id="4" name="Slide Number Placeholder 3">
            <a:extLst>
              <a:ext uri="{FF2B5EF4-FFF2-40B4-BE49-F238E27FC236}">
                <a16:creationId xmlns:a16="http://schemas.microsoft.com/office/drawing/2014/main" id="{657DEBFD-3F67-C85D-917A-6E898431C02B}"/>
              </a:ext>
            </a:extLst>
          </p:cNvPr>
          <p:cNvSpPr>
            <a:spLocks noGrp="1"/>
          </p:cNvSpPr>
          <p:nvPr>
            <p:ph type="sldNum" sz="quarter" idx="5"/>
          </p:nvPr>
        </p:nvSpPr>
        <p:spPr/>
        <p:txBody>
          <a:bodyPr/>
          <a:lstStyle/>
          <a:p>
            <a:fld id="{C68FB58B-AACD-44F1-9CE2-B850C946C86F}" type="slidenum">
              <a:rPr lang="en-US" smtClean="0"/>
              <a:t>15</a:t>
            </a:fld>
            <a:endParaRPr lang="en-US"/>
          </a:p>
        </p:txBody>
      </p:sp>
    </p:spTree>
    <p:extLst>
      <p:ext uri="{BB962C8B-B14F-4D97-AF65-F5344CB8AC3E}">
        <p14:creationId xmlns:p14="http://schemas.microsoft.com/office/powerpoint/2010/main" val="317613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DD448-E33D-66E7-345A-F0A3DAA220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E0208-1A00-42B1-CDBA-78090DF47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B5DA8-3C75-A3DE-96D3-6C1006C8CC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Calibri" panose="020F0502020204030204" pitchFamily="34" charset="0"/>
                <a:ea typeface="Calibri" panose="020F0502020204030204" pitchFamily="34" charset="0"/>
                <a:cs typeface="Times New Roman" panose="02020603050405020304" pitchFamily="18" charset="0"/>
              </a:rPr>
              <a:t>*This slide contains animations.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 to reveal content.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Evaluate/Assess Performance, Provide Feedback </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Objective: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Describe how voltage, current, and resistance are related in a simple circuit.</a:t>
            </a:r>
          </a:p>
          <a:p>
            <a:pPr marL="0" indent="0">
              <a:buNone/>
            </a:pPr>
            <a:r>
              <a:rPr lang="en-US" sz="1200" b="1" dirty="0">
                <a:latin typeface="Calibri" panose="020F0502020204030204" pitchFamily="34" charset="0"/>
                <a:ea typeface="Calibri" panose="020F0502020204030204" pitchFamily="34" charset="0"/>
                <a:cs typeface="Calibri" panose="020F0502020204030204" pitchFamily="34" charset="0"/>
              </a:rPr>
              <a:t>Do</a:t>
            </a:r>
            <a:r>
              <a:rPr lang="en-US" sz="1200" dirty="0">
                <a:latin typeface="Calibri" panose="020F0502020204030204" pitchFamily="34" charset="0"/>
                <a:ea typeface="Calibri" panose="020F0502020204030204" pitchFamily="34" charset="0"/>
                <a:cs typeface="Calibri" panose="020F0502020204030204" pitchFamily="34" charset="0"/>
              </a:rPr>
              <a:t>: Review the knowledge check question. Call on learners to share their responses. </a:t>
            </a:r>
            <a:endParaRPr lang="en-US" sz="1200" i="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a:p>
            <a:r>
              <a:rPr lang="en-US" b="1" dirty="0">
                <a:latin typeface="Calibri" panose="020F0502020204030204" pitchFamily="34" charset="0"/>
                <a:ea typeface="Calibri" panose="020F0502020204030204" pitchFamily="34" charset="0"/>
                <a:cs typeface="Calibri" panose="020F0502020204030204" pitchFamily="34" charset="0"/>
              </a:rPr>
              <a:t>Answer: </a:t>
            </a:r>
          </a:p>
          <a:p>
            <a:r>
              <a:rPr lang="en-US" b="0" dirty="0">
                <a:latin typeface="Calibri" panose="020F0502020204030204" pitchFamily="34" charset="0"/>
                <a:ea typeface="Calibri" panose="020F0502020204030204" pitchFamily="34" charset="0"/>
                <a:cs typeface="Calibri" panose="020F0502020204030204" pitchFamily="34" charset="0"/>
              </a:rPr>
              <a:t>C</a:t>
            </a:r>
          </a:p>
          <a:p>
            <a:pPr marL="232761" indent="-232761">
              <a:buAutoNum type="arabicPeriod"/>
            </a:pPr>
            <a:endParaRPr lang="en-US" dirty="0"/>
          </a:p>
        </p:txBody>
      </p:sp>
      <p:sp>
        <p:nvSpPr>
          <p:cNvPr id="4" name="Slide Number Placeholder 3">
            <a:extLst>
              <a:ext uri="{FF2B5EF4-FFF2-40B4-BE49-F238E27FC236}">
                <a16:creationId xmlns:a16="http://schemas.microsoft.com/office/drawing/2014/main" id="{C1C85983-1E72-1D78-7135-9002129C9041}"/>
              </a:ext>
            </a:extLst>
          </p:cNvPr>
          <p:cNvSpPr>
            <a:spLocks noGrp="1"/>
          </p:cNvSpPr>
          <p:nvPr>
            <p:ph type="sldNum" sz="quarter" idx="5"/>
          </p:nvPr>
        </p:nvSpPr>
        <p:spPr/>
        <p:txBody>
          <a:bodyPr/>
          <a:lstStyle/>
          <a:p>
            <a:fld id="{C68FB58B-AACD-44F1-9CE2-B850C946C86F}" type="slidenum">
              <a:rPr lang="en-US" smtClean="0"/>
              <a:t>16</a:t>
            </a:fld>
            <a:endParaRPr lang="en-US"/>
          </a:p>
        </p:txBody>
      </p:sp>
    </p:spTree>
    <p:extLst>
      <p:ext uri="{BB962C8B-B14F-4D97-AF65-F5344CB8AC3E}">
        <p14:creationId xmlns:p14="http://schemas.microsoft.com/office/powerpoint/2010/main" val="49308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Enhance Transfer and Retention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indent="0">
              <a:buNone/>
            </a:pPr>
            <a:r>
              <a:rPr lang="en-US" sz="1200" b="1" dirty="0">
                <a:latin typeface="Calibri" panose="020F0502020204030204" pitchFamily="34" charset="0"/>
                <a:ea typeface="Calibri" panose="020F0502020204030204" pitchFamily="34" charset="0"/>
                <a:cs typeface="Calibri" panose="020F0502020204030204" pitchFamily="34" charset="0"/>
              </a:rPr>
              <a:t>Talking Points:</a:t>
            </a:r>
          </a:p>
          <a:p>
            <a:pPr marL="171450" indent="-171450">
              <a:buFont typeface="Arial" panose="020B0604020202020204" pitchFamily="34" charset="0"/>
              <a:buChar char="•"/>
            </a:pPr>
            <a:r>
              <a:rPr lang="en-US" dirty="0"/>
              <a:t>Let’s recap the key ideas from this section.</a:t>
            </a:r>
          </a:p>
          <a:p>
            <a:pPr marL="171450" indent="-171450">
              <a:buFont typeface="Arial" panose="020B0604020202020204" pitchFamily="34" charset="0"/>
              <a:buChar char="•"/>
            </a:pPr>
            <a:r>
              <a:rPr lang="en-US" b="1" dirty="0"/>
              <a:t>Voltage</a:t>
            </a:r>
            <a:r>
              <a:rPr lang="en-US" dirty="0"/>
              <a:t> is the push that moves electricity through a circuit.</a:t>
            </a:r>
          </a:p>
          <a:p>
            <a:pPr marL="171450" indent="-171450">
              <a:buFont typeface="Arial" panose="020B0604020202020204" pitchFamily="34" charset="0"/>
              <a:buChar char="•"/>
            </a:pPr>
            <a:r>
              <a:rPr lang="en-US" b="1" dirty="0"/>
              <a:t>Current</a:t>
            </a:r>
            <a:r>
              <a:rPr lang="en-US" dirty="0"/>
              <a:t> is the flow—it’s what actually does the work.</a:t>
            </a:r>
          </a:p>
          <a:p>
            <a:pPr marL="171450" indent="-171450">
              <a:buFont typeface="Arial" panose="020B0604020202020204" pitchFamily="34" charset="0"/>
              <a:buChar char="•"/>
            </a:pPr>
            <a:r>
              <a:rPr lang="en-US" b="1" dirty="0"/>
              <a:t>Resistance</a:t>
            </a:r>
            <a:r>
              <a:rPr lang="en-US" dirty="0"/>
              <a:t> is what slows that flow down.</a:t>
            </a:r>
          </a:p>
          <a:p>
            <a:pPr marL="171450" indent="-171450">
              <a:buFont typeface="Arial" panose="020B0604020202020204" pitchFamily="34" charset="0"/>
              <a:buChar char="•"/>
            </a:pPr>
            <a:r>
              <a:rPr lang="en-US" dirty="0"/>
              <a:t>When you understand how these three work together, you can start to describe </a:t>
            </a:r>
            <a:r>
              <a:rPr lang="en-US" b="1" dirty="0"/>
              <a:t>what electricity is doing</a:t>
            </a:r>
            <a:r>
              <a:rPr lang="en-US" b="0" dirty="0"/>
              <a:t>, </a:t>
            </a:r>
            <a:r>
              <a:rPr lang="en-US" dirty="0"/>
              <a:t>even before using tools or formulas.</a:t>
            </a:r>
          </a:p>
          <a:p>
            <a:pPr marL="171450" indent="-171450">
              <a:buFont typeface="Arial" panose="020B0604020202020204" pitchFamily="34" charset="0"/>
              <a:buChar char="•"/>
            </a:pPr>
            <a:r>
              <a:rPr lang="en-US" dirty="0"/>
              <a:t>Next, we’re going to build on this and start predicting what equipment should be doing in real situations.</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17</a:t>
            </a:fld>
            <a:endParaRPr lang="en-US"/>
          </a:p>
        </p:txBody>
      </p:sp>
    </p:spTree>
    <p:extLst>
      <p:ext uri="{BB962C8B-B14F-4D97-AF65-F5344CB8AC3E}">
        <p14:creationId xmlns:p14="http://schemas.microsoft.com/office/powerpoint/2010/main" val="3090125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Direction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Do</a:t>
            </a:r>
            <a:r>
              <a:rPr lang="en-US" sz="1200" b="0" dirty="0">
                <a:effectLst/>
                <a:latin typeface="+mn-lt"/>
                <a:ea typeface="Calibri" panose="020F0502020204030204" pitchFamily="34" charset="0"/>
                <a:cs typeface="Times New Roman" panose="02020603050405020304" pitchFamily="18" charset="0"/>
              </a:rPr>
              <a:t>: </a:t>
            </a:r>
            <a:r>
              <a:rPr lang="en-US" dirty="0"/>
              <a:t>Introduce the section. </a:t>
            </a:r>
          </a:p>
          <a:p>
            <a:pPr marL="0" marR="0" lvl="0" indent="0">
              <a:spcBef>
                <a:spcPts val="0"/>
              </a:spcBef>
              <a:spcAft>
                <a:spcPts val="0"/>
              </a:spcAft>
              <a:buFont typeface="Courier New" panose="02070309020205020404" pitchFamily="49" charset="0"/>
              <a:buNone/>
            </a:pPr>
            <a:r>
              <a:rPr lang="en-US" b="1" dirty="0"/>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that we know what voltage, current, and resistance are, we’ll learn how they depend on each other using Ohm’s Law.</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18</a:t>
            </a:fld>
            <a:endParaRPr lang="en-US"/>
          </a:p>
        </p:txBody>
      </p:sp>
    </p:spTree>
    <p:extLst>
      <p:ext uri="{BB962C8B-B14F-4D97-AF65-F5344CB8AC3E}">
        <p14:creationId xmlns:p14="http://schemas.microsoft.com/office/powerpoint/2010/main" val="1042279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Present Content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indent="0">
              <a:buNone/>
            </a:pPr>
            <a:r>
              <a:rPr lang="en-US" sz="1200" b="1" dirty="0">
                <a:latin typeface="Calibri" panose="020F0502020204030204" pitchFamily="34" charset="0"/>
                <a:ea typeface="Calibri" panose="020F0502020204030204" pitchFamily="34" charset="0"/>
                <a:cs typeface="Calibri" panose="020F0502020204030204" pitchFamily="34" charset="0"/>
              </a:rPr>
              <a:t>Talking Points:</a:t>
            </a:r>
          </a:p>
          <a:p>
            <a:pPr marL="171450" indent="-171450">
              <a:buFont typeface="Arial" panose="020B0604020202020204" pitchFamily="34" charset="0"/>
              <a:buChar char="•"/>
            </a:pPr>
            <a:r>
              <a:rPr lang="en-US" dirty="0"/>
              <a:t>Ohm’s Law isn’t just a formula. It explains how electricity behaves in real equipment.</a:t>
            </a:r>
          </a:p>
          <a:p>
            <a:pPr marL="171450" indent="-171450">
              <a:buFont typeface="Arial" panose="020B0604020202020204" pitchFamily="34" charset="0"/>
              <a:buChar char="•"/>
            </a:pPr>
            <a:r>
              <a:rPr lang="en-US" dirty="0"/>
              <a:t>You’ll see it in everything you work on lights, motors, heaters, and control circuits.</a:t>
            </a:r>
          </a:p>
          <a:p>
            <a:pPr marL="171450" indent="-171450">
              <a:buFont typeface="Arial" panose="020B0604020202020204" pitchFamily="34" charset="0"/>
              <a:buChar char="•"/>
            </a:pPr>
            <a:r>
              <a:rPr lang="en-US" dirty="0"/>
              <a:t>It helps you in a few keyways:</a:t>
            </a:r>
          </a:p>
          <a:p>
            <a:pPr marL="628650" lvl="1" indent="-171450">
              <a:buFont typeface="Arial" panose="020B0604020202020204" pitchFamily="34" charset="0"/>
              <a:buChar char="•"/>
            </a:pPr>
            <a:r>
              <a:rPr lang="en-US" dirty="0"/>
              <a:t>It helps you find problems faster—like voltage drops, shorts, or open circuits.</a:t>
            </a:r>
          </a:p>
          <a:p>
            <a:pPr marL="628650" lvl="1" indent="-171450">
              <a:buFont typeface="Arial" panose="020B0604020202020204" pitchFamily="34" charset="0"/>
              <a:buChar char="•"/>
            </a:pPr>
            <a:r>
              <a:rPr lang="en-US" dirty="0"/>
              <a:t>It helps protect equipment by preventing too much current.</a:t>
            </a:r>
          </a:p>
          <a:p>
            <a:pPr marL="628650" lvl="1" indent="-171450">
              <a:buFont typeface="Arial" panose="020B0604020202020204" pitchFamily="34" charset="0"/>
              <a:buChar char="•"/>
            </a:pPr>
            <a:r>
              <a:rPr lang="en-US" dirty="0"/>
              <a:t>It helps you trust your meter readings and understand what they’re telling you.</a:t>
            </a:r>
          </a:p>
          <a:p>
            <a:pPr marL="628650" lvl="1" indent="-171450">
              <a:buFont typeface="Arial" panose="020B0604020202020204" pitchFamily="34" charset="0"/>
              <a:buChar char="•"/>
            </a:pPr>
            <a:r>
              <a:rPr lang="en-US" dirty="0"/>
              <a:t>And it helps you work safer by knowing how much current a circuit can handle.</a:t>
            </a:r>
          </a:p>
          <a:p>
            <a:pPr marL="171450" indent="-171450">
              <a:buFont typeface="Arial" panose="020B0604020202020204" pitchFamily="34" charset="0"/>
              <a:buChar char="•"/>
            </a:pPr>
            <a:r>
              <a:rPr lang="en-US" dirty="0"/>
              <a:t>Bottom line: Ohm’s Law helps you understand what’s happening, so you can make better decisions on the job. Understanding that relationship saves time, parts, and headaches.</a:t>
            </a:r>
          </a:p>
        </p:txBody>
      </p:sp>
      <p:sp>
        <p:nvSpPr>
          <p:cNvPr id="4" name="Slide Number Placeholder 3"/>
          <p:cNvSpPr>
            <a:spLocks noGrp="1"/>
          </p:cNvSpPr>
          <p:nvPr>
            <p:ph type="sldNum" sz="quarter" idx="5"/>
          </p:nvPr>
        </p:nvSpPr>
        <p:spPr/>
        <p:txBody>
          <a:bodyPr/>
          <a:lstStyle/>
          <a:p>
            <a:fld id="{C68FB58B-AACD-44F1-9CE2-B850C946C86F}" type="slidenum">
              <a:rPr lang="en-US" smtClean="0"/>
              <a:t>19</a:t>
            </a:fld>
            <a:endParaRPr lang="en-US"/>
          </a:p>
        </p:txBody>
      </p:sp>
    </p:spTree>
    <p:extLst>
      <p:ext uri="{BB962C8B-B14F-4D97-AF65-F5344CB8AC3E}">
        <p14:creationId xmlns:p14="http://schemas.microsoft.com/office/powerpoint/2010/main" val="291891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a:t>
            </a:fld>
            <a:endParaRPr lang="en-US"/>
          </a:p>
        </p:txBody>
      </p:sp>
    </p:spTree>
    <p:extLst>
      <p:ext uri="{BB962C8B-B14F-4D97-AF65-F5344CB8AC3E}">
        <p14:creationId xmlns:p14="http://schemas.microsoft.com/office/powerpoint/2010/main" val="2265962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highlight>
                  <a:srgbClr val="00FF00"/>
                </a:highlight>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highlight>
                  <a:srgbClr val="00FF00"/>
                </a:highlight>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highlight>
                <a:srgbClr val="00FF00"/>
              </a:highlight>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b="1" dirty="0">
                <a:latin typeface="Calibri" panose="020F0502020204030204" pitchFamily="34" charset="0"/>
                <a:ea typeface="Calibri" panose="020F0502020204030204" pitchFamily="34" charset="0"/>
                <a:cs typeface="Calibri" panose="020F0502020204030204" pitchFamily="34" charset="0"/>
              </a:rPr>
              <a:t>Talking points</a:t>
            </a:r>
            <a:r>
              <a:rPr lang="en-US"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sz="1200" b="0" i="0" dirty="0">
                <a:solidFill>
                  <a:srgbClr val="233343"/>
                </a:solidFill>
                <a:effectLst/>
                <a:latin typeface="Calibri" panose="020F0502020204030204" pitchFamily="34" charset="0"/>
                <a:ea typeface="Calibri" panose="020F0502020204030204" pitchFamily="34" charset="0"/>
                <a:cs typeface="Calibri" panose="020F0502020204030204" pitchFamily="34" charset="0"/>
              </a:rPr>
              <a:t>To be able to make meaningful statements about these quantities in circuits, we need to be able to describe their quantities in the same way that we might quantify mass, temperature, volume, length, or any other kind of physical quantity.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Just like feet measure distance, volts, amps, and ohms measure electrical properties.</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Voltage</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V</a:t>
            </a:r>
            <a:r>
              <a:rPr lang="en-US" dirty="0">
                <a:latin typeface="Calibri" panose="020F0502020204030204" pitchFamily="34" charset="0"/>
                <a:ea typeface="Calibri" panose="020F0502020204030204" pitchFamily="34" charset="0"/>
                <a:cs typeface="Calibri" panose="020F0502020204030204" pitchFamily="34" charset="0"/>
              </a:rPr>
              <a:t> – Most common (e.g., V=IRV = IRV=IR)</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E</a:t>
            </a:r>
            <a:r>
              <a:rPr lang="en-US" dirty="0">
                <a:latin typeface="Calibri" panose="020F0502020204030204" pitchFamily="34" charset="0"/>
                <a:ea typeface="Calibri" panose="020F0502020204030204" pitchFamily="34" charset="0"/>
                <a:cs typeface="Calibri" panose="020F0502020204030204" pitchFamily="34" charset="0"/>
              </a:rPr>
              <a:t> – Sometimes used in textbooks, especially for </a:t>
            </a:r>
            <a:r>
              <a:rPr lang="en-US" b="1" dirty="0">
                <a:latin typeface="Calibri" panose="020F0502020204030204" pitchFamily="34" charset="0"/>
                <a:ea typeface="Calibri" panose="020F0502020204030204" pitchFamily="34" charset="0"/>
                <a:cs typeface="Calibri" panose="020F0502020204030204" pitchFamily="34" charset="0"/>
              </a:rPr>
              <a:t>electromotive force</a:t>
            </a:r>
            <a:r>
              <a:rPr lang="en-US" dirty="0">
                <a:latin typeface="Calibri" panose="020F0502020204030204" pitchFamily="34" charset="0"/>
                <a:ea typeface="Calibri" panose="020F0502020204030204" pitchFamily="34" charset="0"/>
                <a:cs typeface="Calibri" panose="020F0502020204030204" pitchFamily="34" charset="0"/>
              </a:rPr>
              <a:t> (EMF)</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Current</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A </a:t>
            </a:r>
            <a:r>
              <a:rPr lang="en-US" b="0" dirty="0">
                <a:latin typeface="Calibri" panose="020F0502020204030204" pitchFamily="34" charset="0"/>
                <a:ea typeface="Calibri" panose="020F0502020204030204" pitchFamily="34" charset="0"/>
                <a:cs typeface="Calibri" panose="020F0502020204030204" pitchFamily="34" charset="0"/>
              </a:rPr>
              <a:t>– Most common, interchangeable with “I” </a:t>
            </a:r>
            <a:endParaRPr lang="en-US" b="1"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 – Standard symbol for electric current, used for describing intensity</a:t>
            </a:r>
          </a:p>
          <a:p>
            <a:pPr marL="628650" lvl="1" indent="-171450">
              <a:buFont typeface="Arial" panose="020B0604020202020204" pitchFamily="34" charset="0"/>
              <a:buChar char="•"/>
            </a:pPr>
            <a:r>
              <a:rPr lang="en-US" b="1" dirty="0" err="1">
                <a:latin typeface="Calibri" panose="020F0502020204030204" pitchFamily="34" charset="0"/>
                <a:ea typeface="Calibri" panose="020F0502020204030204" pitchFamily="34" charset="0"/>
                <a:cs typeface="Calibri" panose="020F0502020204030204" pitchFamily="34" charset="0"/>
              </a:rPr>
              <a:t>i</a:t>
            </a:r>
            <a:r>
              <a:rPr lang="en-US" dirty="0">
                <a:latin typeface="Calibri" panose="020F0502020204030204" pitchFamily="34" charset="0"/>
                <a:ea typeface="Calibri" panose="020F0502020204030204" pitchFamily="34" charset="0"/>
                <a:cs typeface="Calibri" panose="020F0502020204030204" pitchFamily="34" charset="0"/>
              </a:rPr>
              <a:t> – Used for instantaneous or time-varying current (AC analysis)</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Resistance</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 – Standard symbol for resistance</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r</a:t>
            </a:r>
            <a:r>
              <a:rPr lang="en-US" dirty="0">
                <a:latin typeface="Calibri" panose="020F0502020204030204" pitchFamily="34" charset="0"/>
                <a:ea typeface="Calibri" panose="020F0502020204030204" pitchFamily="34" charset="0"/>
                <a:cs typeface="Calibri" panose="020F0502020204030204" pitchFamily="34" charset="0"/>
              </a:rPr>
              <a:t> – Sometimes used for </a:t>
            </a:r>
            <a:r>
              <a:rPr lang="en-US" b="1" dirty="0">
                <a:latin typeface="Calibri" panose="020F0502020204030204" pitchFamily="34" charset="0"/>
                <a:ea typeface="Calibri" panose="020F0502020204030204" pitchFamily="34" charset="0"/>
                <a:cs typeface="Calibri" panose="020F0502020204030204" pitchFamily="34" charset="0"/>
              </a:rPr>
              <a:t>internal resistance</a:t>
            </a:r>
            <a:r>
              <a:rPr lang="en-US" dirty="0">
                <a:latin typeface="Calibri" panose="020F0502020204030204" pitchFamily="34" charset="0"/>
                <a:ea typeface="Calibri" panose="020F0502020204030204" pitchFamily="34" charset="0"/>
                <a:cs typeface="Calibri" panose="020F0502020204030204" pitchFamily="34" charset="0"/>
              </a:rPr>
              <a:t> or </a:t>
            </a:r>
            <a:r>
              <a:rPr lang="en-US" b="1" dirty="0">
                <a:latin typeface="Calibri" panose="020F0502020204030204" pitchFamily="34" charset="0"/>
                <a:ea typeface="Calibri" panose="020F0502020204030204" pitchFamily="34" charset="0"/>
                <a:cs typeface="Calibri" panose="020F0502020204030204" pitchFamily="34" charset="0"/>
              </a:rPr>
              <a:t>small resistance </a:t>
            </a:r>
            <a:r>
              <a:rPr lang="en-US" dirty="0">
                <a:latin typeface="Calibri" panose="020F0502020204030204" pitchFamily="34" charset="0"/>
                <a:ea typeface="Calibri" panose="020F0502020204030204" pitchFamily="34" charset="0"/>
                <a:cs typeface="Calibri" panose="020F0502020204030204" pitchFamily="34" charset="0"/>
              </a:rPr>
              <a:t>values in circuits</a:t>
            </a:r>
          </a:p>
          <a:p>
            <a:pPr marL="171450" lvl="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What you see in the third column is an old school way of communicating these terms. However, you may still see them in the field, so it is important to know.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20</a:t>
            </a:fld>
            <a:endParaRPr lang="en-US"/>
          </a:p>
        </p:txBody>
      </p:sp>
    </p:spTree>
    <p:extLst>
      <p:ext uri="{BB962C8B-B14F-4D97-AF65-F5344CB8AC3E}">
        <p14:creationId xmlns:p14="http://schemas.microsoft.com/office/powerpoint/2010/main" val="1107202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highlight>
                  <a:srgbClr val="00FF00"/>
                </a:highlight>
                <a:latin typeface="+mn-lt"/>
                <a:ea typeface="Calibri" panose="020F0502020204030204" pitchFamily="34" charset="0"/>
                <a:cs typeface="Times New Roman" panose="02020603050405020304" pitchFamily="18" charset="0"/>
              </a:rPr>
              <a:t>*This slide contains animations. </a:t>
            </a:r>
            <a:r>
              <a:rPr lang="en-US" sz="1200" b="1" i="1" dirty="0">
                <a:effectLst/>
                <a:highlight>
                  <a:srgbClr val="00FF00"/>
                </a:highlight>
                <a:latin typeface="+mn-lt"/>
                <a:ea typeface="Calibri" panose="020F0502020204030204" pitchFamily="34" charset="0"/>
                <a:cs typeface="Times New Roman" panose="02020603050405020304" pitchFamily="18" charset="0"/>
              </a:rPr>
              <a:t>CLICK</a:t>
            </a:r>
            <a:r>
              <a:rPr lang="en-US" sz="1200" b="0" i="1" dirty="0">
                <a:effectLst/>
                <a:highlight>
                  <a:srgbClr val="00FF00"/>
                </a:highlight>
                <a:latin typeface="+mn-lt"/>
                <a:ea typeface="Calibri" panose="020F0502020204030204" pitchFamily="34" charset="0"/>
                <a:cs typeface="Times New Roman" panose="02020603050405020304" pitchFamily="18" charset="0"/>
              </a:rPr>
              <a:t> to reveal content.</a:t>
            </a:r>
            <a:endParaRPr lang="en-US" sz="1200" b="0" dirty="0">
              <a:effectLst/>
              <a:highlight>
                <a:srgbClr val="00FF00"/>
              </a:highlight>
              <a:latin typeface="+mn-lt"/>
              <a:ea typeface="Calibri" panose="020F0502020204030204" pitchFamily="34" charset="0"/>
              <a:cs typeface="Times New Roman" panose="02020603050405020304" pitchFamily="18" charset="0"/>
            </a:endParaRPr>
          </a:p>
          <a:p>
            <a:r>
              <a:rPr lang="en-US" altLang="en-US" sz="1200" b="1" dirty="0">
                <a:highlight>
                  <a:srgbClr val="00FF00"/>
                </a:highlight>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highlight>
                  <a:srgbClr val="00FF00"/>
                </a:highlight>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highlight>
                <a:srgbClr val="00FF00"/>
              </a:highlight>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b="1" dirty="0">
                <a:latin typeface="Calibri" panose="020F0502020204030204" pitchFamily="34" charset="0"/>
                <a:ea typeface="Calibri" panose="020F0502020204030204" pitchFamily="34" charset="0"/>
                <a:cs typeface="Calibri" panose="020F0502020204030204" pitchFamily="34" charset="0"/>
              </a:rPr>
              <a:t>Talking points</a:t>
            </a:r>
            <a:r>
              <a:rPr lang="en-US"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a:t>Technicians often work with decimal values when measuring electricity.</a:t>
            </a:r>
          </a:p>
          <a:p>
            <a:pPr marL="171450" indent="-171450">
              <a:buFont typeface="Arial" panose="020B0604020202020204" pitchFamily="34" charset="0"/>
              <a:buChar char="•"/>
            </a:pPr>
            <a:r>
              <a:rPr lang="en-US" dirty="0"/>
              <a:t>Decimals help us see </a:t>
            </a:r>
            <a:r>
              <a:rPr lang="en-US" b="1" dirty="0"/>
              <a:t>small but important differences</a:t>
            </a:r>
            <a:r>
              <a:rPr lang="en-US" dirty="0"/>
              <a:t> in voltage, current, and resistance.</a:t>
            </a:r>
          </a:p>
          <a:p>
            <a:pPr marL="171450" indent="-171450">
              <a:buFont typeface="Arial" panose="020B0604020202020204" pitchFamily="34" charset="0"/>
              <a:buChar char="•"/>
            </a:pPr>
            <a:r>
              <a:rPr lang="en-US" dirty="0"/>
              <a:t>For example, readings like 12.6 volts or 0.35 amps may seem small, but they can tell us a lot about what’s happening in a circuit.</a:t>
            </a:r>
          </a:p>
          <a:p>
            <a:pPr marL="171450" indent="-171450">
              <a:buFont typeface="Arial" panose="020B0604020202020204" pitchFamily="34" charset="0"/>
              <a:buChar char="•"/>
            </a:pPr>
            <a:r>
              <a:rPr lang="en-US" dirty="0"/>
              <a:t>These small differences can help identify issues like voltage drops, poor connections, or failing components.</a:t>
            </a:r>
          </a:p>
          <a:p>
            <a:pPr marL="171450" indent="-171450">
              <a:buFont typeface="Arial" panose="020B0604020202020204" pitchFamily="34" charset="0"/>
              <a:buChar char="•"/>
            </a:pPr>
            <a:r>
              <a:rPr lang="en-US" dirty="0"/>
              <a:t>Let’s break down a decimal:</a:t>
            </a:r>
          </a:p>
          <a:p>
            <a:pPr marL="171450" indent="-171450">
              <a:buFont typeface="Arial" panose="020B0604020202020204" pitchFamily="34" charset="0"/>
              <a:buChar char="•"/>
            </a:pPr>
            <a:r>
              <a:rPr lang="en-US" dirty="0"/>
              <a:t>In 1.588</a:t>
            </a:r>
          </a:p>
          <a:p>
            <a:pPr marL="628650" lvl="1" indent="-171450">
              <a:buFont typeface="Arial" panose="020B0604020202020204" pitchFamily="34" charset="0"/>
              <a:buChar char="•"/>
            </a:pPr>
            <a:r>
              <a:rPr lang="en-US" b="1" i="1" dirty="0"/>
              <a:t>CLICK</a:t>
            </a:r>
            <a:r>
              <a:rPr lang="en-US" dirty="0"/>
              <a:t> - 5 is in the tenths place</a:t>
            </a:r>
          </a:p>
          <a:p>
            <a:pPr marL="628650" lvl="1" indent="-171450">
              <a:buFont typeface="Arial" panose="020B0604020202020204" pitchFamily="34" charset="0"/>
              <a:buChar char="•"/>
            </a:pPr>
            <a:r>
              <a:rPr lang="en-US" b="1" i="1" dirty="0"/>
              <a:t>CLICK</a:t>
            </a:r>
            <a:r>
              <a:rPr lang="en-US" dirty="0"/>
              <a:t> - 8 is in the hundredths place</a:t>
            </a:r>
          </a:p>
          <a:p>
            <a:pPr marL="628650" lvl="1" indent="-171450">
              <a:buFont typeface="Arial" panose="020B0604020202020204" pitchFamily="34" charset="0"/>
              <a:buChar char="•"/>
            </a:pPr>
            <a:r>
              <a:rPr lang="en-US" b="1" i="1" dirty="0"/>
              <a:t>CLICK</a:t>
            </a:r>
            <a:r>
              <a:rPr lang="en-US" dirty="0"/>
              <a:t> - 8 is in the thousandths place</a:t>
            </a:r>
          </a:p>
          <a:p>
            <a:pPr marL="171450" indent="-171450">
              <a:buFont typeface="Arial" panose="020B0604020202020204" pitchFamily="34" charset="0"/>
              <a:buChar char="•"/>
            </a:pPr>
            <a:r>
              <a:rPr lang="en-US" dirty="0"/>
              <a:t>The more precise the measurement, the better we can diagnose problems.</a:t>
            </a:r>
          </a:p>
          <a:p>
            <a:pPr marL="171450" indent="-171450">
              <a:buFont typeface="Arial" panose="020B0604020202020204" pitchFamily="34" charset="0"/>
              <a:buChar char="•"/>
            </a:pPr>
            <a:r>
              <a:rPr lang="en-US" dirty="0"/>
              <a:t>As a technician, paying attention to decimals helps you catch issues early—before they become bigger problems.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21</a:t>
            </a:fld>
            <a:endParaRPr lang="en-US"/>
          </a:p>
        </p:txBody>
      </p:sp>
    </p:spTree>
    <p:extLst>
      <p:ext uri="{BB962C8B-B14F-4D97-AF65-F5344CB8AC3E}">
        <p14:creationId xmlns:p14="http://schemas.microsoft.com/office/powerpoint/2010/main" val="1317361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28CCA-10A8-D53E-4453-130986D0C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69E21-A905-8137-F42A-F584D637D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B9415-0E98-6168-DD8D-935C0123E82F}"/>
              </a:ext>
            </a:extLst>
          </p:cNvPr>
          <p:cNvSpPr>
            <a:spLocks noGrp="1"/>
          </p:cNvSpPr>
          <p:nvPr>
            <p:ph type="body" idx="1"/>
          </p:nvPr>
        </p:nvSpPr>
        <p:spPr/>
        <p:txBody>
          <a:bodyPr/>
          <a:lstStyle/>
          <a:p>
            <a:r>
              <a:rPr lang="en-US" altLang="en-US" sz="1200" b="1" dirty="0">
                <a:highlight>
                  <a:srgbClr val="00FF00"/>
                </a:highlight>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highlight>
                  <a:srgbClr val="00FF00"/>
                </a:highlight>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highlight>
                <a:srgbClr val="00FF00"/>
              </a:highlight>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b="1" dirty="0">
                <a:latin typeface="Calibri" panose="020F0502020204030204" pitchFamily="34" charset="0"/>
                <a:ea typeface="Calibri" panose="020F0502020204030204" pitchFamily="34" charset="0"/>
                <a:cs typeface="Calibri" panose="020F0502020204030204" pitchFamily="34" charset="0"/>
              </a:rPr>
              <a:t>Talking Points</a:t>
            </a:r>
            <a:r>
              <a:rPr lang="en-US"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a:t>Our number system is based on 10—each place value changes by a factor of 10.</a:t>
            </a:r>
          </a:p>
          <a:p>
            <a:pPr marL="171450" indent="-171450">
              <a:buFont typeface="Arial" panose="020B0604020202020204" pitchFamily="34" charset="0"/>
              <a:buChar char="•"/>
            </a:pPr>
            <a:r>
              <a:rPr lang="en-US" dirty="0"/>
              <a:t>When you move to the right, numbers get larger:</a:t>
            </a:r>
          </a:p>
          <a:p>
            <a:pPr marL="628650" lvl="1" indent="-171450">
              <a:buFont typeface="Arial" panose="020B0604020202020204" pitchFamily="34" charset="0"/>
              <a:buChar char="•"/>
            </a:pPr>
            <a:r>
              <a:rPr lang="en-US" dirty="0"/>
              <a:t>1 → 10 → 100 → 1000</a:t>
            </a:r>
          </a:p>
          <a:p>
            <a:pPr marL="628650" lvl="1" indent="-171450">
              <a:buFont typeface="Arial" panose="020B0604020202020204" pitchFamily="34" charset="0"/>
              <a:buChar char="•"/>
            </a:pPr>
            <a:r>
              <a:rPr lang="en-US" dirty="0"/>
              <a:t>Each step is 10 times bigger</a:t>
            </a:r>
          </a:p>
          <a:p>
            <a:pPr marL="171450" indent="-171450">
              <a:buFont typeface="Arial" panose="020B0604020202020204" pitchFamily="34" charset="0"/>
              <a:buChar char="•"/>
            </a:pPr>
            <a:r>
              <a:rPr lang="en-US" dirty="0"/>
              <a:t>Decimals move in the opposite direction:</a:t>
            </a:r>
          </a:p>
          <a:p>
            <a:pPr marL="628650" lvl="1" indent="-171450">
              <a:buFont typeface="Arial" panose="020B0604020202020204" pitchFamily="34" charset="0"/>
              <a:buChar char="•"/>
            </a:pPr>
            <a:r>
              <a:rPr lang="en-US" dirty="0"/>
              <a:t>1 → 0.1 → 0.01 → 0.001</a:t>
            </a:r>
          </a:p>
          <a:p>
            <a:pPr marL="628650" lvl="1" indent="-171450">
              <a:buFont typeface="Arial" panose="020B0604020202020204" pitchFamily="34" charset="0"/>
              <a:buChar char="•"/>
            </a:pPr>
            <a:r>
              <a:rPr lang="en-US" dirty="0"/>
              <a:t>Each step is 10 times smaller</a:t>
            </a:r>
          </a:p>
          <a:p>
            <a:pPr marL="171450" indent="-171450">
              <a:buFont typeface="Arial" panose="020B0604020202020204" pitchFamily="34" charset="0"/>
              <a:buChar char="•"/>
            </a:pPr>
            <a:r>
              <a:rPr lang="en-US" dirty="0"/>
              <a:t>Another way to think about it:</a:t>
            </a:r>
          </a:p>
          <a:p>
            <a:pPr marL="628650" lvl="1" indent="-171450">
              <a:buFont typeface="Arial" panose="020B0604020202020204" pitchFamily="34" charset="0"/>
              <a:buChar char="•"/>
            </a:pPr>
            <a:r>
              <a:rPr lang="en-US" dirty="0"/>
              <a:t>Move the decimal to the right → the number gets larger.</a:t>
            </a:r>
          </a:p>
          <a:p>
            <a:pPr marL="628650" lvl="1" indent="-171450">
              <a:buFont typeface="Arial" panose="020B0604020202020204" pitchFamily="34" charset="0"/>
              <a:buChar char="•"/>
            </a:pPr>
            <a:r>
              <a:rPr lang="en-US" dirty="0"/>
              <a:t>Move the decimal to the left → the number gets smaller.</a:t>
            </a:r>
          </a:p>
          <a:p>
            <a:pPr marL="171450" indent="-171450">
              <a:buFont typeface="Arial" panose="020B0604020202020204" pitchFamily="34" charset="0"/>
              <a:buChar char="•"/>
            </a:pPr>
            <a:r>
              <a:rPr lang="en-US" dirty="0"/>
              <a:t>On the meter display:</a:t>
            </a:r>
          </a:p>
          <a:p>
            <a:pPr marL="628650" lvl="1" indent="-171450">
              <a:buFont typeface="Arial" panose="020B0604020202020204" pitchFamily="34" charset="0"/>
              <a:buChar char="•"/>
            </a:pPr>
            <a:r>
              <a:rPr lang="en-US" dirty="0"/>
              <a:t>The first digit is the tenths place</a:t>
            </a:r>
          </a:p>
          <a:p>
            <a:pPr marL="628650" lvl="1" indent="-171450">
              <a:buFont typeface="Arial" panose="020B0604020202020204" pitchFamily="34" charset="0"/>
              <a:buChar char="•"/>
            </a:pPr>
            <a:r>
              <a:rPr lang="en-US" dirty="0"/>
              <a:t>Next is the hundredths</a:t>
            </a:r>
          </a:p>
          <a:p>
            <a:pPr marL="628650" lvl="1" indent="-171450">
              <a:buFont typeface="Arial" panose="020B0604020202020204" pitchFamily="34" charset="0"/>
              <a:buChar char="•"/>
            </a:pPr>
            <a:r>
              <a:rPr lang="en-US" dirty="0"/>
              <a:t>Then the thousandths</a:t>
            </a:r>
          </a:p>
          <a:p>
            <a:pPr marL="171450" indent="-171450">
              <a:buFont typeface="Arial" panose="020B0604020202020204" pitchFamily="34" charset="0"/>
              <a:buChar char="•"/>
            </a:pPr>
            <a:r>
              <a:rPr lang="en-US" dirty="0"/>
              <a:t>Understanding place value helps you read measurements accurately and recognize small changes that can point to real issues in a circuit.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FF4403A-406B-7E96-8703-A01B18ACC343}"/>
              </a:ext>
            </a:extLst>
          </p:cNvPr>
          <p:cNvSpPr>
            <a:spLocks noGrp="1"/>
          </p:cNvSpPr>
          <p:nvPr>
            <p:ph type="sldNum" sz="quarter" idx="5"/>
          </p:nvPr>
        </p:nvSpPr>
        <p:spPr/>
        <p:txBody>
          <a:bodyPr/>
          <a:lstStyle/>
          <a:p>
            <a:fld id="{C68FB58B-AACD-44F1-9CE2-B850C946C86F}" type="slidenum">
              <a:rPr lang="en-US" smtClean="0"/>
              <a:t>22</a:t>
            </a:fld>
            <a:endParaRPr lang="en-US"/>
          </a:p>
        </p:txBody>
      </p:sp>
    </p:spTree>
    <p:extLst>
      <p:ext uri="{BB962C8B-B14F-4D97-AF65-F5344CB8AC3E}">
        <p14:creationId xmlns:p14="http://schemas.microsoft.com/office/powerpoint/2010/main" val="3278581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highlight>
                  <a:srgbClr val="00FF00"/>
                </a:highlight>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highlight>
                  <a:srgbClr val="00FF00"/>
                </a:highlight>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highlight>
                <a:srgbClr val="00FF00"/>
              </a:highlight>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b="1" dirty="0">
                <a:latin typeface="Calibri" panose="020F0502020204030204" pitchFamily="34" charset="0"/>
                <a:ea typeface="Calibri" panose="020F0502020204030204" pitchFamily="34" charset="0"/>
                <a:cs typeface="Calibri" panose="020F0502020204030204" pitchFamily="34" charset="0"/>
              </a:rPr>
              <a:t>Talking Points</a:t>
            </a:r>
            <a:r>
              <a:rPr lang="en-US"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a:t>Electrical values can vary a lot—from very large to very small—so we use prefixes to make them easier to read and work with.</a:t>
            </a:r>
          </a:p>
          <a:p>
            <a:pPr marL="171450" indent="-171450">
              <a:buFont typeface="Arial" panose="020B0604020202020204" pitchFamily="34" charset="0"/>
              <a:buChar char="•"/>
            </a:pPr>
            <a:r>
              <a:rPr lang="en-US" dirty="0"/>
              <a:t>Starting at the top with </a:t>
            </a:r>
            <a:r>
              <a:rPr lang="en-US" b="1" dirty="0"/>
              <a:t>larger</a:t>
            </a:r>
            <a:r>
              <a:rPr lang="en-US" dirty="0"/>
              <a:t> </a:t>
            </a:r>
            <a:r>
              <a:rPr lang="en-US" b="1" dirty="0"/>
              <a:t>numbers</a:t>
            </a:r>
            <a:r>
              <a:rPr lang="en-US" dirty="0"/>
              <a:t>:</a:t>
            </a:r>
          </a:p>
          <a:p>
            <a:pPr marL="628650" lvl="1" indent="-171450">
              <a:buFont typeface="Arial" panose="020B0604020202020204" pitchFamily="34" charset="0"/>
              <a:buChar char="•"/>
            </a:pPr>
            <a:r>
              <a:rPr lang="en-US" dirty="0"/>
              <a:t>Mega means one million—used for very large values.</a:t>
            </a:r>
          </a:p>
          <a:p>
            <a:pPr marL="628650" lvl="1" indent="-171450">
              <a:buFont typeface="Arial" panose="020B0604020202020204" pitchFamily="34" charset="0"/>
              <a:buChar char="•"/>
            </a:pPr>
            <a:r>
              <a:rPr lang="en-US" dirty="0"/>
              <a:t>Kilo means one thousand.</a:t>
            </a:r>
          </a:p>
          <a:p>
            <a:pPr marL="628650" lvl="1" indent="-171450">
              <a:buFont typeface="Arial" panose="020B0604020202020204" pitchFamily="34" charset="0"/>
              <a:buChar char="•"/>
            </a:pPr>
            <a:r>
              <a:rPr lang="en-US" dirty="0"/>
              <a:t>The base unit is just 1—this is your standard unit like volts, amps, or ohms.</a:t>
            </a:r>
          </a:p>
          <a:p>
            <a:pPr marL="171450" indent="-171450">
              <a:buFont typeface="Arial" panose="020B0604020202020204" pitchFamily="34" charset="0"/>
              <a:buChar char="•"/>
            </a:pPr>
            <a:r>
              <a:rPr lang="en-US" dirty="0"/>
              <a:t>Moving </a:t>
            </a:r>
            <a:r>
              <a:rPr lang="en-US" b="1" dirty="0"/>
              <a:t>smaller numbers</a:t>
            </a:r>
            <a:r>
              <a:rPr lang="en-US" dirty="0"/>
              <a:t>:</a:t>
            </a:r>
          </a:p>
          <a:p>
            <a:pPr marL="628650" lvl="1" indent="-171450">
              <a:buFont typeface="Arial" panose="020B0604020202020204" pitchFamily="34" charset="0"/>
              <a:buChar char="•"/>
            </a:pPr>
            <a:r>
              <a:rPr lang="en-US" dirty="0"/>
              <a:t>Milli means one-thousandth.</a:t>
            </a:r>
          </a:p>
          <a:p>
            <a:pPr marL="628650" lvl="1" indent="-171450">
              <a:buFont typeface="Arial" panose="020B0604020202020204" pitchFamily="34" charset="0"/>
              <a:buChar char="•"/>
            </a:pPr>
            <a:r>
              <a:rPr lang="en-US" dirty="0"/>
              <a:t>Micro means one-millionth.</a:t>
            </a:r>
          </a:p>
          <a:p>
            <a:pPr marL="171450" indent="-171450">
              <a:buFont typeface="Arial" panose="020B0604020202020204" pitchFamily="34" charset="0"/>
              <a:buChar char="•"/>
            </a:pPr>
            <a:r>
              <a:rPr lang="en-US" dirty="0"/>
              <a:t>As you move down the chart, the values get smaller each step.</a:t>
            </a:r>
          </a:p>
          <a:p>
            <a:pPr marL="171450" indent="-171450">
              <a:buFont typeface="Arial" panose="020B0604020202020204" pitchFamily="34" charset="0"/>
              <a:buChar char="•"/>
            </a:pPr>
            <a:r>
              <a:rPr lang="en-US" dirty="0"/>
              <a:t>These prefixes help you quickly understand the size of a measurement without dealing with long numbers or lots of zeros.</a:t>
            </a:r>
          </a:p>
          <a:p>
            <a:pPr marL="171450" indent="-171450">
              <a:buFont typeface="Arial" panose="020B0604020202020204" pitchFamily="34" charset="0"/>
              <a:buChar char="•"/>
            </a:pPr>
            <a:r>
              <a:rPr lang="en-US" dirty="0"/>
              <a:t>On the job, you’ll see larger prefixes in power systems and smaller ones in control circuits and electronics.</a:t>
            </a:r>
          </a:p>
        </p:txBody>
      </p:sp>
      <p:sp>
        <p:nvSpPr>
          <p:cNvPr id="4" name="Slide Number Placeholder 3"/>
          <p:cNvSpPr>
            <a:spLocks noGrp="1"/>
          </p:cNvSpPr>
          <p:nvPr>
            <p:ph type="sldNum" sz="quarter" idx="5"/>
          </p:nvPr>
        </p:nvSpPr>
        <p:spPr/>
        <p:txBody>
          <a:bodyPr/>
          <a:lstStyle/>
          <a:p>
            <a:fld id="{C68FB58B-AACD-44F1-9CE2-B850C946C86F}" type="slidenum">
              <a:rPr lang="en-US" smtClean="0"/>
              <a:t>23</a:t>
            </a:fld>
            <a:endParaRPr lang="en-US"/>
          </a:p>
        </p:txBody>
      </p:sp>
    </p:spTree>
    <p:extLst>
      <p:ext uri="{BB962C8B-B14F-4D97-AF65-F5344CB8AC3E}">
        <p14:creationId xmlns:p14="http://schemas.microsoft.com/office/powerpoint/2010/main" val="3477452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highlight>
                  <a:srgbClr val="00FF00"/>
                </a:highlight>
                <a:latin typeface="+mn-lt"/>
                <a:ea typeface="Calibri" panose="020F0502020204030204" pitchFamily="34" charset="0"/>
                <a:cs typeface="Times New Roman" panose="02020603050405020304" pitchFamily="18" charset="0"/>
              </a:rPr>
              <a:t>*This slide contains animations. </a:t>
            </a:r>
            <a:r>
              <a:rPr lang="en-US" sz="1200" b="1" i="1" dirty="0">
                <a:effectLst/>
                <a:highlight>
                  <a:srgbClr val="00FF00"/>
                </a:highlight>
                <a:latin typeface="+mn-lt"/>
                <a:ea typeface="Calibri" panose="020F0502020204030204" pitchFamily="34" charset="0"/>
                <a:cs typeface="Times New Roman" panose="02020603050405020304" pitchFamily="18" charset="0"/>
              </a:rPr>
              <a:t>CLICK</a:t>
            </a:r>
            <a:r>
              <a:rPr lang="en-US" sz="1200" b="0" i="1" dirty="0">
                <a:effectLst/>
                <a:highlight>
                  <a:srgbClr val="00FF00"/>
                </a:highlight>
                <a:latin typeface="+mn-lt"/>
                <a:ea typeface="Calibri" panose="020F0502020204030204" pitchFamily="34" charset="0"/>
                <a:cs typeface="Times New Roman" panose="02020603050405020304" pitchFamily="18" charset="0"/>
              </a:rPr>
              <a:t> to reveal content.</a:t>
            </a:r>
            <a:endParaRPr lang="en-US" sz="1200" b="0" dirty="0">
              <a:effectLst/>
              <a:highlight>
                <a:srgbClr val="00FF00"/>
              </a:highlight>
              <a:latin typeface="+mn-lt"/>
              <a:ea typeface="Calibri" panose="020F0502020204030204" pitchFamily="34" charset="0"/>
              <a:cs typeface="Times New Roman" panose="02020603050405020304" pitchFamily="18" charset="0"/>
            </a:endParaRPr>
          </a:p>
          <a:p>
            <a:r>
              <a:rPr lang="en-US" altLang="en-US" sz="1200" b="1" dirty="0">
                <a:highlight>
                  <a:srgbClr val="00FF00"/>
                </a:highlight>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highlight>
                  <a:srgbClr val="00FF00"/>
                </a:highlight>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highlight>
                <a:srgbClr val="00FF00"/>
              </a:highlight>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b="1" dirty="0">
                <a:latin typeface="Calibri" panose="020F0502020204030204" pitchFamily="34" charset="0"/>
                <a:ea typeface="Calibri" panose="020F0502020204030204" pitchFamily="34" charset="0"/>
                <a:cs typeface="Calibri" panose="020F0502020204030204" pitchFamily="34" charset="0"/>
              </a:rPr>
              <a:t>Talking Points</a:t>
            </a:r>
            <a:r>
              <a:rPr lang="en-US"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b="0" dirty="0"/>
              <a:t>Electrical values are often very small, so instead of using long decimals, we use prefixes like milli.</a:t>
            </a:r>
          </a:p>
          <a:p>
            <a:pPr marL="171450" indent="-171450">
              <a:buFont typeface="Arial" panose="020B0604020202020204" pitchFamily="34" charset="0"/>
              <a:buChar char="•"/>
            </a:pPr>
            <a:r>
              <a:rPr lang="en-US" b="0" dirty="0"/>
              <a:t>Milli means one-thousandth, or 1/1000.</a:t>
            </a:r>
          </a:p>
          <a:p>
            <a:pPr marL="171450" indent="-171450">
              <a:buFont typeface="Arial" panose="020B0604020202020204" pitchFamily="34" charset="0"/>
              <a:buChar char="•"/>
            </a:pPr>
            <a:r>
              <a:rPr lang="en-US" b="0" dirty="0"/>
              <a:t>You’ll commonly see this with millivolts (mV) and milliamps (mA).</a:t>
            </a:r>
          </a:p>
          <a:p>
            <a:pPr marL="171450" indent="-171450">
              <a:buFont typeface="Arial" panose="020B0604020202020204" pitchFamily="34" charset="0"/>
              <a:buChar char="•"/>
            </a:pPr>
            <a:r>
              <a:rPr lang="en-US" b="0" dirty="0"/>
              <a:t>When converting, the key is moving the decimal 3 places:</a:t>
            </a:r>
          </a:p>
          <a:p>
            <a:pPr marL="628650" lvl="1" indent="-171450">
              <a:buFont typeface="Arial" panose="020B0604020202020204" pitchFamily="34" charset="0"/>
              <a:buChar char="•"/>
            </a:pPr>
            <a:r>
              <a:rPr lang="en-US" b="1" i="1" dirty="0"/>
              <a:t>CLICK</a:t>
            </a:r>
            <a:r>
              <a:rPr lang="en-US" dirty="0"/>
              <a:t> - </a:t>
            </a:r>
            <a:r>
              <a:rPr lang="en-US" b="1" dirty="0"/>
              <a:t>Amps to milliamps → move the decimal right (number gets bigger</a:t>
            </a:r>
            <a:r>
              <a:rPr lang="en-US" dirty="0"/>
              <a:t>)</a:t>
            </a:r>
          </a:p>
          <a:p>
            <a:pPr marL="628650" lvl="1" indent="-171450">
              <a:buFont typeface="Arial" panose="020B0604020202020204" pitchFamily="34" charset="0"/>
              <a:buChar char="•"/>
            </a:pPr>
            <a:r>
              <a:rPr lang="en-US" dirty="0"/>
              <a:t>For example:</a:t>
            </a:r>
          </a:p>
          <a:p>
            <a:pPr marL="1085850" lvl="2" indent="-171450">
              <a:buFont typeface="Arial" panose="020B0604020202020204" pitchFamily="34" charset="0"/>
              <a:buChar char="•"/>
            </a:pPr>
            <a:r>
              <a:rPr lang="en-US" dirty="0"/>
              <a:t>1 volt equals 1,000 millivolts</a:t>
            </a:r>
          </a:p>
          <a:p>
            <a:pPr marL="1085850" lvl="2" indent="-171450">
              <a:buFont typeface="Arial" panose="020B0604020202020204" pitchFamily="34" charset="0"/>
              <a:buChar char="•"/>
            </a:pPr>
            <a:r>
              <a:rPr lang="en-US" dirty="0"/>
              <a:t>0.5 volts equals 500 millivolts</a:t>
            </a:r>
          </a:p>
          <a:p>
            <a:pPr marL="1085850" lvl="2" indent="-171450">
              <a:buFont typeface="Arial" panose="020B0604020202020204" pitchFamily="34" charset="0"/>
              <a:buChar char="•"/>
            </a:pPr>
            <a:r>
              <a:rPr lang="en-US" dirty="0"/>
              <a:t>0.002 amps equals 2 milliamps</a:t>
            </a:r>
          </a:p>
          <a:p>
            <a:pPr marL="628650" lvl="1" indent="-171450">
              <a:buFont typeface="Arial" panose="020B0604020202020204" pitchFamily="34" charset="0"/>
              <a:buChar char="•"/>
            </a:pPr>
            <a:r>
              <a:rPr lang="en-US" b="1" i="1" dirty="0"/>
              <a:t>CLICK</a:t>
            </a:r>
            <a:r>
              <a:rPr lang="en-US" dirty="0"/>
              <a:t> - </a:t>
            </a:r>
            <a:r>
              <a:rPr lang="en-US" b="1" dirty="0"/>
              <a:t>Milliamps to amps → move the decimal left (number gets smaller)</a:t>
            </a:r>
          </a:p>
          <a:p>
            <a:pPr marL="628650" lvl="1" indent="-171450">
              <a:buFont typeface="Arial" panose="020B0604020202020204" pitchFamily="34" charset="0"/>
              <a:buChar char="•"/>
            </a:pPr>
            <a:r>
              <a:rPr lang="en-US" dirty="0"/>
              <a:t>For example:</a:t>
            </a:r>
          </a:p>
          <a:p>
            <a:pPr marL="1085850" lvl="2" indent="-171450">
              <a:buFont typeface="Arial" panose="020B0604020202020204" pitchFamily="34" charset="0"/>
              <a:buChar char="•"/>
            </a:pPr>
            <a:r>
              <a:rPr lang="en-US" sz="2500" dirty="0">
                <a:effectLst/>
              </a:rPr>
              <a:t>1,000 mA = 1 A</a:t>
            </a:r>
          </a:p>
          <a:p>
            <a:pPr marL="1085850" lvl="2" indent="-171450">
              <a:buFont typeface="Arial" panose="020B0604020202020204" pitchFamily="34" charset="0"/>
              <a:buChar char="•"/>
            </a:pPr>
            <a:r>
              <a:rPr lang="en-US" sz="2500" dirty="0">
                <a:effectLst/>
              </a:rPr>
              <a:t>250 mA = 0.25 A</a:t>
            </a:r>
          </a:p>
          <a:p>
            <a:pPr marL="1085850" lvl="2" indent="-171450">
              <a:buFont typeface="Arial" panose="020B0604020202020204" pitchFamily="34" charset="0"/>
              <a:buChar char="•"/>
            </a:pPr>
            <a:r>
              <a:rPr lang="en-US" sz="2500" dirty="0">
                <a:effectLst/>
              </a:rPr>
              <a:t>2 mA = 0.002 A</a:t>
            </a:r>
            <a:endParaRPr lang="en-US" dirty="0"/>
          </a:p>
          <a:p>
            <a:pPr marL="171450" indent="-171450">
              <a:buFont typeface="Arial" panose="020B0604020202020204" pitchFamily="34" charset="0"/>
              <a:buChar char="•"/>
            </a:pPr>
            <a:r>
              <a:rPr lang="en-US" dirty="0"/>
              <a:t>These conversions help you read meters correctly and communicate measurements clearly on the job.</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24</a:t>
            </a:fld>
            <a:endParaRPr lang="en-US"/>
          </a:p>
        </p:txBody>
      </p:sp>
    </p:spTree>
    <p:extLst>
      <p:ext uri="{BB962C8B-B14F-4D97-AF65-F5344CB8AC3E}">
        <p14:creationId xmlns:p14="http://schemas.microsoft.com/office/powerpoint/2010/main" val="2900506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Calibri" panose="020F0502020204030204" pitchFamily="34" charset="0"/>
                <a:ea typeface="Calibri" panose="020F0502020204030204" pitchFamily="34" charset="0"/>
                <a:cs typeface="Times New Roman" panose="02020603050405020304" pitchFamily="18" charset="0"/>
              </a:rPr>
              <a:t>*This slide contains animations.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 to reveal content.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Elicit Performance,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Converting Electrical Measurements_M2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 min.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Refer learners to the </a:t>
            </a:r>
            <a:r>
              <a:rPr lang="en-US" sz="1200" b="1" kern="1200" dirty="0">
                <a:solidFill>
                  <a:schemeClr val="tx1"/>
                </a:solidFill>
                <a:effectLst/>
                <a:latin typeface="+mn-lt"/>
                <a:ea typeface="+mn-ea"/>
                <a:cs typeface="+mn-cs"/>
              </a:rPr>
              <a:t>“Converting Electrical Measurements” handout </a:t>
            </a:r>
            <a:r>
              <a:rPr lang="en-US" sz="1200" kern="1200" dirty="0">
                <a:solidFill>
                  <a:schemeClr val="tx1"/>
                </a:solidFill>
                <a:effectLst/>
                <a:latin typeface="+mn-lt"/>
                <a:ea typeface="+mn-ea"/>
                <a:cs typeface="+mn-cs"/>
              </a:rPr>
              <a:t>embedded in the Participant Resource Guide.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the directions and answer any questions learners may have. </a:t>
            </a:r>
          </a:p>
          <a:p>
            <a:pPr marL="171450" indent="-171450">
              <a:buFont typeface="Arial" panose="020B0604020202020204" pitchFamily="34" charset="0"/>
              <a:buChar char="•"/>
            </a:pPr>
            <a:r>
              <a:rPr lang="en-US" dirty="0"/>
              <a:t>15 min.</a:t>
            </a:r>
          </a:p>
          <a:p>
            <a:pPr marL="628650" lvl="1" indent="-171450">
              <a:buFont typeface="Arial" panose="020B0604020202020204" pitchFamily="34" charset="0"/>
              <a:buChar char="•"/>
            </a:pPr>
            <a:r>
              <a:rPr lang="en-US" dirty="0"/>
              <a:t>Give learners time to work. You may have them work with partners or groups if you choose. </a:t>
            </a:r>
          </a:p>
          <a:p>
            <a:pPr marL="628650" lvl="1" indent="-171450">
              <a:buFont typeface="Arial" panose="020B0604020202020204" pitchFamily="34" charset="0"/>
              <a:buChar char="•"/>
            </a:pPr>
            <a:r>
              <a:rPr lang="en-US" dirty="0"/>
              <a:t>Circulate the room answering questions and providing feedback as needed. </a:t>
            </a:r>
          </a:p>
          <a:p>
            <a:pPr marL="171450" lvl="0" indent="-171450">
              <a:buFont typeface="Arial" panose="020B0604020202020204" pitchFamily="34" charset="0"/>
              <a:buChar char="•"/>
            </a:pPr>
            <a:r>
              <a:rPr lang="en-US" dirty="0"/>
              <a:t>3 min. </a:t>
            </a:r>
          </a:p>
          <a:p>
            <a:pPr marL="628650" lvl="1" indent="-171450">
              <a:buFont typeface="Arial" panose="020B0604020202020204" pitchFamily="34" charset="0"/>
              <a:buChar char="•"/>
            </a:pPr>
            <a:r>
              <a:rPr lang="en-US" dirty="0"/>
              <a:t>Review answers together and ask volunteers to explain their reasoning.</a:t>
            </a:r>
          </a:p>
          <a:p>
            <a:pPr marL="628650" lvl="1" indent="-171450">
              <a:buFont typeface="Arial" panose="020B0604020202020204" pitchFamily="34" charset="0"/>
              <a:buChar char="•"/>
            </a:pPr>
            <a:r>
              <a:rPr lang="en-US" b="1" i="1" dirty="0"/>
              <a:t>CLICK</a:t>
            </a:r>
            <a:r>
              <a:rPr lang="en-US" dirty="0"/>
              <a:t> to reveal the answers. </a:t>
            </a:r>
          </a:p>
          <a:p>
            <a:endParaRPr lang="en-US" dirty="0"/>
          </a:p>
          <a:p>
            <a:r>
              <a:rPr lang="en-US" b="1" i="1" dirty="0"/>
              <a:t>Answer Key:</a:t>
            </a:r>
          </a:p>
          <a:p>
            <a:pPr marL="228600" indent="-228600">
              <a:buFont typeface="+mj-lt"/>
              <a:buAutoNum type="arabicPeriod"/>
            </a:pPr>
            <a:r>
              <a:rPr lang="en-US" b="0" dirty="0"/>
              <a:t>0.75 A = 750 mA</a:t>
            </a:r>
          </a:p>
          <a:p>
            <a:pPr marL="228600" indent="-228600">
              <a:buFont typeface="+mj-lt"/>
              <a:buAutoNum type="arabicPeriod"/>
            </a:pPr>
            <a:r>
              <a:rPr lang="en-US" b="0" dirty="0"/>
              <a:t>0.003 A = 3 mA</a:t>
            </a:r>
          </a:p>
          <a:p>
            <a:pPr marL="228600" indent="-228600">
              <a:buFont typeface="+mj-lt"/>
              <a:buAutoNum type="arabicPeriod"/>
            </a:pPr>
            <a:r>
              <a:rPr lang="en-US" b="0" dirty="0"/>
              <a:t>500 mA = 0.5 A</a:t>
            </a:r>
          </a:p>
          <a:p>
            <a:pPr marL="228600" indent="-228600">
              <a:buFont typeface="+mj-lt"/>
              <a:buAutoNum type="arabicPeriod"/>
            </a:pPr>
            <a:r>
              <a:rPr lang="en-US" b="0" dirty="0"/>
              <a:t>250 mA = 0.25 A</a:t>
            </a:r>
          </a:p>
          <a:p>
            <a:pPr marL="228600" indent="-228600">
              <a:buFont typeface="+mj-lt"/>
              <a:buAutoNum type="arabicPeriod"/>
            </a:pPr>
            <a:r>
              <a:rPr lang="en-US" b="0" dirty="0"/>
              <a:t>600 mA</a:t>
            </a:r>
          </a:p>
          <a:p>
            <a:pPr marL="228600" indent="-228600">
              <a:buFont typeface="+mj-lt"/>
              <a:buAutoNum type="arabicPeriod"/>
            </a:pPr>
            <a:r>
              <a:rPr lang="en-US" b="0" dirty="0"/>
              <a:t>0.12 A = 120 mA → No, the sensor is not receiving the correct current (it is below 150 mA)</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25</a:t>
            </a:fld>
            <a:endParaRPr lang="en-US"/>
          </a:p>
        </p:txBody>
      </p:sp>
    </p:spTree>
    <p:extLst>
      <p:ext uri="{BB962C8B-B14F-4D97-AF65-F5344CB8AC3E}">
        <p14:creationId xmlns:p14="http://schemas.microsoft.com/office/powerpoint/2010/main" val="2707223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3 min.</a:t>
            </a:r>
          </a:p>
          <a:p>
            <a:r>
              <a:rPr lang="en-US" b="1" dirty="0">
                <a:latin typeface="Calibri" panose="020F0502020204030204" pitchFamily="34" charset="0"/>
                <a:ea typeface="Calibri" panose="020F0502020204030204" pitchFamily="34" charset="0"/>
                <a:cs typeface="Calibri" panose="020F0502020204030204" pitchFamily="34" charset="0"/>
              </a:rPr>
              <a:t>Talking points</a:t>
            </a:r>
            <a:r>
              <a:rPr lang="en-US"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Ohm’s Law</a:t>
            </a:r>
            <a:r>
              <a:rPr lang="en-US" dirty="0">
                <a:latin typeface="Calibri" panose="020F0502020204030204" pitchFamily="34" charset="0"/>
                <a:ea typeface="Calibri" panose="020F0502020204030204" pitchFamily="34" charset="0"/>
                <a:cs typeface="Calibri" panose="020F0502020204030204" pitchFamily="34" charset="0"/>
              </a:rPr>
              <a:t> was discovered by </a:t>
            </a:r>
            <a:r>
              <a:rPr lang="en-US" b="0" dirty="0">
                <a:latin typeface="Calibri" panose="020F0502020204030204" pitchFamily="34" charset="0"/>
                <a:ea typeface="Calibri" panose="020F0502020204030204" pitchFamily="34" charset="0"/>
                <a:cs typeface="Calibri" panose="020F0502020204030204" pitchFamily="34" charset="0"/>
              </a:rPr>
              <a:t>George Simon Ohm and is a </a:t>
            </a:r>
            <a:r>
              <a:rPr lang="en-US" sz="1200" b="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fundamental principle in </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electronics and electrical engineering.</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It describes the </a:t>
            </a:r>
            <a:r>
              <a:rPr lang="en-US" b="1" dirty="0">
                <a:latin typeface="Calibri" panose="020F0502020204030204" pitchFamily="34" charset="0"/>
                <a:ea typeface="Calibri" panose="020F0502020204030204" pitchFamily="34" charset="0"/>
                <a:cs typeface="Calibri" panose="020F0502020204030204" pitchFamily="34" charset="0"/>
              </a:rPr>
              <a:t>relationship between voltage, current, and resistance</a:t>
            </a:r>
            <a:r>
              <a:rPr lang="en-US" dirty="0">
                <a:latin typeface="Calibri" panose="020F0502020204030204" pitchFamily="34" charset="0"/>
                <a:ea typeface="Calibri" panose="020F0502020204030204" pitchFamily="34" charset="0"/>
                <a:cs typeface="Calibri" panose="020F0502020204030204" pitchFamily="34" charset="0"/>
              </a:rPr>
              <a:t> in a circuit with a simple formula:</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V = I × R</a:t>
            </a:r>
            <a:endParaRPr lang="en-US"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V stands for Voltage (measured in volts).</a:t>
            </a:r>
          </a:p>
          <a:p>
            <a:pPr marL="628650" lvl="1" indent="-171450">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I stands for Current (measured in amperes or amps).</a:t>
            </a:r>
          </a:p>
          <a:p>
            <a:pPr marL="628650" lvl="1" indent="-171450">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R stands for Resistance (measured in ohms).</a:t>
            </a:r>
          </a:p>
          <a:p>
            <a:pPr marL="171450" indent="-171450">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This equation tells us that voltage equals current times resistance. If you know any two of these values, you can always figure out the third.</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26</a:t>
            </a:fld>
            <a:endParaRPr lang="en-US"/>
          </a:p>
        </p:txBody>
      </p:sp>
    </p:spTree>
    <p:extLst>
      <p:ext uri="{BB962C8B-B14F-4D97-AF65-F5344CB8AC3E}">
        <p14:creationId xmlns:p14="http://schemas.microsoft.com/office/powerpoint/2010/main" val="3859883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3 min.</a:t>
            </a:r>
          </a:p>
          <a:p>
            <a:r>
              <a:rPr lang="en-US" altLang="en-US" sz="1200" b="1" dirty="0">
                <a:latin typeface="Calibri" panose="020F0502020204030204" pitchFamily="34" charset="0"/>
                <a:ea typeface="Calibri" panose="020F0502020204030204" pitchFamily="34" charset="0"/>
                <a:cs typeface="Calibri" panose="020F0502020204030204" pitchFamily="34" charset="0"/>
              </a:rPr>
              <a:t>Talking Points:</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Ohm’s Law isn’t just a formula—it’s a </a:t>
            </a:r>
            <a:r>
              <a:rPr lang="en-US" b="0" dirty="0">
                <a:latin typeface="Calibri" panose="020F0502020204030204" pitchFamily="34" charset="0"/>
                <a:ea typeface="Calibri" panose="020F0502020204030204" pitchFamily="34" charset="0"/>
                <a:cs typeface="Calibri" panose="020F0502020204030204" pitchFamily="34" charset="0"/>
              </a:rPr>
              <a:t>tool you can use to solve problems in any electrical circuit.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Remember, the symbol for resistance is interchangeable for </a:t>
            </a:r>
            <a:r>
              <a:rPr lang="en-US" altLang="en-US" sz="1200" b="0" dirty="0">
                <a:latin typeface="Calibri" panose="020F0502020204030204" pitchFamily="34" charset="0"/>
                <a:ea typeface="Calibri" panose="020F0502020204030204" pitchFamily="34" charset="0"/>
                <a:cs typeface="Calibri" panose="020F0502020204030204" pitchFamily="34" charset="0"/>
              </a:rPr>
              <a:t>both R and </a:t>
            </a:r>
            <a:r>
              <a:rPr lang="el-GR" sz="1200" b="0" dirty="0">
                <a:effectLst/>
                <a:latin typeface="Calibri" panose="020F0502020204030204" pitchFamily="34" charset="0"/>
                <a:ea typeface="Calibri" panose="020F0502020204030204" pitchFamily="34" charset="0"/>
                <a:cs typeface="Calibri" panose="020F0502020204030204" pitchFamily="34" charset="0"/>
              </a:rPr>
              <a:t>Ω</a:t>
            </a:r>
            <a:r>
              <a:rPr lang="en-US" sz="1200" b="0" dirty="0">
                <a:effectLst/>
                <a:latin typeface="Calibri" panose="020F0502020204030204" pitchFamily="34" charset="0"/>
                <a:ea typeface="Calibri" panose="020F0502020204030204" pitchFamily="34" charset="0"/>
                <a:cs typeface="Calibri" panose="020F0502020204030204" pitchFamily="34" charset="0"/>
              </a:rPr>
              <a:t>.</a:t>
            </a:r>
            <a:endParaRPr lang="en-US" altLang="en-US" sz="1200" b="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0" dirty="0">
                <a:latin typeface="Calibri" panose="020F0502020204030204" pitchFamily="34" charset="0"/>
                <a:ea typeface="Calibri" panose="020F0502020204030204" pitchFamily="34" charset="0"/>
                <a:cs typeface="Calibri" panose="020F0502020204030204" pitchFamily="34" charset="0"/>
              </a:rPr>
              <a:t>The triangle diagrams make it easy: Cover the value you’re trying to find, and what’s left gives you the equation.</a:t>
            </a: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If you're solving for </a:t>
            </a:r>
            <a:r>
              <a:rPr lang="en-US" b="1" dirty="0">
                <a:latin typeface="Calibri" panose="020F0502020204030204" pitchFamily="34" charset="0"/>
                <a:ea typeface="Calibri" panose="020F0502020204030204" pitchFamily="34" charset="0"/>
                <a:cs typeface="Calibri" panose="020F0502020204030204" pitchFamily="34" charset="0"/>
              </a:rPr>
              <a:t>voltage</a:t>
            </a:r>
            <a:r>
              <a:rPr lang="en-US" dirty="0">
                <a:latin typeface="Calibri" panose="020F0502020204030204" pitchFamily="34" charset="0"/>
                <a:ea typeface="Calibri" panose="020F0502020204030204" pitchFamily="34" charset="0"/>
                <a:cs typeface="Calibri" panose="020F0502020204030204" pitchFamily="34" charset="0"/>
              </a:rPr>
              <a:t>, use </a:t>
            </a:r>
            <a:r>
              <a:rPr lang="en-US" b="1" dirty="0">
                <a:latin typeface="Calibri" panose="020F0502020204030204" pitchFamily="34" charset="0"/>
                <a:ea typeface="Calibri" panose="020F0502020204030204" pitchFamily="34" charset="0"/>
                <a:cs typeface="Calibri" panose="020F0502020204030204" pitchFamily="34" charset="0"/>
              </a:rPr>
              <a:t>V = I × R</a:t>
            </a:r>
            <a:endParaRPr lang="en-US"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To find </a:t>
            </a:r>
            <a:r>
              <a:rPr lang="en-US" b="1" dirty="0">
                <a:latin typeface="Calibri" panose="020F0502020204030204" pitchFamily="34" charset="0"/>
                <a:ea typeface="Calibri" panose="020F0502020204030204" pitchFamily="34" charset="0"/>
                <a:cs typeface="Calibri" panose="020F0502020204030204" pitchFamily="34" charset="0"/>
              </a:rPr>
              <a:t>current</a:t>
            </a:r>
            <a:r>
              <a:rPr lang="en-US" dirty="0">
                <a:latin typeface="Calibri" panose="020F0502020204030204" pitchFamily="34" charset="0"/>
                <a:ea typeface="Calibri" panose="020F0502020204030204" pitchFamily="34" charset="0"/>
                <a:cs typeface="Calibri" panose="020F0502020204030204" pitchFamily="34" charset="0"/>
              </a:rPr>
              <a:t>, use </a:t>
            </a:r>
            <a:r>
              <a:rPr lang="en-US" b="1" dirty="0">
                <a:latin typeface="Calibri" panose="020F0502020204030204" pitchFamily="34" charset="0"/>
                <a:ea typeface="Calibri" panose="020F0502020204030204" pitchFamily="34" charset="0"/>
                <a:cs typeface="Calibri" panose="020F0502020204030204" pitchFamily="34" charset="0"/>
              </a:rPr>
              <a:t>I = V ÷ R</a:t>
            </a:r>
            <a:endParaRPr lang="en-US"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And for </a:t>
            </a:r>
            <a:r>
              <a:rPr lang="en-US" b="1" dirty="0">
                <a:latin typeface="Calibri" panose="020F0502020204030204" pitchFamily="34" charset="0"/>
                <a:ea typeface="Calibri" panose="020F0502020204030204" pitchFamily="34" charset="0"/>
                <a:cs typeface="Calibri" panose="020F0502020204030204" pitchFamily="34" charset="0"/>
              </a:rPr>
              <a:t>resistance</a:t>
            </a:r>
            <a:r>
              <a:rPr lang="en-US" dirty="0">
                <a:latin typeface="Calibri" panose="020F0502020204030204" pitchFamily="34" charset="0"/>
                <a:ea typeface="Calibri" panose="020F0502020204030204" pitchFamily="34" charset="0"/>
                <a:cs typeface="Calibri" panose="020F0502020204030204" pitchFamily="34" charset="0"/>
              </a:rPr>
              <a:t>, use </a:t>
            </a:r>
            <a:r>
              <a:rPr lang="en-US" b="1" dirty="0">
                <a:latin typeface="Calibri" panose="020F0502020204030204" pitchFamily="34" charset="0"/>
                <a:ea typeface="Calibri" panose="020F0502020204030204" pitchFamily="34" charset="0"/>
                <a:cs typeface="Calibri" panose="020F0502020204030204" pitchFamily="34" charset="0"/>
              </a:rPr>
              <a:t>R = V ÷ I</a:t>
            </a: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These triangle charts are a great way to </a:t>
            </a:r>
            <a:r>
              <a:rPr lang="en-US" b="0" dirty="0">
                <a:latin typeface="Calibri" panose="020F0502020204030204" pitchFamily="34" charset="0"/>
                <a:ea typeface="Calibri" panose="020F0502020204030204" pitchFamily="34" charset="0"/>
                <a:cs typeface="Calibri" panose="020F0502020204030204" pitchFamily="34" charset="0"/>
              </a:rPr>
              <a:t>quickly remember </a:t>
            </a:r>
            <a:r>
              <a:rPr lang="en-US" dirty="0">
                <a:latin typeface="Calibri" panose="020F0502020204030204" pitchFamily="34" charset="0"/>
                <a:ea typeface="Calibri" panose="020F0502020204030204" pitchFamily="34" charset="0"/>
                <a:cs typeface="Calibri" panose="020F0502020204030204" pitchFamily="34" charset="0"/>
              </a:rPr>
              <a:t>which formula to use, especially when troubleshooting or doing basic calculations in the field.</a:t>
            </a:r>
          </a:p>
          <a:p>
            <a:pPr marL="171450" indent="-171450">
              <a:buFont typeface="Arial" panose="020B0604020202020204" pitchFamily="34" charset="0"/>
              <a:buChar char="•"/>
            </a:pPr>
            <a:r>
              <a:rPr lang="en-US" dirty="0"/>
              <a:t>We’re not going to calculate every time we see a problem.</a:t>
            </a:r>
          </a:p>
          <a:p>
            <a:pPr marL="171450" indent="-171450">
              <a:buFont typeface="Arial" panose="020B0604020202020204" pitchFamily="34" charset="0"/>
              <a:buChar char="•"/>
            </a:pPr>
            <a:r>
              <a:rPr lang="en-US" dirty="0"/>
              <a:t>Most of the time, technicians notice the result first — then use Ohm’s Law to think through what must have changed.</a:t>
            </a:r>
            <a:endParaRPr lang="en-US" sz="12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27</a:t>
            </a:fld>
            <a:endParaRPr lang="en-US"/>
          </a:p>
        </p:txBody>
      </p:sp>
    </p:spTree>
    <p:extLst>
      <p:ext uri="{BB962C8B-B14F-4D97-AF65-F5344CB8AC3E}">
        <p14:creationId xmlns:p14="http://schemas.microsoft.com/office/powerpoint/2010/main" val="4026565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Direction</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1 min.</a:t>
            </a:r>
          </a:p>
          <a:p>
            <a:r>
              <a:rPr lang="en-US" altLang="en-US" sz="1200" b="1" dirty="0">
                <a:latin typeface="Calibri" panose="020F0502020204030204" pitchFamily="34" charset="0"/>
                <a:ea typeface="Calibri" panose="020F0502020204030204" pitchFamily="34" charset="0"/>
                <a:cs typeface="Calibri" panose="020F0502020204030204" pitchFamily="34" charset="0"/>
              </a:rPr>
              <a:t>Materials</a:t>
            </a:r>
            <a:r>
              <a:rPr lang="en-US" altLang="en-US" sz="1200"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Predicting Current Changes Resource_M2</a:t>
            </a:r>
          </a:p>
          <a:p>
            <a:r>
              <a:rPr lang="en-US" altLang="en-US" sz="1200" b="1" dirty="0">
                <a:latin typeface="Calibri" panose="020F0502020204030204" pitchFamily="34" charset="0"/>
                <a:ea typeface="Calibri" panose="020F0502020204030204" pitchFamily="34" charset="0"/>
                <a:cs typeface="Calibri" panose="020F0502020204030204" pitchFamily="34" charset="0"/>
              </a:rPr>
              <a:t>Talking Points:</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In your Participant Resource Guide, you’ll find “Ohm’s Law: Predicting Changes” chart with practice problems.</a:t>
            </a:r>
          </a:p>
          <a:p>
            <a:pPr marL="171450" indent="-171450">
              <a:buFont typeface="Arial" panose="020B0604020202020204" pitchFamily="34" charset="0"/>
              <a:buChar char="•"/>
            </a:pPr>
            <a:r>
              <a:rPr lang="en-US" dirty="0"/>
              <a:t>This chart will be a useful reference for you to determine how current responds to changes in voltage and resistance.</a:t>
            </a:r>
          </a:p>
        </p:txBody>
      </p:sp>
      <p:sp>
        <p:nvSpPr>
          <p:cNvPr id="4" name="Slide Number Placeholder 3"/>
          <p:cNvSpPr>
            <a:spLocks noGrp="1"/>
          </p:cNvSpPr>
          <p:nvPr>
            <p:ph type="sldNum" sz="quarter" idx="5"/>
          </p:nvPr>
        </p:nvSpPr>
        <p:spPr/>
        <p:txBody>
          <a:bodyPr/>
          <a:lstStyle/>
          <a:p>
            <a:fld id="{C68FB58B-AACD-44F1-9CE2-B850C946C86F}" type="slidenum">
              <a:rPr lang="en-US" smtClean="0"/>
              <a:t>28</a:t>
            </a:fld>
            <a:endParaRPr lang="en-US"/>
          </a:p>
        </p:txBody>
      </p:sp>
    </p:spTree>
    <p:extLst>
      <p:ext uri="{BB962C8B-B14F-4D97-AF65-F5344CB8AC3E}">
        <p14:creationId xmlns:p14="http://schemas.microsoft.com/office/powerpoint/2010/main" val="788253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20 min.</a:t>
            </a:r>
          </a:p>
          <a:p>
            <a:r>
              <a:rPr lang="en-US" sz="1200" b="1" kern="1200" dirty="0">
                <a:solidFill>
                  <a:schemeClr val="tx1"/>
                </a:solidFill>
                <a:effectLst/>
                <a:latin typeface="+mn-lt"/>
                <a:ea typeface="+mn-ea"/>
                <a:cs typeface="+mn-cs"/>
              </a:rPr>
              <a:t>Materials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simple circuit with a power source, light bulb, and wire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One or two additional light bulbs to </a:t>
            </a:r>
            <a:r>
              <a:rPr lang="en-US" sz="1200" i="1" kern="1200" dirty="0">
                <a:solidFill>
                  <a:schemeClr val="tx1"/>
                </a:solidFill>
                <a:effectLst/>
                <a:latin typeface="+mn-lt"/>
                <a:ea typeface="+mn-ea"/>
                <a:cs typeface="+mn-cs"/>
              </a:rPr>
              <a:t>add</a:t>
            </a:r>
            <a:r>
              <a:rPr lang="en-US" sz="1200" kern="1200" dirty="0">
                <a:solidFill>
                  <a:schemeClr val="tx1"/>
                </a:solidFill>
                <a:effectLst/>
                <a:latin typeface="+mn-lt"/>
                <a:ea typeface="+mn-ea"/>
                <a:cs typeface="+mn-cs"/>
              </a:rPr>
              <a:t> to the circuit to simulate resistance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Multimeter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Do</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this demonstration, you will ask leaners to </a:t>
            </a:r>
            <a:r>
              <a:rPr lang="en-US" sz="1200" b="1" kern="1200" dirty="0">
                <a:solidFill>
                  <a:schemeClr val="tx1"/>
                </a:solidFill>
                <a:effectLst/>
                <a:latin typeface="+mn-lt"/>
                <a:ea typeface="+mn-ea"/>
                <a:cs typeface="+mn-cs"/>
              </a:rPr>
              <a:t>predict</a:t>
            </a:r>
            <a:r>
              <a:rPr lang="en-US" sz="1200" kern="1200" dirty="0">
                <a:solidFill>
                  <a:schemeClr val="tx1"/>
                </a:solidFill>
                <a:effectLst/>
                <a:latin typeface="+mn-lt"/>
                <a:ea typeface="+mn-ea"/>
                <a:cs typeface="+mn-cs"/>
              </a:rPr>
              <a:t> what will happen to the current by making changes to voltage and resistance in a simple circuit.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Place the circuit in a location where everyone can clearly see the circuit.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Step 1: Baseline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Turn on the circuit at a starting voltage and show the reading.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is the current right now?</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Call on learners to respond.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Step 2: Increase the Voltage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Increase voltage (adjust power supply if possible)</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expect current to do?</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Call on learners to respond. Answer: Voltage increased → current increased; More push = more flow</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Step 3: Decrease the Voltage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Decrease voltage (adjust power supply if possible)</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expect current to do now?</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Call on learners to respond. Answer: Voltage decreased → current decreased; Less push = less flow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Transition learners from analyzing </a:t>
            </a:r>
            <a:r>
              <a:rPr lang="en-US" sz="1200" b="1" kern="1200" dirty="0">
                <a:solidFill>
                  <a:schemeClr val="tx1"/>
                </a:solidFill>
                <a:effectLst/>
                <a:latin typeface="+mn-lt"/>
                <a:ea typeface="+mn-ea"/>
                <a:cs typeface="+mn-cs"/>
              </a:rPr>
              <a:t>voltage</a:t>
            </a:r>
            <a:r>
              <a:rPr lang="en-US" sz="1200" kern="1200" dirty="0">
                <a:solidFill>
                  <a:schemeClr val="tx1"/>
                </a:solidFill>
                <a:effectLst/>
                <a:latin typeface="+mn-lt"/>
                <a:ea typeface="+mn-ea"/>
                <a:cs typeface="+mn-cs"/>
              </a:rPr>
              <a:t> changes to analyzing </a:t>
            </a:r>
            <a:r>
              <a:rPr lang="en-US" sz="1200" b="1" kern="1200" dirty="0">
                <a:solidFill>
                  <a:schemeClr val="tx1"/>
                </a:solidFill>
                <a:effectLst/>
                <a:latin typeface="+mn-lt"/>
                <a:ea typeface="+mn-ea"/>
                <a:cs typeface="+mn-cs"/>
              </a:rPr>
              <a:t>resistance</a:t>
            </a:r>
            <a:r>
              <a:rPr lang="en-US" sz="1200" kern="1200" dirty="0">
                <a:solidFill>
                  <a:schemeClr val="tx1"/>
                </a:solidFill>
                <a:effectLst/>
                <a:latin typeface="+mn-lt"/>
                <a:ea typeface="+mn-ea"/>
                <a:cs typeface="+mn-cs"/>
              </a:rPr>
              <a:t> changes. </a:t>
            </a:r>
            <a:r>
              <a:rPr lang="en-US" sz="1200" i="1" kern="1200" dirty="0">
                <a:solidFill>
                  <a:schemeClr val="tx1"/>
                </a:solidFill>
                <a:effectLst/>
                <a:latin typeface="+mn-lt"/>
                <a:ea typeface="+mn-ea"/>
                <a:cs typeface="+mn-cs"/>
              </a:rPr>
              <a:t>Ex: Now we’re going to keep voltage the same and change resistance</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Step 4: Baseline Reminder</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Return to original voltage and show the current again.</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is the current right now?</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Call on learners to respond.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Step 5: Add Resistance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Add another light bulb (series) to the circuit.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do you expect current to do?</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Call on learners to respond. Answer: Resistance increased → current decreased; More opposition = less flow</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Step 6: Remove Resistance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Remove added light bulb (or bypass a load) from the circuit.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ASK</a:t>
            </a:r>
            <a:r>
              <a:rPr lang="en-US" sz="1200" kern="1200" dirty="0">
                <a:solidFill>
                  <a:schemeClr val="tx1"/>
                </a:solidFill>
                <a:effectLst/>
                <a:latin typeface="+mn-lt"/>
                <a:ea typeface="+mn-ea"/>
                <a:cs typeface="+mn-cs"/>
              </a:rPr>
              <a:t>: What will happen now?</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Call on learners to respond. Answer: Resistance decreased → current increased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29</a:t>
            </a:fld>
            <a:endParaRPr lang="en-US"/>
          </a:p>
        </p:txBody>
      </p:sp>
    </p:spTree>
    <p:extLst>
      <p:ext uri="{BB962C8B-B14F-4D97-AF65-F5344CB8AC3E}">
        <p14:creationId xmlns:p14="http://schemas.microsoft.com/office/powerpoint/2010/main" val="156365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Direction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1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Do</a:t>
            </a:r>
            <a:r>
              <a:rPr lang="en-US" sz="1200" b="0" dirty="0">
                <a:effectLst/>
                <a:latin typeface="+mn-lt"/>
                <a:ea typeface="Calibri" panose="020F0502020204030204" pitchFamily="34" charset="0"/>
                <a:cs typeface="Times New Roman" panose="02020603050405020304" pitchFamily="18" charset="0"/>
              </a:rPr>
              <a:t>: </a:t>
            </a:r>
            <a:r>
              <a:rPr lang="en-US" dirty="0"/>
              <a:t>Welcome learners to class.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3</a:t>
            </a:fld>
            <a:endParaRPr lang="en-US"/>
          </a:p>
        </p:txBody>
      </p:sp>
    </p:spTree>
    <p:extLst>
      <p:ext uri="{BB962C8B-B14F-4D97-AF65-F5344CB8AC3E}">
        <p14:creationId xmlns:p14="http://schemas.microsoft.com/office/powerpoint/2010/main" val="409828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058EE-8797-3026-B051-2E889ECAB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6021C-A45F-6D44-9A86-A95C9925D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D4195-AD30-32AC-CF16-31E72D531F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mn-lt"/>
                <a:ea typeface="Calibri" panose="020F0502020204030204" pitchFamily="34" charset="0"/>
                <a:cs typeface="Times New Roman" panose="02020603050405020304" pitchFamily="18" charset="0"/>
              </a:rPr>
              <a:t>*This slide contains animations. </a:t>
            </a:r>
            <a:r>
              <a:rPr lang="en-US" sz="1200" b="1" i="1" dirty="0">
                <a:effectLst/>
                <a:latin typeface="+mn-lt"/>
                <a:ea typeface="Calibri" panose="020F0502020204030204" pitchFamily="34" charset="0"/>
                <a:cs typeface="Times New Roman" panose="02020603050405020304" pitchFamily="18" charset="0"/>
              </a:rPr>
              <a:t>CLICK</a:t>
            </a:r>
            <a:r>
              <a:rPr lang="en-US" sz="1200" b="0" i="1" dirty="0">
                <a:effectLst/>
                <a:latin typeface="+mn-lt"/>
                <a:ea typeface="Calibri" panose="020F0502020204030204" pitchFamily="34" charset="0"/>
                <a:cs typeface="Times New Roman" panose="02020603050405020304" pitchFamily="18" charset="0"/>
              </a:rPr>
              <a:t> to reveal content.</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4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 the practice equation with learners.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Call on learners to share their responses to each question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to reveal the answers. </a:t>
            </a:r>
          </a:p>
          <a:p>
            <a:endParaRPr lang="en-US" dirty="0"/>
          </a:p>
        </p:txBody>
      </p:sp>
      <p:sp>
        <p:nvSpPr>
          <p:cNvPr id="4" name="Slide Number Placeholder 3">
            <a:extLst>
              <a:ext uri="{FF2B5EF4-FFF2-40B4-BE49-F238E27FC236}">
                <a16:creationId xmlns:a16="http://schemas.microsoft.com/office/drawing/2014/main" id="{78C85EAB-9FA9-C0FD-99AB-76DB54938FFD}"/>
              </a:ext>
            </a:extLst>
          </p:cNvPr>
          <p:cNvSpPr>
            <a:spLocks noGrp="1"/>
          </p:cNvSpPr>
          <p:nvPr>
            <p:ph type="sldNum" sz="quarter" idx="5"/>
          </p:nvPr>
        </p:nvSpPr>
        <p:spPr/>
        <p:txBody>
          <a:bodyPr/>
          <a:lstStyle/>
          <a:p>
            <a:fld id="{C68FB58B-AACD-44F1-9CE2-B850C946C86F}" type="slidenum">
              <a:rPr lang="en-US" smtClean="0"/>
              <a:t>30</a:t>
            </a:fld>
            <a:endParaRPr lang="en-US"/>
          </a:p>
        </p:txBody>
      </p:sp>
    </p:spTree>
    <p:extLst>
      <p:ext uri="{BB962C8B-B14F-4D97-AF65-F5344CB8AC3E}">
        <p14:creationId xmlns:p14="http://schemas.microsoft.com/office/powerpoint/2010/main" val="3574559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mn-lt"/>
                <a:ea typeface="Calibri" panose="020F0502020204030204" pitchFamily="34" charset="0"/>
                <a:cs typeface="Times New Roman" panose="02020603050405020304" pitchFamily="18" charset="0"/>
              </a:rPr>
              <a:t>*This slide contains animations. </a:t>
            </a:r>
            <a:r>
              <a:rPr lang="en-US" sz="1200" b="1" i="1" dirty="0">
                <a:effectLst/>
                <a:latin typeface="+mn-lt"/>
                <a:ea typeface="Calibri" panose="020F0502020204030204" pitchFamily="34" charset="0"/>
                <a:cs typeface="Times New Roman" panose="02020603050405020304" pitchFamily="18" charset="0"/>
              </a:rPr>
              <a:t>CLICK</a:t>
            </a:r>
            <a:r>
              <a:rPr lang="en-US" sz="1200" b="0" i="1" dirty="0">
                <a:effectLst/>
                <a:latin typeface="+mn-lt"/>
                <a:ea typeface="Calibri" panose="020F0502020204030204" pitchFamily="34" charset="0"/>
                <a:cs typeface="Times New Roman" panose="02020603050405020304" pitchFamily="18" charset="0"/>
              </a:rPr>
              <a:t> to reveal content.</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4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 the practice equation with learners.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Call on learners to share their responses to each question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to reveal the answers.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31</a:t>
            </a:fld>
            <a:endParaRPr lang="en-US"/>
          </a:p>
        </p:txBody>
      </p:sp>
    </p:spTree>
    <p:extLst>
      <p:ext uri="{BB962C8B-B14F-4D97-AF65-F5344CB8AC3E}">
        <p14:creationId xmlns:p14="http://schemas.microsoft.com/office/powerpoint/2010/main" val="1495131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B213-B387-E73B-9C4B-86D09F6F9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7FF0B6-C5D7-02C4-48C9-5A5A28687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95DF7-48D3-43D2-05C7-345F3B1088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mn-lt"/>
                <a:ea typeface="Calibri" panose="020F0502020204030204" pitchFamily="34" charset="0"/>
                <a:cs typeface="Times New Roman" panose="02020603050405020304" pitchFamily="18" charset="0"/>
              </a:rPr>
              <a:t>*This slide contains animations. </a:t>
            </a:r>
            <a:r>
              <a:rPr lang="en-US" sz="1200" b="1" i="1" dirty="0">
                <a:effectLst/>
                <a:latin typeface="+mn-lt"/>
                <a:ea typeface="Calibri" panose="020F0502020204030204" pitchFamily="34" charset="0"/>
                <a:cs typeface="Times New Roman" panose="02020603050405020304" pitchFamily="18" charset="0"/>
              </a:rPr>
              <a:t>CLICK</a:t>
            </a:r>
            <a:r>
              <a:rPr lang="en-US" sz="1200" b="0" i="1" dirty="0">
                <a:effectLst/>
                <a:latin typeface="+mn-lt"/>
                <a:ea typeface="Calibri" panose="020F0502020204030204" pitchFamily="34" charset="0"/>
                <a:cs typeface="Times New Roman" panose="02020603050405020304" pitchFamily="18" charset="0"/>
              </a:rPr>
              <a:t> to reveal content.</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4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 the practice equation with learners.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Call on learners to share their responses to each question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to reveal the answers. </a:t>
            </a:r>
          </a:p>
          <a:p>
            <a:endParaRPr lang="en-US" dirty="0"/>
          </a:p>
        </p:txBody>
      </p:sp>
      <p:sp>
        <p:nvSpPr>
          <p:cNvPr id="4" name="Slide Number Placeholder 3">
            <a:extLst>
              <a:ext uri="{FF2B5EF4-FFF2-40B4-BE49-F238E27FC236}">
                <a16:creationId xmlns:a16="http://schemas.microsoft.com/office/drawing/2014/main" id="{05926C0F-6CD4-E4F8-AE2E-11C43C7E9BF5}"/>
              </a:ext>
            </a:extLst>
          </p:cNvPr>
          <p:cNvSpPr>
            <a:spLocks noGrp="1"/>
          </p:cNvSpPr>
          <p:nvPr>
            <p:ph type="sldNum" sz="quarter" idx="5"/>
          </p:nvPr>
        </p:nvSpPr>
        <p:spPr/>
        <p:txBody>
          <a:bodyPr/>
          <a:lstStyle/>
          <a:p>
            <a:fld id="{C68FB58B-AACD-44F1-9CE2-B850C946C86F}" type="slidenum">
              <a:rPr lang="en-US" smtClean="0"/>
              <a:t>32</a:t>
            </a:fld>
            <a:endParaRPr lang="en-US"/>
          </a:p>
        </p:txBody>
      </p:sp>
    </p:spTree>
    <p:extLst>
      <p:ext uri="{BB962C8B-B14F-4D97-AF65-F5344CB8AC3E}">
        <p14:creationId xmlns:p14="http://schemas.microsoft.com/office/powerpoint/2010/main" val="413891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Elicit Performance,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Calculating Ohm’s Law_M2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Calculating Ohm’s Law_Answer Key_M2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5 min.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Refer learners to the </a:t>
            </a:r>
            <a:r>
              <a:rPr lang="en-US" sz="1200" b="1" kern="1200" dirty="0">
                <a:solidFill>
                  <a:schemeClr val="tx1"/>
                </a:solidFill>
                <a:effectLst/>
                <a:latin typeface="+mn-lt"/>
                <a:ea typeface="+mn-ea"/>
                <a:cs typeface="+mn-cs"/>
              </a:rPr>
              <a:t>“Calculating Ohm’s Law” handout </a:t>
            </a:r>
            <a:r>
              <a:rPr lang="en-US" sz="1200" kern="1200" dirty="0">
                <a:solidFill>
                  <a:schemeClr val="tx1"/>
                </a:solidFill>
                <a:effectLst/>
                <a:latin typeface="+mn-lt"/>
                <a:ea typeface="+mn-ea"/>
                <a:cs typeface="+mn-cs"/>
              </a:rPr>
              <a:t>embedded in the Participant Resource Guide.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the directions and answer any questions learners may have.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additional practice, refer to </a:t>
            </a:r>
            <a:r>
              <a:rPr lang="en-US" b="1" dirty="0"/>
              <a:t>Additional Practice – Ohm’s Law handout</a:t>
            </a:r>
            <a:r>
              <a:rPr lang="en-US" dirty="0"/>
              <a:t>.</a:t>
            </a:r>
          </a:p>
          <a:p>
            <a:pPr marL="171450" indent="-171450">
              <a:buFont typeface="Arial" panose="020B0604020202020204" pitchFamily="34" charset="0"/>
              <a:buChar char="•"/>
            </a:pPr>
            <a:r>
              <a:rPr lang="en-US" dirty="0"/>
              <a:t>15 min.</a:t>
            </a:r>
          </a:p>
          <a:p>
            <a:pPr marL="628650" lvl="1" indent="-171450">
              <a:buFont typeface="Arial" panose="020B0604020202020204" pitchFamily="34" charset="0"/>
              <a:buChar char="•"/>
            </a:pPr>
            <a:r>
              <a:rPr lang="en-US" dirty="0"/>
              <a:t>Give learners time to work. You may have them work with partners or groups if you choose. </a:t>
            </a:r>
          </a:p>
          <a:p>
            <a:pPr marL="628650" lvl="1" indent="-171450">
              <a:buFont typeface="Arial" panose="020B0604020202020204" pitchFamily="34" charset="0"/>
              <a:buChar char="•"/>
            </a:pPr>
            <a:r>
              <a:rPr lang="en-US" dirty="0"/>
              <a:t>Circulate the room answering questions and providing feedback as needed. </a:t>
            </a:r>
          </a:p>
          <a:p>
            <a:pPr marL="171450" lvl="0" indent="-171450">
              <a:buFont typeface="Arial" panose="020B0604020202020204" pitchFamily="34" charset="0"/>
              <a:buChar char="•"/>
            </a:pPr>
            <a:r>
              <a:rPr lang="en-US" dirty="0"/>
              <a:t>You will review the answers as a group </a:t>
            </a:r>
            <a:r>
              <a:rPr lang="en-US" u="sng" dirty="0"/>
              <a:t>on the next two slides</a:t>
            </a:r>
            <a:r>
              <a:rPr lang="en-US" dirty="0"/>
              <a:t>.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33</a:t>
            </a:fld>
            <a:endParaRPr lang="en-US"/>
          </a:p>
        </p:txBody>
      </p:sp>
    </p:spTree>
    <p:extLst>
      <p:ext uri="{BB962C8B-B14F-4D97-AF65-F5344CB8AC3E}">
        <p14:creationId xmlns:p14="http://schemas.microsoft.com/office/powerpoint/2010/main" val="461148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mn-lt"/>
                <a:ea typeface="Calibri" panose="020F0502020204030204" pitchFamily="34" charset="0"/>
                <a:cs typeface="Times New Roman" panose="02020603050405020304" pitchFamily="18" charset="0"/>
              </a:rPr>
              <a:t>*This slide contains animations. </a:t>
            </a:r>
            <a:r>
              <a:rPr lang="en-US" sz="1200" b="1" i="1" dirty="0">
                <a:effectLst/>
                <a:latin typeface="+mn-lt"/>
                <a:ea typeface="Calibri" panose="020F0502020204030204" pitchFamily="34" charset="0"/>
                <a:cs typeface="Times New Roman" panose="02020603050405020304" pitchFamily="18" charset="0"/>
              </a:rPr>
              <a:t>CLICK</a:t>
            </a:r>
            <a:r>
              <a:rPr lang="en-US" sz="1200" b="0" i="1" dirty="0">
                <a:effectLst/>
                <a:latin typeface="+mn-lt"/>
                <a:ea typeface="Calibri" panose="020F0502020204030204" pitchFamily="34" charset="0"/>
                <a:cs typeface="Times New Roman" panose="02020603050405020304" pitchFamily="18" charset="0"/>
              </a:rPr>
              <a:t> to reveal content.</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Elicit Performance,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Calculating Ohm’s Law_M2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Calculating Ohm’s Law_Answer Key_M2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 the answers to questions 1-4 by calling on learners to share their responses. </a:t>
            </a:r>
            <a:endParaRPr lang="en-US" dirty="0"/>
          </a:p>
          <a:p>
            <a:pPr marL="171450" lvl="0" indent="-171450">
              <a:buFont typeface="Arial" panose="020B0604020202020204" pitchFamily="34" charset="0"/>
              <a:buChar char="•"/>
            </a:pPr>
            <a:r>
              <a:rPr lang="en-US" b="1" i="1" dirty="0"/>
              <a:t>CLICK</a:t>
            </a:r>
            <a:r>
              <a:rPr lang="en-US" dirty="0"/>
              <a:t> to reveal the answers.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34</a:t>
            </a:fld>
            <a:endParaRPr lang="en-US"/>
          </a:p>
        </p:txBody>
      </p:sp>
    </p:spTree>
    <p:extLst>
      <p:ext uri="{BB962C8B-B14F-4D97-AF65-F5344CB8AC3E}">
        <p14:creationId xmlns:p14="http://schemas.microsoft.com/office/powerpoint/2010/main" val="12332064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0FC2-E949-81CE-6A05-021A162FD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C3F1D-D63A-3F4D-4D9B-688B82F80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523FF-4221-C1B8-FB31-4599525809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mn-lt"/>
                <a:ea typeface="Calibri" panose="020F0502020204030204" pitchFamily="34" charset="0"/>
                <a:cs typeface="Times New Roman" panose="02020603050405020304" pitchFamily="18" charset="0"/>
              </a:rPr>
              <a:t>*This slide contains animations. </a:t>
            </a:r>
            <a:r>
              <a:rPr lang="en-US" sz="1200" b="1" i="1" dirty="0">
                <a:effectLst/>
                <a:latin typeface="+mn-lt"/>
                <a:ea typeface="Calibri" panose="020F0502020204030204" pitchFamily="34" charset="0"/>
                <a:cs typeface="Times New Roman" panose="02020603050405020304" pitchFamily="18" charset="0"/>
              </a:rPr>
              <a:t>CLICK</a:t>
            </a:r>
            <a:r>
              <a:rPr lang="en-US" sz="1200" b="0" i="1" dirty="0">
                <a:effectLst/>
                <a:latin typeface="+mn-lt"/>
                <a:ea typeface="Calibri" panose="020F0502020204030204" pitchFamily="34" charset="0"/>
                <a:cs typeface="Times New Roman" panose="02020603050405020304" pitchFamily="18" charset="0"/>
              </a:rPr>
              <a:t> to reveal content.</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Elicit Performance,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5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Calculating Ohm’s Law_M2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mn-lt"/>
                <a:ea typeface="Calibri" panose="020F0502020204030204" pitchFamily="34" charset="0"/>
                <a:cs typeface="Times New Roman" panose="02020603050405020304" pitchFamily="18" charset="0"/>
              </a:rPr>
              <a:t>Calculating Ohm’s Law_Answer Key_M2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Review the answers to questions 1-4 by calling on learners to share their responses. </a:t>
            </a:r>
            <a:endParaRPr lang="en-US" dirty="0"/>
          </a:p>
          <a:p>
            <a:pPr marL="171450" lvl="0" indent="-171450">
              <a:buFont typeface="Arial" panose="020B0604020202020204" pitchFamily="34" charset="0"/>
              <a:buChar char="•"/>
            </a:pPr>
            <a:r>
              <a:rPr lang="en-US" b="1" i="1" dirty="0"/>
              <a:t>CLICK</a:t>
            </a:r>
            <a:r>
              <a:rPr lang="en-US" dirty="0"/>
              <a:t> to reveal the answers. </a:t>
            </a:r>
          </a:p>
          <a:p>
            <a:endParaRPr lang="en-US" dirty="0"/>
          </a:p>
        </p:txBody>
      </p:sp>
      <p:sp>
        <p:nvSpPr>
          <p:cNvPr id="4" name="Slide Number Placeholder 3">
            <a:extLst>
              <a:ext uri="{FF2B5EF4-FFF2-40B4-BE49-F238E27FC236}">
                <a16:creationId xmlns:a16="http://schemas.microsoft.com/office/drawing/2014/main" id="{689B9154-FB39-9F60-9CA2-E5FB11F7A7E2}"/>
              </a:ext>
            </a:extLst>
          </p:cNvPr>
          <p:cNvSpPr>
            <a:spLocks noGrp="1"/>
          </p:cNvSpPr>
          <p:nvPr>
            <p:ph type="sldNum" sz="quarter" idx="5"/>
          </p:nvPr>
        </p:nvSpPr>
        <p:spPr/>
        <p:txBody>
          <a:bodyPr/>
          <a:lstStyle/>
          <a:p>
            <a:fld id="{C68FB58B-AACD-44F1-9CE2-B850C946C86F}" type="slidenum">
              <a:rPr lang="en-US" smtClean="0"/>
              <a:t>35</a:t>
            </a:fld>
            <a:endParaRPr lang="en-US"/>
          </a:p>
        </p:txBody>
      </p:sp>
    </p:spTree>
    <p:extLst>
      <p:ext uri="{BB962C8B-B14F-4D97-AF65-F5344CB8AC3E}">
        <p14:creationId xmlns:p14="http://schemas.microsoft.com/office/powerpoint/2010/main" val="4057043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a:t>
            </a:r>
            <a:r>
              <a:rPr lang="en-US" altLang="en-US" sz="1200" b="0" dirty="0">
                <a:latin typeface="Calibri" panose="020F0502020204030204" pitchFamily="34" charset="0"/>
                <a:ea typeface="Calibri" panose="020F0502020204030204" pitchFamily="34" charset="0"/>
                <a:cs typeface="Calibri" panose="020F0502020204030204" pitchFamily="34" charset="0"/>
              </a:rPr>
              <a:t>Provide Guided Learning, Elicit Performance, Provide Feedback</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10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Ask learners to use a thumbs up, thumbs down, or flat hand to respond to the following statements.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happens to current when…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resistance increases and voltage stays the same?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voltage increases but resistance stays the same?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both voltage and resistance increase?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voltage stays the same and resistance decreases?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voltage decreases and resistance stays the same?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Answer Key: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resistance increases and voltage stays the same → </a:t>
            </a:r>
            <a:r>
              <a:rPr lang="en-US" b="1" dirty="0"/>
              <a:t>Current decreases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If voltage increases but resistance stays the same → </a:t>
            </a:r>
            <a:r>
              <a:rPr lang="en-US" b="1" dirty="0"/>
              <a:t>Current increases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both voltage and resistance increase → </a:t>
            </a:r>
            <a:r>
              <a:rPr lang="en-US" b="1" dirty="0"/>
              <a:t>Current stays the same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If voltage stays the same and resistance decreases → </a:t>
            </a:r>
            <a:r>
              <a:rPr lang="en-US" b="1" dirty="0"/>
              <a:t>Current increases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voltage decreases and resistance stays the same → </a:t>
            </a:r>
            <a:r>
              <a:rPr lang="en-US" b="1" dirty="0"/>
              <a:t>Current decreases</a:t>
            </a:r>
          </a:p>
        </p:txBody>
      </p:sp>
      <p:sp>
        <p:nvSpPr>
          <p:cNvPr id="4" name="Slide Number Placeholder 3"/>
          <p:cNvSpPr>
            <a:spLocks noGrp="1"/>
          </p:cNvSpPr>
          <p:nvPr>
            <p:ph type="sldNum" sz="quarter" idx="5"/>
          </p:nvPr>
        </p:nvSpPr>
        <p:spPr/>
        <p:txBody>
          <a:bodyPr/>
          <a:lstStyle/>
          <a:p>
            <a:fld id="{C68FB58B-AACD-44F1-9CE2-B850C946C86F}" type="slidenum">
              <a:rPr lang="en-US" smtClean="0"/>
              <a:t>36</a:t>
            </a:fld>
            <a:endParaRPr lang="en-US"/>
          </a:p>
        </p:txBody>
      </p:sp>
    </p:spTree>
    <p:extLst>
      <p:ext uri="{BB962C8B-B14F-4D97-AF65-F5344CB8AC3E}">
        <p14:creationId xmlns:p14="http://schemas.microsoft.com/office/powerpoint/2010/main" val="3654830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altLang="en-US" sz="1200" b="1" dirty="0">
                <a:latin typeface="Calibri" panose="020F0502020204030204" pitchFamily="34" charset="0"/>
                <a:ea typeface="Calibri" panose="020F0502020204030204" pitchFamily="34" charset="0"/>
                <a:cs typeface="Calibri" panose="020F0502020204030204" pitchFamily="34" charset="0"/>
              </a:rPr>
              <a:t>Talking Points:</a:t>
            </a:r>
          </a:p>
          <a:p>
            <a:pPr marL="171450" indent="-171450">
              <a:buFont typeface="Arial" panose="020B0604020202020204" pitchFamily="34" charset="0"/>
              <a:buChar char="•"/>
            </a:pPr>
            <a:r>
              <a:rPr lang="en-US" dirty="0"/>
              <a:t>Power is measured in watts, and it tells us how much electrical energy is being used or produced.</a:t>
            </a:r>
          </a:p>
          <a:p>
            <a:pPr marL="171450" indent="-171450">
              <a:buFont typeface="Arial" panose="020B0604020202020204" pitchFamily="34" charset="0"/>
              <a:buChar char="•"/>
            </a:pPr>
            <a:r>
              <a:rPr lang="en-US" dirty="0"/>
              <a:t>Think of watts as the </a:t>
            </a:r>
            <a:r>
              <a:rPr lang="en-US" i="1" dirty="0"/>
              <a:t>total work being done</a:t>
            </a:r>
            <a:r>
              <a:rPr lang="en-US" dirty="0"/>
              <a:t> in a circuit.</a:t>
            </a:r>
          </a:p>
          <a:p>
            <a:pPr marL="171450" indent="-171450">
              <a:buFont typeface="Arial" panose="020B0604020202020204" pitchFamily="34" charset="0"/>
              <a:buChar char="•"/>
            </a:pPr>
            <a:r>
              <a:rPr lang="en-US" dirty="0"/>
              <a:t>Looking at these examples:</a:t>
            </a:r>
          </a:p>
          <a:p>
            <a:pPr marL="628650" lvl="1" indent="-171450">
              <a:buFont typeface="Arial" panose="020B0604020202020204" pitchFamily="34" charset="0"/>
              <a:buChar char="•"/>
            </a:pPr>
            <a:r>
              <a:rPr lang="en-US" dirty="0"/>
              <a:t>A light bulb uses a small amount of power.</a:t>
            </a:r>
          </a:p>
          <a:p>
            <a:pPr marL="628650" lvl="1" indent="-171450">
              <a:buFont typeface="Arial" panose="020B0604020202020204" pitchFamily="34" charset="0"/>
              <a:buChar char="•"/>
            </a:pPr>
            <a:r>
              <a:rPr lang="en-US" dirty="0"/>
              <a:t>A heater uses a lot more.</a:t>
            </a:r>
          </a:p>
          <a:p>
            <a:pPr marL="628650" lvl="1" indent="-171450">
              <a:buFont typeface="Arial" panose="020B0604020202020204" pitchFamily="34" charset="0"/>
              <a:buChar char="•"/>
            </a:pPr>
            <a:r>
              <a:rPr lang="en-US" dirty="0"/>
              <a:t>A motor falls somewhere in between.</a:t>
            </a:r>
          </a:p>
          <a:p>
            <a:pPr marL="171450" indent="-171450">
              <a:buFont typeface="Arial" panose="020B0604020202020204" pitchFamily="34" charset="0"/>
              <a:buChar char="•"/>
            </a:pPr>
            <a:r>
              <a:rPr lang="en-US" dirty="0"/>
              <a:t>We calculate power using volts and amps: </a:t>
            </a:r>
            <a:r>
              <a:rPr lang="en-US" b="1" dirty="0"/>
              <a:t>Watts = Volts X Amps</a:t>
            </a:r>
          </a:p>
          <a:p>
            <a:pPr marL="171450" indent="-171450">
              <a:buFont typeface="Arial" panose="020B0604020202020204" pitchFamily="34" charset="0"/>
              <a:buChar char="•"/>
            </a:pPr>
            <a:r>
              <a:rPr lang="en-US" dirty="0"/>
              <a:t>So, if either voltage or current increases, power also increases.</a:t>
            </a:r>
          </a:p>
          <a:p>
            <a:pPr marL="171450" indent="-171450">
              <a:buFont typeface="Arial" panose="020B0604020202020204" pitchFamily="34" charset="0"/>
              <a:buChar char="•"/>
            </a:pPr>
            <a:r>
              <a:rPr lang="en-US" dirty="0"/>
              <a:t>Higher watts means more energy is being used—which often means more heat, more work, or more output from the equipment.</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37</a:t>
            </a:fld>
            <a:endParaRPr lang="en-US"/>
          </a:p>
        </p:txBody>
      </p:sp>
    </p:spTree>
    <p:extLst>
      <p:ext uri="{BB962C8B-B14F-4D97-AF65-F5344CB8AC3E}">
        <p14:creationId xmlns:p14="http://schemas.microsoft.com/office/powerpoint/2010/main" val="3124417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altLang="en-US" sz="1200" b="1" dirty="0">
                <a:latin typeface="Calibri" panose="020F0502020204030204" pitchFamily="34" charset="0"/>
                <a:ea typeface="Calibri" panose="020F0502020204030204" pitchFamily="34" charset="0"/>
                <a:cs typeface="Calibri" panose="020F0502020204030204" pitchFamily="34" charset="0"/>
              </a:rPr>
              <a:t>Talking Points:</a:t>
            </a:r>
          </a:p>
          <a:p>
            <a:pPr marL="171450" indent="-171450">
              <a:buFont typeface="Arial" panose="020B0604020202020204" pitchFamily="34" charset="0"/>
              <a:buChar char="•"/>
            </a:pPr>
            <a:r>
              <a:rPr lang="en-US" dirty="0"/>
              <a:t>Horsepower (HP) is another way to measure power, but it is usually used to describe </a:t>
            </a:r>
            <a:r>
              <a:rPr lang="en-US" b="1" dirty="0"/>
              <a:t>mechanical power</a:t>
            </a:r>
            <a:r>
              <a:rPr lang="en-US" dirty="0"/>
              <a:t> instead of electrical power. </a:t>
            </a:r>
          </a:p>
          <a:p>
            <a:pPr marL="171450" indent="-171450">
              <a:buFont typeface="Arial" panose="020B0604020202020204" pitchFamily="34" charset="0"/>
              <a:buChar char="•"/>
            </a:pPr>
            <a:r>
              <a:rPr lang="en-US" dirty="0"/>
              <a:t>Electric motors are often rated in horsepower because they produce motion or mechanical work. </a:t>
            </a:r>
          </a:p>
          <a:p>
            <a:pPr marL="171450" indent="-171450">
              <a:buFont typeface="Arial" panose="020B0604020202020204" pitchFamily="34" charset="0"/>
              <a:buChar char="•"/>
            </a:pPr>
            <a:r>
              <a:rPr lang="en-US" dirty="0"/>
              <a:t>In transit systems, horsepower can describe the strength or output capability of motors used in equipment such as fans, pumps, compressors, or traction systems. </a:t>
            </a:r>
          </a:p>
          <a:p>
            <a:pPr marL="171450" indent="-171450">
              <a:buFont typeface="Arial" panose="020B0604020202020204" pitchFamily="34" charset="0"/>
              <a:buChar char="•"/>
            </a:pPr>
            <a:r>
              <a:rPr lang="en-US" b="1" dirty="0"/>
              <a:t>One horsepower is equal to about 746 watts. </a:t>
            </a:r>
          </a:p>
          <a:p>
            <a:pPr marL="171450" indent="-171450">
              <a:buFont typeface="Arial" panose="020B0604020202020204" pitchFamily="34" charset="0"/>
              <a:buChar char="•"/>
            </a:pPr>
            <a:r>
              <a:rPr lang="en-US" dirty="0"/>
              <a:t>In general, higher horsepower means a motor can do more work or move heavier loads. </a:t>
            </a:r>
          </a:p>
          <a:p>
            <a:pPr marL="171450" indent="-171450">
              <a:buFont typeface="Arial" panose="020B0604020202020204" pitchFamily="34" charset="0"/>
              <a:buChar char="•"/>
            </a:pPr>
            <a:r>
              <a:rPr lang="en-US" dirty="0"/>
              <a:t>Examples:</a:t>
            </a:r>
          </a:p>
          <a:p>
            <a:pPr marL="628650" lvl="1" indent="-171450">
              <a:buFont typeface="Arial" panose="020B0604020202020204" pitchFamily="34" charset="0"/>
              <a:buChar char="•"/>
            </a:pPr>
            <a:r>
              <a:rPr lang="en-US" dirty="0"/>
              <a:t>Small fan motor = 1/4 HP </a:t>
            </a:r>
          </a:p>
          <a:p>
            <a:pPr marL="628650" lvl="1" indent="-171450">
              <a:buFont typeface="Arial" panose="020B0604020202020204" pitchFamily="34" charset="0"/>
              <a:buChar char="•"/>
            </a:pPr>
            <a:r>
              <a:rPr lang="en-US" dirty="0"/>
              <a:t>Shop air compressor = 5 HP </a:t>
            </a:r>
          </a:p>
          <a:p>
            <a:pPr marL="628650" lvl="1" indent="-171450">
              <a:buFont typeface="Arial" panose="020B0604020202020204" pitchFamily="34" charset="0"/>
              <a:buChar char="•"/>
            </a:pPr>
            <a:r>
              <a:rPr lang="en-US" dirty="0"/>
              <a:t>Train traction motor = hundreds or thousands of HP </a:t>
            </a:r>
          </a:p>
        </p:txBody>
      </p:sp>
      <p:sp>
        <p:nvSpPr>
          <p:cNvPr id="4" name="Slide Number Placeholder 3"/>
          <p:cNvSpPr>
            <a:spLocks noGrp="1"/>
          </p:cNvSpPr>
          <p:nvPr>
            <p:ph type="sldNum" sz="quarter" idx="5"/>
          </p:nvPr>
        </p:nvSpPr>
        <p:spPr/>
        <p:txBody>
          <a:bodyPr/>
          <a:lstStyle/>
          <a:p>
            <a:fld id="{C68FB58B-AACD-44F1-9CE2-B850C946C86F}" type="slidenum">
              <a:rPr lang="en-US" smtClean="0"/>
              <a:t>38</a:t>
            </a:fld>
            <a:endParaRPr lang="en-US"/>
          </a:p>
        </p:txBody>
      </p:sp>
    </p:spTree>
    <p:extLst>
      <p:ext uri="{BB962C8B-B14F-4D97-AF65-F5344CB8AC3E}">
        <p14:creationId xmlns:p14="http://schemas.microsoft.com/office/powerpoint/2010/main" val="410155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4144-A92E-536C-BB9E-4BE70E8C2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C18B3-DF0E-6DBA-CBC4-1193883255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CA75B-AD94-0FD9-5B36-EEB5C9A9F3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Calibri" panose="020F0502020204030204" pitchFamily="34" charset="0"/>
                <a:ea typeface="Calibri" panose="020F0502020204030204" pitchFamily="34" charset="0"/>
                <a:cs typeface="Times New Roman" panose="02020603050405020304" pitchFamily="18" charset="0"/>
              </a:rPr>
              <a:t>*This slide contains animations.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 to reveal content.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Evaluate/Assess Performance, Provide Feedback </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Objective: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Describe how voltage, current, and resistance are related in a simple circuit.</a:t>
            </a:r>
          </a:p>
          <a:p>
            <a:pPr marL="0" indent="0">
              <a:buNone/>
            </a:pPr>
            <a:r>
              <a:rPr lang="en-US" sz="1200" b="1" dirty="0">
                <a:latin typeface="Calibri" panose="020F0502020204030204" pitchFamily="34" charset="0"/>
                <a:ea typeface="Calibri" panose="020F0502020204030204" pitchFamily="34" charset="0"/>
                <a:cs typeface="Calibri" panose="020F0502020204030204" pitchFamily="34" charset="0"/>
              </a:rPr>
              <a:t>Do</a:t>
            </a:r>
            <a:r>
              <a:rPr lang="en-US" sz="1200" dirty="0">
                <a:latin typeface="Calibri" panose="020F0502020204030204" pitchFamily="34" charset="0"/>
                <a:ea typeface="Calibri" panose="020F0502020204030204" pitchFamily="34" charset="0"/>
                <a:cs typeface="Calibri" panose="020F0502020204030204" pitchFamily="34" charset="0"/>
              </a:rPr>
              <a:t>: Review the knowledge check question. Call on learners to share their responses. </a:t>
            </a:r>
            <a:endParaRPr lang="en-US" sz="1200" i="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a:p>
            <a:r>
              <a:rPr lang="en-US" b="1" dirty="0">
                <a:latin typeface="Calibri" panose="020F0502020204030204" pitchFamily="34" charset="0"/>
                <a:ea typeface="Calibri" panose="020F0502020204030204" pitchFamily="34" charset="0"/>
                <a:cs typeface="Calibri" panose="020F0502020204030204" pitchFamily="34" charset="0"/>
              </a:rPr>
              <a:t>Answer: </a:t>
            </a:r>
          </a:p>
          <a:p>
            <a:r>
              <a:rPr lang="en-US" b="0" dirty="0">
                <a:latin typeface="Calibri" panose="020F0502020204030204" pitchFamily="34" charset="0"/>
                <a:ea typeface="Calibri" panose="020F0502020204030204" pitchFamily="34" charset="0"/>
                <a:cs typeface="Calibri" panose="020F0502020204030204" pitchFamily="34" charset="0"/>
              </a:rPr>
              <a:t>D</a:t>
            </a:r>
          </a:p>
          <a:p>
            <a:pPr marL="232761" indent="-232761">
              <a:buAutoNum type="arabicPeriod"/>
            </a:pPr>
            <a:endParaRPr lang="en-US" dirty="0"/>
          </a:p>
        </p:txBody>
      </p:sp>
      <p:sp>
        <p:nvSpPr>
          <p:cNvPr id="4" name="Slide Number Placeholder 3">
            <a:extLst>
              <a:ext uri="{FF2B5EF4-FFF2-40B4-BE49-F238E27FC236}">
                <a16:creationId xmlns:a16="http://schemas.microsoft.com/office/drawing/2014/main" id="{51E9DAD9-CF13-63EA-5B5E-5892A6299829}"/>
              </a:ext>
            </a:extLst>
          </p:cNvPr>
          <p:cNvSpPr>
            <a:spLocks noGrp="1"/>
          </p:cNvSpPr>
          <p:nvPr>
            <p:ph type="sldNum" sz="quarter" idx="5"/>
          </p:nvPr>
        </p:nvSpPr>
        <p:spPr/>
        <p:txBody>
          <a:bodyPr/>
          <a:lstStyle/>
          <a:p>
            <a:fld id="{C68FB58B-AACD-44F1-9CE2-B850C946C86F}" type="slidenum">
              <a:rPr lang="en-US" smtClean="0"/>
              <a:t>39</a:t>
            </a:fld>
            <a:endParaRPr lang="en-US"/>
          </a:p>
        </p:txBody>
      </p:sp>
    </p:spTree>
    <p:extLst>
      <p:ext uri="{BB962C8B-B14F-4D97-AF65-F5344CB8AC3E}">
        <p14:creationId xmlns:p14="http://schemas.microsoft.com/office/powerpoint/2010/main" val="383888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Direction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Do</a:t>
            </a:r>
            <a:r>
              <a:rPr lang="en-US" sz="1200" b="0" dirty="0">
                <a:effectLst/>
                <a:latin typeface="+mn-lt"/>
                <a:ea typeface="Calibri" panose="020F0502020204030204" pitchFamily="34" charset="0"/>
                <a:cs typeface="Times New Roman" panose="02020603050405020304" pitchFamily="18" charset="0"/>
              </a:rPr>
              <a:t>: </a:t>
            </a:r>
            <a:r>
              <a:rPr lang="en-US" dirty="0"/>
              <a:t>Review the module objectives.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4</a:t>
            </a:fld>
            <a:endParaRPr lang="en-US"/>
          </a:p>
        </p:txBody>
      </p:sp>
    </p:spTree>
    <p:extLst>
      <p:ext uri="{BB962C8B-B14F-4D97-AF65-F5344CB8AC3E}">
        <p14:creationId xmlns:p14="http://schemas.microsoft.com/office/powerpoint/2010/main" val="3934906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7636C-C7C5-DE7A-BE4F-AF1638373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2823F-45A1-7F70-D2BE-F0AA1FD86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F9BC2-FC65-4468-5C53-400063EC03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Calibri" panose="020F0502020204030204" pitchFamily="34" charset="0"/>
                <a:ea typeface="Calibri" panose="020F0502020204030204" pitchFamily="34" charset="0"/>
                <a:cs typeface="Times New Roman" panose="02020603050405020304" pitchFamily="18" charset="0"/>
              </a:rPr>
              <a:t>*This slide contains animations.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 to reveal content.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Evaluate/Assess Performance, Provide Feedback </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Objective: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Predict how changes in voltage or resistance affect current (before measuring).</a:t>
            </a:r>
          </a:p>
          <a:p>
            <a:pPr marL="0" indent="0">
              <a:buNone/>
            </a:pPr>
            <a:r>
              <a:rPr lang="en-US" sz="1200" b="1" dirty="0">
                <a:latin typeface="Calibri" panose="020F0502020204030204" pitchFamily="34" charset="0"/>
                <a:ea typeface="Calibri" panose="020F0502020204030204" pitchFamily="34" charset="0"/>
                <a:cs typeface="Calibri" panose="020F0502020204030204" pitchFamily="34" charset="0"/>
              </a:rPr>
              <a:t>Do</a:t>
            </a:r>
            <a:r>
              <a:rPr lang="en-US" sz="1200" dirty="0">
                <a:latin typeface="Calibri" panose="020F0502020204030204" pitchFamily="34" charset="0"/>
                <a:ea typeface="Calibri" panose="020F0502020204030204" pitchFamily="34" charset="0"/>
                <a:cs typeface="Calibri" panose="020F0502020204030204" pitchFamily="34" charset="0"/>
              </a:rPr>
              <a:t>: Review the knowledge check question. Call on learners to share their responses. </a:t>
            </a:r>
            <a:endParaRPr lang="en-US" sz="1200" i="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a:p>
            <a:r>
              <a:rPr lang="en-US" b="1" dirty="0">
                <a:latin typeface="Calibri" panose="020F0502020204030204" pitchFamily="34" charset="0"/>
                <a:ea typeface="Calibri" panose="020F0502020204030204" pitchFamily="34" charset="0"/>
                <a:cs typeface="Calibri" panose="020F0502020204030204" pitchFamily="34" charset="0"/>
              </a:rPr>
              <a:t>Answer: </a:t>
            </a:r>
          </a:p>
          <a:p>
            <a:r>
              <a:rPr lang="en-US" b="0" dirty="0">
                <a:latin typeface="Calibri" panose="020F0502020204030204" pitchFamily="34" charset="0"/>
                <a:ea typeface="Calibri" panose="020F0502020204030204" pitchFamily="34" charset="0"/>
                <a:cs typeface="Calibri" panose="020F0502020204030204" pitchFamily="34" charset="0"/>
              </a:rPr>
              <a:t>B</a:t>
            </a:r>
          </a:p>
          <a:p>
            <a:pPr marL="232761" indent="-232761">
              <a:buAutoNum type="arabicPeriod"/>
            </a:pPr>
            <a:endParaRPr lang="en-US" dirty="0"/>
          </a:p>
        </p:txBody>
      </p:sp>
      <p:sp>
        <p:nvSpPr>
          <p:cNvPr id="4" name="Slide Number Placeholder 3">
            <a:extLst>
              <a:ext uri="{FF2B5EF4-FFF2-40B4-BE49-F238E27FC236}">
                <a16:creationId xmlns:a16="http://schemas.microsoft.com/office/drawing/2014/main" id="{DEFFAD30-0341-84BD-F434-6A8D4487E1F1}"/>
              </a:ext>
            </a:extLst>
          </p:cNvPr>
          <p:cNvSpPr>
            <a:spLocks noGrp="1"/>
          </p:cNvSpPr>
          <p:nvPr>
            <p:ph type="sldNum" sz="quarter" idx="5"/>
          </p:nvPr>
        </p:nvSpPr>
        <p:spPr/>
        <p:txBody>
          <a:bodyPr/>
          <a:lstStyle/>
          <a:p>
            <a:fld id="{C68FB58B-AACD-44F1-9CE2-B850C946C86F}" type="slidenum">
              <a:rPr lang="en-US" smtClean="0"/>
              <a:t>40</a:t>
            </a:fld>
            <a:endParaRPr lang="en-US"/>
          </a:p>
        </p:txBody>
      </p:sp>
    </p:spTree>
    <p:extLst>
      <p:ext uri="{BB962C8B-B14F-4D97-AF65-F5344CB8AC3E}">
        <p14:creationId xmlns:p14="http://schemas.microsoft.com/office/powerpoint/2010/main" val="3347829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Calibri" panose="020F0502020204030204" pitchFamily="34" charset="0"/>
                <a:ea typeface="Calibri" panose="020F0502020204030204" pitchFamily="34" charset="0"/>
                <a:cs typeface="Times New Roman" panose="02020603050405020304" pitchFamily="18" charset="0"/>
              </a:rPr>
              <a:t>*This slide contains animations.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 to reveal content.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Evaluate/Assess Performance, Provide Feedback </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Objective: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Use Ohm’s Law to calculate a missing value in a basic circuit.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cs typeface="Calibri" panose="020F0502020204030204" pitchFamily="34" charset="0"/>
              </a:rPr>
              <a:t>Do</a:t>
            </a:r>
            <a:r>
              <a:rPr lang="en-US" sz="1200" dirty="0">
                <a:latin typeface="Calibri" panose="020F0502020204030204" pitchFamily="34" charset="0"/>
                <a:ea typeface="Calibri" panose="020F0502020204030204" pitchFamily="34" charset="0"/>
                <a:cs typeface="Calibri" panose="020F0502020204030204" pitchFamily="34" charset="0"/>
              </a:rPr>
              <a:t>: Review the knowledge check question. Call on learners to share their responses. </a:t>
            </a:r>
            <a:endParaRPr lang="en-US" sz="1200" i="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a:p>
            <a:r>
              <a:rPr lang="en-US" b="1" dirty="0">
                <a:latin typeface="Calibri" panose="020F0502020204030204" pitchFamily="34" charset="0"/>
                <a:ea typeface="Calibri" panose="020F0502020204030204" pitchFamily="34" charset="0"/>
                <a:cs typeface="Calibri" panose="020F0502020204030204" pitchFamily="34" charset="0"/>
              </a:rPr>
              <a:t>Answer: </a:t>
            </a:r>
          </a:p>
          <a:p>
            <a:r>
              <a:rPr lang="el-GR" b="0" dirty="0">
                <a:latin typeface="Calibri" panose="020F0502020204030204" pitchFamily="34" charset="0"/>
                <a:ea typeface="Calibri" panose="020F0502020204030204" pitchFamily="34" charset="0"/>
                <a:cs typeface="Calibri" panose="020F0502020204030204" pitchFamily="34" charset="0"/>
              </a:rPr>
              <a:t>5Ω</a:t>
            </a: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41</a:t>
            </a:fld>
            <a:endParaRPr lang="en-US"/>
          </a:p>
        </p:txBody>
      </p:sp>
    </p:spTree>
    <p:extLst>
      <p:ext uri="{BB962C8B-B14F-4D97-AF65-F5344CB8AC3E}">
        <p14:creationId xmlns:p14="http://schemas.microsoft.com/office/powerpoint/2010/main" val="2212846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5E2CD-98EA-B39F-E5FD-60B8F79AA8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98A9C6-E176-C1A9-C5FF-4EC938532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98D24-C117-F2E9-C437-D5CEE07DF0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200" b="0" i="1" dirty="0">
                <a:effectLst/>
                <a:latin typeface="Calibri" panose="020F0502020204030204" pitchFamily="34" charset="0"/>
                <a:ea typeface="Calibri" panose="020F0502020204030204" pitchFamily="34" charset="0"/>
                <a:cs typeface="Times New Roman" panose="02020603050405020304" pitchFamily="18" charset="0"/>
              </a:rPr>
              <a:t>*This slide contains animations. </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CLICK</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 to reveal content.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Evaluate/Assess Performance, Provide Feedback </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Objective: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Describe how voltage, current, and resistance are related in a simple circuit.</a:t>
            </a:r>
          </a:p>
          <a:p>
            <a:pPr marL="0" indent="0">
              <a:buNone/>
            </a:pPr>
            <a:r>
              <a:rPr lang="en-US" sz="1200" b="1" dirty="0">
                <a:latin typeface="Calibri" panose="020F0502020204030204" pitchFamily="34" charset="0"/>
                <a:ea typeface="Calibri" panose="020F0502020204030204" pitchFamily="34" charset="0"/>
                <a:cs typeface="Calibri" panose="020F0502020204030204" pitchFamily="34" charset="0"/>
              </a:rPr>
              <a:t>Do</a:t>
            </a:r>
            <a:r>
              <a:rPr lang="en-US" sz="1200" dirty="0">
                <a:latin typeface="Calibri" panose="020F0502020204030204" pitchFamily="34" charset="0"/>
                <a:ea typeface="Calibri" panose="020F0502020204030204" pitchFamily="34" charset="0"/>
                <a:cs typeface="Calibri" panose="020F0502020204030204" pitchFamily="34" charset="0"/>
              </a:rPr>
              <a:t>: Review the knowledge check question. Call on learners to share their responses. </a:t>
            </a:r>
            <a:endParaRPr lang="en-US" sz="1200" i="1" dirty="0">
              <a:solidFill>
                <a:schemeClr val="accent4"/>
              </a:solidFill>
              <a:latin typeface="Calibri" panose="020F0502020204030204" pitchFamily="34" charset="0"/>
              <a:ea typeface="Calibri" panose="020F0502020204030204" pitchFamily="34" charset="0"/>
              <a:cs typeface="Calibri" panose="020F0502020204030204" pitchFamily="34" charset="0"/>
            </a:endParaRPr>
          </a:p>
          <a:p>
            <a:endParaRPr lang="en-US" sz="1200" dirty="0"/>
          </a:p>
          <a:p>
            <a:r>
              <a:rPr lang="en-US" b="1" dirty="0">
                <a:latin typeface="Calibri" panose="020F0502020204030204" pitchFamily="34" charset="0"/>
                <a:ea typeface="Calibri" panose="020F0502020204030204" pitchFamily="34" charset="0"/>
                <a:cs typeface="Calibri" panose="020F0502020204030204" pitchFamily="34" charset="0"/>
              </a:rPr>
              <a:t>Answer: </a:t>
            </a:r>
          </a:p>
          <a:p>
            <a:r>
              <a:rPr lang="en-US" b="0" dirty="0">
                <a:latin typeface="Calibri" panose="020F0502020204030204" pitchFamily="34" charset="0"/>
                <a:ea typeface="Calibri" panose="020F0502020204030204" pitchFamily="34" charset="0"/>
                <a:cs typeface="Calibri" panose="020F0502020204030204" pitchFamily="34" charset="0"/>
              </a:rPr>
              <a:t>Excessive current </a:t>
            </a:r>
          </a:p>
          <a:p>
            <a:endParaRPr lang="en-US" b="0" dirty="0">
              <a:latin typeface="Calibri" panose="020F0502020204030204" pitchFamily="34" charset="0"/>
              <a:ea typeface="Calibri" panose="020F0502020204030204" pitchFamily="34" charset="0"/>
              <a:cs typeface="Calibri" panose="020F0502020204030204" pitchFamily="34" charset="0"/>
            </a:endParaRPr>
          </a:p>
          <a:p>
            <a:pPr marL="232761" indent="-232761">
              <a:buAutoNum type="arabicPeriod"/>
            </a:pPr>
            <a:endParaRPr lang="en-US" dirty="0"/>
          </a:p>
        </p:txBody>
      </p:sp>
      <p:sp>
        <p:nvSpPr>
          <p:cNvPr id="4" name="Slide Number Placeholder 3">
            <a:extLst>
              <a:ext uri="{FF2B5EF4-FFF2-40B4-BE49-F238E27FC236}">
                <a16:creationId xmlns:a16="http://schemas.microsoft.com/office/drawing/2014/main" id="{9561C3E6-1152-EC54-246D-6B9F2CEBB861}"/>
              </a:ext>
            </a:extLst>
          </p:cNvPr>
          <p:cNvSpPr>
            <a:spLocks noGrp="1"/>
          </p:cNvSpPr>
          <p:nvPr>
            <p:ph type="sldNum" sz="quarter" idx="5"/>
          </p:nvPr>
        </p:nvSpPr>
        <p:spPr/>
        <p:txBody>
          <a:bodyPr/>
          <a:lstStyle/>
          <a:p>
            <a:fld id="{C68FB58B-AACD-44F1-9CE2-B850C946C86F}" type="slidenum">
              <a:rPr lang="en-US" smtClean="0"/>
              <a:t>42</a:t>
            </a:fld>
            <a:endParaRPr lang="en-US"/>
          </a:p>
        </p:txBody>
      </p:sp>
    </p:spTree>
    <p:extLst>
      <p:ext uri="{BB962C8B-B14F-4D97-AF65-F5344CB8AC3E}">
        <p14:creationId xmlns:p14="http://schemas.microsoft.com/office/powerpoint/2010/main" val="3977334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Enhance Retention and Transfer</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3 min.</a:t>
            </a:r>
          </a:p>
          <a:p>
            <a:r>
              <a:rPr lang="en-US" b="1" dirty="0">
                <a:latin typeface="Calibri" panose="020F0502020204030204" pitchFamily="34" charset="0"/>
                <a:ea typeface="Calibri" panose="020F0502020204030204" pitchFamily="34" charset="0"/>
                <a:cs typeface="Calibri" panose="020F0502020204030204" pitchFamily="34" charset="0"/>
              </a:rPr>
              <a:t>Talking points</a:t>
            </a:r>
            <a:r>
              <a:rPr lang="en-US" dirty="0">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dirty="0"/>
              <a:t>Let’s wrap up the key ideas from this module.</a:t>
            </a:r>
          </a:p>
          <a:p>
            <a:pPr marL="171450" indent="-171450">
              <a:buFont typeface="Arial" panose="020B0604020202020204" pitchFamily="34" charset="0"/>
              <a:buChar char="•"/>
            </a:pPr>
            <a:r>
              <a:rPr lang="en-US" dirty="0"/>
              <a:t>First, being able to identify voltage, current, and resistance is essential.</a:t>
            </a:r>
          </a:p>
          <a:p>
            <a:pPr marL="171450" indent="-171450">
              <a:buFont typeface="Arial" panose="020B0604020202020204" pitchFamily="34" charset="0"/>
              <a:buChar char="•"/>
            </a:pPr>
            <a:r>
              <a:rPr lang="en-US" dirty="0"/>
              <a:t>You should be able to describe each one and recognize how they show up in a circuit.</a:t>
            </a:r>
          </a:p>
          <a:p>
            <a:pPr marL="171450" indent="-171450">
              <a:buFont typeface="Arial" panose="020B0604020202020204" pitchFamily="34" charset="0"/>
              <a:buChar char="•"/>
            </a:pPr>
            <a:r>
              <a:rPr lang="en-US" dirty="0"/>
              <a:t>Second, Ohm’s Law ties everything together.</a:t>
            </a:r>
          </a:p>
          <a:p>
            <a:pPr marL="171450" indent="-171450">
              <a:buFont typeface="Arial" panose="020B0604020202020204" pitchFamily="34" charset="0"/>
              <a:buChar char="•"/>
            </a:pPr>
            <a:r>
              <a:rPr lang="en-US" dirty="0"/>
              <a:t>It helps you understand how voltage, current, and resistance are related.</a:t>
            </a:r>
          </a:p>
          <a:p>
            <a:pPr marL="171450" indent="-171450">
              <a:buFont typeface="Arial" panose="020B0604020202020204" pitchFamily="34" charset="0"/>
              <a:buChar char="•"/>
            </a:pPr>
            <a:r>
              <a:rPr lang="en-US" dirty="0"/>
              <a:t>You should now be able to identify the symbols—V, I, and R—and use them to calculate missing values.</a:t>
            </a:r>
          </a:p>
          <a:p>
            <a:pPr marL="171450" indent="-171450">
              <a:buFont typeface="Arial" panose="020B0604020202020204" pitchFamily="34" charset="0"/>
              <a:buChar char="•"/>
            </a:pPr>
            <a:r>
              <a:rPr lang="en-US" dirty="0"/>
              <a:t>These concepts are the foundation for troubleshooting and understanding how electrical systems behave on the job.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68FB58B-AACD-44F1-9CE2-B850C946C86F}" type="slidenum">
              <a:rPr lang="en-US" smtClean="0"/>
              <a:t>43</a:t>
            </a:fld>
            <a:endParaRPr lang="en-US"/>
          </a:p>
        </p:txBody>
      </p:sp>
    </p:spTree>
    <p:extLst>
      <p:ext uri="{BB962C8B-B14F-4D97-AF65-F5344CB8AC3E}">
        <p14:creationId xmlns:p14="http://schemas.microsoft.com/office/powerpoint/2010/main" val="1486995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Direction, Evaluate/Assess Performance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20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Materials</a:t>
            </a:r>
            <a:r>
              <a:rPr lang="en-US" sz="1200" b="0" dirty="0">
                <a:effectLst/>
                <a:latin typeface="+mn-lt"/>
                <a:ea typeface="Calibri" panose="020F0502020204030204" pitchFamily="34" charset="0"/>
                <a:cs typeface="Times New Roman" panose="02020603050405020304" pitchFamily="18" charset="0"/>
              </a:rPr>
              <a:t>: Quiz_M2</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Do:</a:t>
            </a:r>
          </a:p>
          <a:p>
            <a:pPr marL="171450" marR="0" lvl="0" indent="-171450">
              <a:spcBef>
                <a:spcPts val="0"/>
              </a:spcBef>
              <a:spcAft>
                <a:spcPts val="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Ask learners if they have any lingering questions. Address them before distributing the quiz.</a:t>
            </a:r>
          </a:p>
          <a:p>
            <a:pPr marL="171450" marR="0" lvl="0" indent="-171450">
              <a:spcBef>
                <a:spcPts val="0"/>
              </a:spcBef>
              <a:spcAft>
                <a:spcPts val="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Pass out the quiz and review the directions.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Talking Points</a:t>
            </a:r>
            <a:r>
              <a:rPr lang="en-US" sz="1200" b="0" dirty="0">
                <a:effectLst/>
                <a:latin typeface="+mn-lt"/>
                <a:ea typeface="Calibri" panose="020F0502020204030204" pitchFamily="34" charset="0"/>
                <a:cs typeface="Times New Roman" panose="02020603050405020304" pitchFamily="18" charset="0"/>
              </a:rPr>
              <a:t>: </a:t>
            </a:r>
          </a:p>
          <a:p>
            <a:pPr marL="171450" marR="0" lvl="0" indent="-171450">
              <a:spcBef>
                <a:spcPts val="0"/>
              </a:spcBef>
              <a:spcAft>
                <a:spcPts val="0"/>
              </a:spcAft>
              <a:buFont typeface="Arial" panose="020B0604020202020204" pitchFamily="34" charset="0"/>
              <a:buChar char="•"/>
            </a:pPr>
            <a:r>
              <a:rPr lang="en-US" dirty="0"/>
              <a:t>Time for a quiz! Let’s see what you have retained from today’s lesson.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44</a:t>
            </a:fld>
            <a:endParaRPr lang="en-US"/>
          </a:p>
        </p:txBody>
      </p:sp>
    </p:spTree>
    <p:extLst>
      <p:ext uri="{BB962C8B-B14F-4D97-AF65-F5344CB8AC3E}">
        <p14:creationId xmlns:p14="http://schemas.microsoft.com/office/powerpoint/2010/main" val="404746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DD2E0-A2F3-F9E6-227E-60B3980F5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89920-12FE-4000-B356-7C710C12AC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E2F5E77-5691-7004-A19C-95255F59002C}"/>
              </a:ext>
            </a:extLst>
          </p:cNvPr>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Activity: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Enhance Transfer and Retention</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Time: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5 min.</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Do</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Facilitate a short discussion to review the key topics in the lesson.  </a:t>
            </a:r>
          </a:p>
          <a:p>
            <a:pPr marL="0" marR="0" lvl="0" indent="0">
              <a:spcBef>
                <a:spcPts val="0"/>
              </a:spcBef>
              <a:spcAft>
                <a:spcPts val="0"/>
              </a:spcAft>
              <a:buFont typeface="Courier New" panose="02070309020205020404" pitchFamily="49"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Talking Points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were explaining today’s objectives to someone else, how would you summarize what they mean and why they matter?</a:t>
            </a: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Which of today’s objectives do you feel most confident about? Which were most challenging? Explain your reasoning. </a:t>
            </a: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you give an example of how you could apply one of today’s objectives in a real-world situation?</a:t>
            </a:r>
          </a:p>
          <a:p>
            <a:pPr marL="171450" marR="0" lvl="0" indent="-171450">
              <a:spcBef>
                <a:spcPts val="0"/>
              </a:spcBef>
              <a:spcAft>
                <a:spcPts val="0"/>
              </a:spcAft>
              <a:buFont typeface="Arial" panose="020B0604020202020204" pitchFamily="34" charset="0"/>
              <a:buChar cha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After Discussion:</a:t>
            </a:r>
          </a:p>
          <a:p>
            <a:pPr marL="628650" marR="0" lvl="1"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conclude this section of the module. Thank you for your participation.</a:t>
            </a:r>
          </a:p>
          <a:p>
            <a:endParaRPr lang="en-US" dirty="0"/>
          </a:p>
          <a:p>
            <a:endParaRPr lang="en-US" dirty="0"/>
          </a:p>
        </p:txBody>
      </p:sp>
      <p:sp>
        <p:nvSpPr>
          <p:cNvPr id="4" name="Slide Number Placeholder 3">
            <a:extLst>
              <a:ext uri="{FF2B5EF4-FFF2-40B4-BE49-F238E27FC236}">
                <a16:creationId xmlns:a16="http://schemas.microsoft.com/office/drawing/2014/main" id="{6337EFF0-A8E4-F41F-8939-2E7E0B851591}"/>
              </a:ext>
            </a:extLst>
          </p:cNvPr>
          <p:cNvSpPr>
            <a:spLocks noGrp="1"/>
          </p:cNvSpPr>
          <p:nvPr>
            <p:ph type="sldNum" sz="quarter" idx="5"/>
          </p:nvPr>
        </p:nvSpPr>
        <p:spPr/>
        <p:txBody>
          <a:bodyPr/>
          <a:lstStyle/>
          <a:p>
            <a:fld id="{C68FB58B-AACD-44F1-9CE2-B850C946C86F}" type="slidenum">
              <a:rPr lang="en-US" smtClean="0"/>
              <a:t>45</a:t>
            </a:fld>
            <a:endParaRPr lang="en-US"/>
          </a:p>
        </p:txBody>
      </p:sp>
    </p:spTree>
    <p:extLst>
      <p:ext uri="{BB962C8B-B14F-4D97-AF65-F5344CB8AC3E}">
        <p14:creationId xmlns:p14="http://schemas.microsoft.com/office/powerpoint/2010/main" val="1949356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Enhance Transfer and Retention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Do</a:t>
            </a:r>
            <a:r>
              <a:rPr lang="en-US" sz="1200" b="0" dirty="0">
                <a:effectLst/>
                <a:latin typeface="+mn-lt"/>
                <a:ea typeface="Calibri" panose="020F0502020204030204" pitchFamily="34" charset="0"/>
                <a:cs typeface="Times New Roman" panose="02020603050405020304" pitchFamily="18" charset="0"/>
              </a:rPr>
              <a:t>: </a:t>
            </a:r>
          </a:p>
          <a:p>
            <a:pPr marL="171450" marR="0" lvl="0" indent="-171450">
              <a:spcBef>
                <a:spcPts val="0"/>
              </a:spcBef>
              <a:spcAft>
                <a:spcPts val="0"/>
              </a:spcAft>
              <a:buFont typeface="Arial" panose="020B0604020202020204" pitchFamily="34" charset="0"/>
              <a:buChar char="•"/>
            </a:pPr>
            <a:r>
              <a:rPr lang="en-US" dirty="0"/>
              <a:t>Thank learners for their participation. </a:t>
            </a:r>
          </a:p>
          <a:p>
            <a:pPr marL="171450" marR="0" lvl="0" indent="-171450">
              <a:spcBef>
                <a:spcPts val="0"/>
              </a:spcBef>
              <a:spcAft>
                <a:spcPts val="0"/>
              </a:spcAft>
              <a:buFont typeface="Arial" panose="020B0604020202020204" pitchFamily="34" charset="0"/>
              <a:buChar char="•"/>
            </a:pPr>
            <a:r>
              <a:rPr lang="en-US" dirty="0"/>
              <a:t>If possible, stay after class to answer any lingering questions learners may have.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46</a:t>
            </a:fld>
            <a:endParaRPr lang="en-US"/>
          </a:p>
        </p:txBody>
      </p:sp>
    </p:spTree>
    <p:extLst>
      <p:ext uri="{BB962C8B-B14F-4D97-AF65-F5344CB8AC3E}">
        <p14:creationId xmlns:p14="http://schemas.microsoft.com/office/powerpoint/2010/main" val="3320132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Direction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Materials</a:t>
            </a:r>
            <a:r>
              <a:rPr lang="en-US" sz="1200" b="0" dirty="0">
                <a:effectLst/>
                <a:latin typeface="+mn-lt"/>
                <a:ea typeface="Calibri" panose="020F0502020204030204" pitchFamily="34" charset="0"/>
                <a:cs typeface="Times New Roman" panose="02020603050405020304" pitchFamily="18" charset="0"/>
              </a:rPr>
              <a:t>: </a:t>
            </a:r>
            <a:r>
              <a:rPr lang="en-US" dirty="0"/>
              <a:t>Participant Guide Resource </a:t>
            </a:r>
            <a:endParaRPr lang="en-US" sz="1200" b="0" dirty="0">
              <a:effectLst/>
              <a:latin typeface="+mn-lt"/>
              <a:ea typeface="Calibri" panose="020F0502020204030204" pitchFamily="34" charset="0"/>
              <a:cs typeface="Times New Roman" panose="02020603050405020304" pitchFamily="18" charset="0"/>
            </a:endParaRP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Do</a:t>
            </a:r>
            <a:r>
              <a:rPr lang="en-US" sz="1200" b="0" dirty="0">
                <a:effectLst/>
                <a:latin typeface="+mn-lt"/>
                <a:ea typeface="Calibri" panose="020F0502020204030204" pitchFamily="34" charset="0"/>
                <a:cs typeface="Times New Roman" panose="02020603050405020304" pitchFamily="18" charset="0"/>
              </a:rPr>
              <a:t>: </a:t>
            </a:r>
          </a:p>
          <a:p>
            <a:pPr marL="171450" marR="0" lvl="0" indent="-171450">
              <a:spcBef>
                <a:spcPts val="0"/>
              </a:spcBef>
              <a:spcAft>
                <a:spcPts val="0"/>
              </a:spcAft>
              <a:buFont typeface="Arial" panose="020B0604020202020204" pitchFamily="34" charset="0"/>
              <a:buChar char="•"/>
            </a:pPr>
            <a:r>
              <a:rPr lang="en-US" dirty="0"/>
              <a:t>Review the module agenda. </a:t>
            </a:r>
          </a:p>
          <a:p>
            <a:pPr marL="171450" marR="0" lvl="0" indent="-171450">
              <a:spcBef>
                <a:spcPts val="0"/>
              </a:spcBef>
              <a:spcAft>
                <a:spcPts val="0"/>
              </a:spcAft>
              <a:buFont typeface="Arial" panose="020B0604020202020204" pitchFamily="34" charset="0"/>
              <a:buChar char="•"/>
            </a:pPr>
            <a:r>
              <a:rPr lang="en-US" dirty="0"/>
              <a:t>Remind learners that they have a Participant Guide Resource which they can use for optional notetaking. </a:t>
            </a:r>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5</a:t>
            </a:fld>
            <a:endParaRPr lang="en-US"/>
          </a:p>
        </p:txBody>
      </p:sp>
    </p:spTree>
    <p:extLst>
      <p:ext uri="{BB962C8B-B14F-4D97-AF65-F5344CB8AC3E}">
        <p14:creationId xmlns:p14="http://schemas.microsoft.com/office/powerpoint/2010/main" val="408609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3204B-8BA1-2E4F-3F85-0B85F9254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1C709-FF0B-56F5-CC2C-C53F5BF04F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A679B8-89DB-9E63-88B7-6BCED01D543E}"/>
              </a:ext>
            </a:extLst>
          </p:cNvPr>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Gain Attention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5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Talking Points</a:t>
            </a:r>
            <a:r>
              <a:rPr lang="en-US" sz="1200" b="0" dirty="0">
                <a:effectLst/>
                <a:latin typeface="+mn-lt"/>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US" dirty="0"/>
              <a:t>Let’s start with a quick question—have you ever experienced any of these situations?</a:t>
            </a:r>
          </a:p>
          <a:p>
            <a:pPr marL="628650" lvl="1" indent="-171450">
              <a:buFont typeface="Arial" panose="020B0604020202020204" pitchFamily="34" charset="0"/>
              <a:buChar char="•"/>
            </a:pPr>
            <a:r>
              <a:rPr lang="en-US" dirty="0"/>
              <a:t>Maybe lights dim when something turns on, or a circuit breaker trips.</a:t>
            </a:r>
          </a:p>
          <a:p>
            <a:pPr marL="628650" lvl="1" indent="-171450">
              <a:buFont typeface="Arial" panose="020B0604020202020204" pitchFamily="34" charset="0"/>
              <a:buChar char="•"/>
            </a:pPr>
            <a:r>
              <a:rPr lang="en-US" dirty="0"/>
              <a:t>Maybe your phone charges faster or slower, or a car struggles to start.</a:t>
            </a:r>
          </a:p>
          <a:p>
            <a:pPr marL="171450" indent="-171450">
              <a:buFont typeface="Arial" panose="020B0604020202020204" pitchFamily="34" charset="0"/>
              <a:buChar char="•"/>
            </a:pPr>
            <a:r>
              <a:rPr lang="en-US" dirty="0"/>
              <a:t>These are all real-world electrical issues you’ve likely seen before.</a:t>
            </a:r>
          </a:p>
          <a:p>
            <a:pPr marL="171450" indent="-171450">
              <a:buFont typeface="Arial" panose="020B0604020202020204" pitchFamily="34" charset="0"/>
              <a:buChar char="•"/>
            </a:pPr>
            <a:r>
              <a:rPr lang="en-US" b="1" dirty="0"/>
              <a:t>ASK</a:t>
            </a:r>
            <a:r>
              <a:rPr lang="en-US" dirty="0"/>
              <a:t>: What do you think causes these problems?</a:t>
            </a:r>
          </a:p>
          <a:p>
            <a:pPr marL="628650" lvl="1" indent="-171450">
              <a:buFont typeface="Arial" panose="020B0604020202020204" pitchFamily="34" charset="0"/>
              <a:buChar char="•"/>
            </a:pPr>
            <a:r>
              <a:rPr lang="en-US" i="1" dirty="0"/>
              <a:t>Call on learners to respond.</a:t>
            </a:r>
          </a:p>
          <a:p>
            <a:pPr marL="171450" indent="-171450">
              <a:buFont typeface="Arial" panose="020B0604020202020204" pitchFamily="34" charset="0"/>
              <a:buChar char="•"/>
            </a:pPr>
            <a:r>
              <a:rPr lang="en-US" b="1" dirty="0"/>
              <a:t>ASK</a:t>
            </a:r>
            <a:r>
              <a:rPr lang="en-US" dirty="0"/>
              <a:t>: Take a look at the hint—there are three forces at play here. Can you name them all?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Call on learners to respond.</a:t>
            </a:r>
          </a:p>
          <a:p>
            <a:pPr marL="171450" indent="-171450">
              <a:buFont typeface="Arial" panose="020B0604020202020204" pitchFamily="34" charset="0"/>
              <a:buChar char="•"/>
            </a:pPr>
            <a:r>
              <a:rPr lang="en-US" dirty="0"/>
              <a:t>We’ve been talking about them: voltage, current, and resistance.</a:t>
            </a:r>
          </a:p>
          <a:p>
            <a:pPr marL="171450" indent="-171450">
              <a:buFont typeface="Arial" panose="020B0604020202020204" pitchFamily="34" charset="0"/>
              <a:buChar char="•"/>
            </a:pPr>
            <a:r>
              <a:rPr lang="en-US" dirty="0"/>
              <a:t>Throughout this lesson, we’re going to connect these everyday experiences to what’s happening inside the circuit.</a:t>
            </a:r>
          </a:p>
          <a:p>
            <a:pPr marL="171450" indent="-171450">
              <a:buFont typeface="Arial" panose="020B0604020202020204" pitchFamily="34" charset="0"/>
              <a:buChar char="•"/>
            </a:pPr>
            <a:r>
              <a:rPr lang="en-US" dirty="0"/>
              <a:t>By the end, you’ll be able to explain and predict these situations using Ohm’s Law.</a:t>
            </a:r>
          </a:p>
          <a:p>
            <a:endParaRPr lang="en-US" sz="1200" dirty="0"/>
          </a:p>
        </p:txBody>
      </p:sp>
      <p:sp>
        <p:nvSpPr>
          <p:cNvPr id="4" name="Slide Number Placeholder 3">
            <a:extLst>
              <a:ext uri="{FF2B5EF4-FFF2-40B4-BE49-F238E27FC236}">
                <a16:creationId xmlns:a16="http://schemas.microsoft.com/office/drawing/2014/main" id="{4428F618-5746-E0CC-EDB8-ECD49577010D}"/>
              </a:ext>
            </a:extLst>
          </p:cNvPr>
          <p:cNvSpPr>
            <a:spLocks noGrp="1"/>
          </p:cNvSpPr>
          <p:nvPr>
            <p:ph type="sldNum" sz="quarter" idx="5"/>
          </p:nvPr>
        </p:nvSpPr>
        <p:spPr/>
        <p:txBody>
          <a:bodyPr/>
          <a:lstStyle/>
          <a:p>
            <a:fld id="{C68FB58B-AACD-44F1-9CE2-B850C946C86F}" type="slidenum">
              <a:rPr lang="en-US" smtClean="0"/>
              <a:t>6</a:t>
            </a:fld>
            <a:endParaRPr lang="en-US"/>
          </a:p>
        </p:txBody>
      </p:sp>
    </p:spTree>
    <p:extLst>
      <p:ext uri="{BB962C8B-B14F-4D97-AF65-F5344CB8AC3E}">
        <p14:creationId xmlns:p14="http://schemas.microsoft.com/office/powerpoint/2010/main" val="46599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Activity</a:t>
            </a:r>
            <a:r>
              <a:rPr lang="en-US" sz="1200" b="0" dirty="0">
                <a:effectLst/>
                <a:latin typeface="+mn-lt"/>
                <a:ea typeface="Calibri" panose="020F0502020204030204" pitchFamily="34" charset="0"/>
                <a:cs typeface="Times New Roman" panose="02020603050405020304" pitchFamily="18" charset="0"/>
              </a:rPr>
              <a:t>: Direction  </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Instructional Time</a:t>
            </a:r>
            <a:r>
              <a:rPr lang="en-US" sz="1200" b="0" dirty="0">
                <a:effectLst/>
                <a:latin typeface="+mn-lt"/>
                <a:ea typeface="Calibri" panose="020F0502020204030204" pitchFamily="34" charset="0"/>
                <a:cs typeface="Times New Roman" panose="02020603050405020304" pitchFamily="18" charset="0"/>
              </a:rPr>
              <a:t>: 2 min.</a:t>
            </a:r>
          </a:p>
          <a:p>
            <a:pPr marL="0" marR="0" lvl="0" indent="0">
              <a:spcBef>
                <a:spcPts val="0"/>
              </a:spcBef>
              <a:spcAft>
                <a:spcPts val="0"/>
              </a:spcAft>
              <a:buFont typeface="Courier New" panose="02070309020205020404" pitchFamily="49" charset="0"/>
              <a:buNone/>
            </a:pPr>
            <a:r>
              <a:rPr lang="en-US" sz="1200" b="1" dirty="0">
                <a:effectLst/>
                <a:latin typeface="+mn-lt"/>
                <a:ea typeface="Calibri" panose="020F0502020204030204" pitchFamily="34" charset="0"/>
                <a:cs typeface="Times New Roman" panose="02020603050405020304" pitchFamily="18" charset="0"/>
              </a:rPr>
              <a:t>Do</a:t>
            </a:r>
            <a:r>
              <a:rPr lang="en-US" sz="1200" b="0" dirty="0">
                <a:effectLst/>
                <a:latin typeface="+mn-lt"/>
                <a:ea typeface="Calibri" panose="020F0502020204030204" pitchFamily="34" charset="0"/>
                <a:cs typeface="Times New Roman" panose="02020603050405020304" pitchFamily="18" charset="0"/>
              </a:rPr>
              <a:t>: </a:t>
            </a:r>
            <a:r>
              <a:rPr lang="en-US" dirty="0"/>
              <a:t>Introduce the section. </a:t>
            </a:r>
          </a:p>
          <a:p>
            <a:pPr marL="0" marR="0" lvl="0" indent="0">
              <a:spcBef>
                <a:spcPts val="0"/>
              </a:spcBef>
              <a:spcAft>
                <a:spcPts val="0"/>
              </a:spcAft>
              <a:buFont typeface="Courier New" panose="02070309020205020404" pitchFamily="49" charset="0"/>
              <a:buNone/>
            </a:pPr>
            <a:r>
              <a:rPr lang="en-US" b="1" dirty="0"/>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section defines voltage, current, and resistance, and explains their roles in electrical circuits.</a:t>
            </a:r>
          </a:p>
          <a:p>
            <a:pPr marL="0" marR="0" lvl="0" indent="0">
              <a:spcBef>
                <a:spcPts val="0"/>
              </a:spcBef>
              <a:spcAft>
                <a:spcPts val="0"/>
              </a:spcAft>
              <a:buFont typeface="Courier New" panose="02070309020205020404" pitchFamily="49"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7</a:t>
            </a:fld>
            <a:endParaRPr lang="en-US"/>
          </a:p>
        </p:txBody>
      </p:sp>
    </p:spTree>
    <p:extLst>
      <p:ext uri="{BB962C8B-B14F-4D97-AF65-F5344CB8AC3E}">
        <p14:creationId xmlns:p14="http://schemas.microsoft.com/office/powerpoint/2010/main" val="150745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effectLst/>
                <a:latin typeface="+mn-lt"/>
                <a:ea typeface="Calibri" panose="020F0502020204030204" pitchFamily="34" charset="0"/>
                <a:cs typeface="Times New Roman" panose="02020603050405020304" pitchFamily="18" charset="0"/>
              </a:rPr>
              <a:t>*This slide contains animations. </a:t>
            </a:r>
            <a:r>
              <a:rPr lang="en-US" sz="1200" b="1" i="1" dirty="0">
                <a:effectLst/>
                <a:latin typeface="+mn-lt"/>
                <a:ea typeface="Calibri" panose="020F0502020204030204" pitchFamily="34" charset="0"/>
                <a:cs typeface="Times New Roman" panose="02020603050405020304" pitchFamily="18" charset="0"/>
              </a:rPr>
              <a:t>CLICK</a:t>
            </a:r>
            <a:r>
              <a:rPr lang="en-US" sz="1200" b="0" i="1" dirty="0">
                <a:effectLst/>
                <a:latin typeface="+mn-lt"/>
                <a:ea typeface="Calibri" panose="020F0502020204030204" pitchFamily="34" charset="0"/>
                <a:cs typeface="Times New Roman" panose="02020603050405020304" pitchFamily="18" charset="0"/>
              </a:rPr>
              <a:t> to reveal content.</a:t>
            </a:r>
            <a:endParaRPr lang="en-US" sz="1200" b="0" dirty="0">
              <a:effectLst/>
              <a:latin typeface="+mn-lt"/>
              <a:ea typeface="Calibri" panose="020F0502020204030204" pitchFamily="34" charset="0"/>
              <a:cs typeface="Times New Roman" panose="02020603050405020304" pitchFamily="18"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EVENT: </a:t>
            </a:r>
            <a:r>
              <a:rPr lang="en-US" altLang="en-US" sz="1200" b="0" dirty="0">
                <a:latin typeface="Calibri" panose="020F0502020204030204" pitchFamily="34" charset="0"/>
                <a:ea typeface="Calibri" panose="020F0502020204030204" pitchFamily="34" charset="0"/>
                <a:cs typeface="Calibri" panose="020F0502020204030204" pitchFamily="34" charset="0"/>
              </a:rPr>
              <a:t>Present Content, Recall </a:t>
            </a: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10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Calibri" panose="020F0502020204030204" pitchFamily="34" charset="0"/>
                <a:ea typeface="Calibri" panose="020F0502020204030204" pitchFamily="34" charset="0"/>
                <a:cs typeface="Calibri" panose="020F0502020204030204" pitchFamily="34" charset="0"/>
              </a:rPr>
              <a:t>Video Link: </a:t>
            </a:r>
            <a:r>
              <a:rPr lang="en-US" u="sng" dirty="0">
                <a:latin typeface="Calibri" panose="020F0502020204030204" pitchFamily="34" charset="0"/>
                <a:ea typeface="Calibri" panose="020F0502020204030204" pitchFamily="34" charset="0"/>
                <a:cs typeface="Calibri" panose="020F0502020204030204" pitchFamily="34" charset="0"/>
              </a:rPr>
              <a:t>https://www.youtube.com/watch?v=p6oaTMhjO6I</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Calibri" panose="020F0502020204030204" pitchFamily="34" charset="0"/>
                <a:ea typeface="Calibri" panose="020F0502020204030204" pitchFamily="34" charset="0"/>
                <a:cs typeface="Calibri" panose="020F0502020204030204" pitchFamily="34" charset="0"/>
              </a:rPr>
              <a:t>DO</a:t>
            </a:r>
            <a:r>
              <a:rPr lang="en-US" altLang="en-US" sz="1200" dirty="0">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Call on learners to share what they remember from module 1 about the voltage and current.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Play the video to introduce learners to resistance. </a:t>
            </a:r>
            <a:r>
              <a:rPr lang="en-US" dirty="0">
                <a:latin typeface="Calibri" panose="020F0502020204030204" pitchFamily="34" charset="0"/>
                <a:ea typeface="Calibri" panose="020F0502020204030204" pitchFamily="34" charset="0"/>
                <a:cs typeface="Calibri" panose="020F0502020204030204" pitchFamily="34" charset="0"/>
              </a:rPr>
              <a:t>Click the image on the slide or copy/paste link in a browser</a:t>
            </a:r>
            <a:r>
              <a:rPr lang="en-US" altLang="en-US" sz="1200" dirty="0">
                <a:latin typeface="Calibri" panose="020F0502020204030204" pitchFamily="34" charset="0"/>
                <a:ea typeface="Calibri" panose="020F0502020204030204" pitchFamily="34" charset="0"/>
                <a:cs typeface="Calibri" panose="020F0502020204030204" pitchFamily="34" charset="0"/>
              </a:rPr>
              <a:t> to view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Facilitate a short discussion.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latin typeface="Calibri" panose="020F0502020204030204" pitchFamily="34" charset="0"/>
                <a:ea typeface="Calibri" panose="020F0502020204030204" pitchFamily="34" charset="0"/>
                <a:cs typeface="Calibri" panose="020F0502020204030204" pitchFamily="34" charset="0"/>
              </a:rPr>
              <a:t>Talking Points: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dirty="0">
                <a:latin typeface="Calibri" panose="020F0502020204030204" pitchFamily="34" charset="0"/>
                <a:ea typeface="Calibri" panose="020F0502020204030204" pitchFamily="34" charset="0"/>
                <a:cs typeface="Calibri" panose="020F0502020204030204" pitchFamily="34" charset="0"/>
              </a:rPr>
              <a:t>ASK: </a:t>
            </a:r>
            <a:r>
              <a:rPr lang="en-US" altLang="en-US" sz="1200" dirty="0">
                <a:latin typeface="Calibri" panose="020F0502020204030204" pitchFamily="34" charset="0"/>
                <a:ea typeface="Calibri" panose="020F0502020204030204" pitchFamily="34" charset="0"/>
                <a:cs typeface="Calibri" panose="020F0502020204030204" pitchFamily="34" charset="0"/>
              </a:rPr>
              <a:t>What do you remember about voltage and current from module 1?</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i="1" dirty="0">
                <a:latin typeface="Calibri" panose="020F0502020204030204" pitchFamily="34" charset="0"/>
                <a:ea typeface="Calibri" panose="020F0502020204030204" pitchFamily="34" charset="0"/>
                <a:cs typeface="Calibri" panose="020F0502020204030204" pitchFamily="34" charset="0"/>
              </a:rPr>
              <a:t>Call on learners to respond.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We’ll learn more about current and voltage in today’s lesson. We will also introduce a new term in this module: Resistance.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Calibri" panose="020F0502020204030204" pitchFamily="34" charset="0"/>
                <a:ea typeface="Calibri" panose="020F0502020204030204" pitchFamily="34" charset="0"/>
                <a:cs typeface="Calibri" panose="020F0502020204030204" pitchFamily="34" charset="0"/>
              </a:rPr>
              <a:t>This is an important concept in Ohms Law, which we’ll learn more about in today’s lesson.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CLICK</a:t>
            </a:r>
            <a:r>
              <a:rPr lang="en-US" sz="1200" i="0" dirty="0">
                <a:solidFill>
                  <a:schemeClr val="tx1"/>
                </a:solidFill>
                <a:highlight>
                  <a:srgbClr val="FFFF00"/>
                </a:highlight>
                <a:latin typeface="Calibri" panose="020F0502020204030204" pitchFamily="34" charset="0"/>
                <a:ea typeface="Calibri" panose="020F0502020204030204" pitchFamily="34" charset="0"/>
                <a:cs typeface="Calibri" panose="020F0502020204030204" pitchFamily="34" charset="0"/>
              </a:rPr>
              <a:t> - This video reviews the relationship between voltage, current, and resistance using a </a:t>
            </a:r>
            <a:r>
              <a:rPr lang="en-US" altLang="en-US" sz="1200" b="0" u="none" dirty="0">
                <a:highlight>
                  <a:srgbClr val="FFFF00"/>
                </a:highlight>
                <a:latin typeface="Calibri" panose="020F0502020204030204" pitchFamily="34" charset="0"/>
                <a:ea typeface="Calibri" panose="020F0502020204030204" pitchFamily="34" charset="0"/>
                <a:cs typeface="Calibri" panose="020F0502020204030204" pitchFamily="34" charset="0"/>
              </a:rPr>
              <a:t>water analogies and pulls everything all together in under a minute. Let’s take a look.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i="1" u="none" dirty="0">
                <a:highlight>
                  <a:srgbClr val="FFFF00"/>
                </a:highlight>
                <a:latin typeface="Calibri" panose="020F0502020204030204" pitchFamily="34" charset="0"/>
                <a:ea typeface="Calibri" panose="020F0502020204030204" pitchFamily="34" charset="0"/>
                <a:cs typeface="Calibri" panose="020F0502020204030204" pitchFamily="34" charset="0"/>
              </a:rPr>
              <a:t>Play the video</a:t>
            </a:r>
            <a:r>
              <a:rPr lang="en-US" altLang="en-US" sz="1200" b="0" u="none" dirty="0">
                <a:highlight>
                  <a:srgbClr val="FFFF00"/>
                </a:highlight>
                <a:latin typeface="Calibri" panose="020F0502020204030204" pitchFamily="34" charset="0"/>
                <a:ea typeface="Calibri" panose="020F0502020204030204" pitchFamily="34" charset="0"/>
                <a:cs typeface="Calibri" panose="020F050202020403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u="none" dirty="0">
                <a:highlight>
                  <a:srgbClr val="FFFF00"/>
                </a:highlight>
                <a:latin typeface="Calibri" panose="020F0502020204030204" pitchFamily="34" charset="0"/>
                <a:ea typeface="Calibri" panose="020F0502020204030204" pitchFamily="34" charset="0"/>
                <a:cs typeface="Calibri" panose="020F0502020204030204" pitchFamily="34" charset="0"/>
              </a:rPr>
              <a:t>After the video ASK: </a:t>
            </a:r>
            <a:r>
              <a:rPr lang="en-US" altLang="en-US" sz="1200" b="0" u="none" dirty="0">
                <a:highlight>
                  <a:srgbClr val="FFFF00"/>
                </a:highlight>
                <a:latin typeface="Calibri" panose="020F0502020204030204" pitchFamily="34" charset="0"/>
                <a:ea typeface="Calibri" panose="020F0502020204030204" pitchFamily="34" charset="0"/>
                <a:cs typeface="Calibri" panose="020F0502020204030204" pitchFamily="34" charset="0"/>
              </a:rPr>
              <a:t>How would you describe voltage, current, and resistance using the water analogy?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0" u="none" dirty="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altLang="en-US" sz="1200" i="1" dirty="0">
                <a:highlight>
                  <a:srgbClr val="FFFF00"/>
                </a:highlight>
                <a:latin typeface="Calibri" panose="020F0502020204030204" pitchFamily="34" charset="0"/>
                <a:ea typeface="Calibri" panose="020F0502020204030204" pitchFamily="34" charset="0"/>
                <a:cs typeface="Calibri" panose="020F0502020204030204" pitchFamily="34" charset="0"/>
              </a:rPr>
              <a:t>Call on learners to respond. Answer: </a:t>
            </a:r>
            <a:r>
              <a:rPr lang="en-US" altLang="en-US" sz="1200" b="1" i="1" dirty="0">
                <a:highlight>
                  <a:srgbClr val="FFFF00"/>
                </a:highlight>
                <a:latin typeface="Calibri" panose="020F0502020204030204" pitchFamily="34" charset="0"/>
                <a:ea typeface="Calibri" panose="020F0502020204030204" pitchFamily="34" charset="0"/>
                <a:cs typeface="Calibri" panose="020F0502020204030204" pitchFamily="34" charset="0"/>
              </a:rPr>
              <a:t>Voltage</a:t>
            </a:r>
            <a:r>
              <a:rPr lang="en-US" altLang="en-US" sz="1200" i="1" dirty="0">
                <a:highlight>
                  <a:srgbClr val="FFFF00"/>
                </a:highlight>
                <a:latin typeface="Calibri" panose="020F0502020204030204" pitchFamily="34" charset="0"/>
                <a:ea typeface="Calibri" panose="020F0502020204030204" pitchFamily="34" charset="0"/>
                <a:cs typeface="Calibri" panose="020F0502020204030204" pitchFamily="34" charset="0"/>
              </a:rPr>
              <a:t> is like water pressure. </a:t>
            </a:r>
            <a:r>
              <a:rPr lang="en-US" altLang="en-US" sz="1200" b="1" i="1" dirty="0">
                <a:highlight>
                  <a:srgbClr val="FFFF00"/>
                </a:highlight>
                <a:latin typeface="Calibri" panose="020F0502020204030204" pitchFamily="34" charset="0"/>
                <a:ea typeface="Calibri" panose="020F0502020204030204" pitchFamily="34" charset="0"/>
                <a:cs typeface="Calibri" panose="020F0502020204030204" pitchFamily="34" charset="0"/>
              </a:rPr>
              <a:t>Current</a:t>
            </a:r>
            <a:r>
              <a:rPr lang="en-US" altLang="en-US" sz="1200" i="1" dirty="0">
                <a:highlight>
                  <a:srgbClr val="FFFF00"/>
                </a:highlight>
                <a:latin typeface="Calibri" panose="020F0502020204030204" pitchFamily="34" charset="0"/>
                <a:ea typeface="Calibri" panose="020F0502020204030204" pitchFamily="34" charset="0"/>
                <a:cs typeface="Calibri" panose="020F0502020204030204" pitchFamily="34" charset="0"/>
              </a:rPr>
              <a:t> is the amount of water actually flowing. </a:t>
            </a:r>
            <a:r>
              <a:rPr lang="en-US" altLang="en-US" sz="1200" b="1" i="1" dirty="0">
                <a:highlight>
                  <a:srgbClr val="FFFF00"/>
                </a:highlight>
                <a:latin typeface="Calibri" panose="020F0502020204030204" pitchFamily="34" charset="0"/>
                <a:ea typeface="Calibri" panose="020F0502020204030204" pitchFamily="34" charset="0"/>
                <a:cs typeface="Calibri" panose="020F0502020204030204" pitchFamily="34" charset="0"/>
              </a:rPr>
              <a:t>Resistance</a:t>
            </a:r>
            <a:r>
              <a:rPr lang="en-US" altLang="en-US" sz="1200" i="1" dirty="0">
                <a:highlight>
                  <a:srgbClr val="FFFF00"/>
                </a:highlight>
                <a:latin typeface="Calibri" panose="020F0502020204030204" pitchFamily="34" charset="0"/>
                <a:ea typeface="Calibri" panose="020F0502020204030204" pitchFamily="34" charset="0"/>
                <a:cs typeface="Calibri" panose="020F0502020204030204" pitchFamily="34" charset="0"/>
              </a:rPr>
              <a:t> is like narrowing the pipe water is flowing through. The skinnier the pipe, the harder it is for water or electricity to flow.</a:t>
            </a:r>
            <a:endParaRPr lang="en-US" altLang="en-US" sz="1200" b="0" u="none"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latin typeface="Calibri" panose="020F0502020204030204" pitchFamily="34" charset="0"/>
                <a:ea typeface="Calibri" panose="020F0502020204030204" pitchFamily="34" charset="0"/>
                <a:cs typeface="Calibri" panose="020F0502020204030204" pitchFamily="34" charset="0"/>
              </a:rPr>
              <a:t>Source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t>ConnectEd</a:t>
            </a:r>
            <a:r>
              <a:rPr lang="en-US" dirty="0"/>
              <a:t>. (2025). </a:t>
            </a:r>
            <a:r>
              <a:rPr lang="en-US" i="1" dirty="0"/>
              <a:t>How to understand voltage, current, and resistance fast</a:t>
            </a:r>
            <a:r>
              <a:rPr lang="en-US" dirty="0"/>
              <a:t> [Video]. YouTube. </a:t>
            </a:r>
            <a:r>
              <a:rPr lang="en-US" dirty="0">
                <a:hlinkClick r:id="rId3"/>
              </a:rPr>
              <a:t>https://www.youtube.com/watch?v=p6oaTMhjO6I</a:t>
            </a: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8</a:t>
            </a:fld>
            <a:endParaRPr lang="en-US"/>
          </a:p>
        </p:txBody>
      </p:sp>
    </p:spTree>
    <p:extLst>
      <p:ext uri="{BB962C8B-B14F-4D97-AF65-F5344CB8AC3E}">
        <p14:creationId xmlns:p14="http://schemas.microsoft.com/office/powerpoint/2010/main" val="401965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ltLang="en-US" sz="1200" b="1" dirty="0">
                <a:latin typeface="Calibri" panose="020F0502020204030204" pitchFamily="34" charset="0"/>
                <a:ea typeface="Calibri" panose="020F0502020204030204" pitchFamily="34" charset="0"/>
                <a:cs typeface="Calibri" panose="020F0502020204030204" pitchFamily="34" charset="0"/>
              </a:rPr>
              <a:t>INSTRUCTIONAL ACTIVITY: </a:t>
            </a:r>
            <a:r>
              <a:rPr lang="en-US" altLang="en-US" sz="1200" b="0" dirty="0">
                <a:latin typeface="Calibri" panose="020F0502020204030204" pitchFamily="34" charset="0"/>
                <a:ea typeface="Calibri" panose="020F0502020204030204" pitchFamily="34" charset="0"/>
                <a:cs typeface="Calibri" panose="020F0502020204030204" pitchFamily="34" charset="0"/>
              </a:rPr>
              <a:t>Present Content</a:t>
            </a:r>
            <a:endParaRPr lang="en-US" altLang="en-US" sz="1200" dirty="0">
              <a:latin typeface="Calibri" panose="020F0502020204030204" pitchFamily="34" charset="0"/>
              <a:ea typeface="Calibri" panose="020F0502020204030204" pitchFamily="34" charset="0"/>
              <a:cs typeface="Calibri" panose="020F0502020204030204" pitchFamily="34" charset="0"/>
            </a:endParaRPr>
          </a:p>
          <a:p>
            <a:r>
              <a:rPr lang="en-US" altLang="en-US" sz="1200" b="1" dirty="0">
                <a:latin typeface="Calibri" panose="020F0502020204030204" pitchFamily="34" charset="0"/>
                <a:ea typeface="Calibri" panose="020F0502020204030204" pitchFamily="34" charset="0"/>
                <a:cs typeface="Calibri" panose="020F0502020204030204" pitchFamily="34" charset="0"/>
              </a:rPr>
              <a:t>TIME</a:t>
            </a:r>
            <a:r>
              <a:rPr lang="en-US" altLang="en-US" sz="1200" dirty="0">
                <a:latin typeface="Calibri" panose="020F0502020204030204" pitchFamily="34" charset="0"/>
                <a:ea typeface="Calibri" panose="020F0502020204030204" pitchFamily="34" charset="0"/>
                <a:cs typeface="Calibri" panose="020F0502020204030204" pitchFamily="34" charset="0"/>
              </a:rPr>
              <a:t>: 2 min.</a:t>
            </a:r>
          </a:p>
          <a:p>
            <a:r>
              <a:rPr lang="en-US" altLang="en-US" sz="1200" b="1" dirty="0">
                <a:latin typeface="Calibri" panose="020F0502020204030204" pitchFamily="34" charset="0"/>
                <a:ea typeface="Calibri" panose="020F0502020204030204" pitchFamily="34" charset="0"/>
                <a:cs typeface="Calibri" panose="020F0502020204030204" pitchFamily="34" charset="0"/>
              </a:rPr>
              <a:t>Talking Points</a:t>
            </a:r>
            <a:r>
              <a:rPr lang="en-US" altLang="en-US" sz="1200" dirty="0">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Voltage, current, and resistance help explain how electricity behaves in a circuit.</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Each part plays a role:</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Voltage</a:t>
            </a:r>
            <a:r>
              <a:rPr lang="en-US" dirty="0">
                <a:latin typeface="Calibri" panose="020F0502020204030204" pitchFamily="34" charset="0"/>
                <a:ea typeface="Calibri" panose="020F0502020204030204" pitchFamily="34" charset="0"/>
                <a:cs typeface="Calibri" panose="020F0502020204030204" pitchFamily="34" charset="0"/>
              </a:rPr>
              <a:t> is what </a:t>
            </a:r>
            <a:r>
              <a:rPr lang="en-US" b="1" dirty="0">
                <a:latin typeface="Calibri" panose="020F0502020204030204" pitchFamily="34" charset="0"/>
                <a:ea typeface="Calibri" panose="020F0502020204030204" pitchFamily="34" charset="0"/>
                <a:cs typeface="Calibri" panose="020F0502020204030204" pitchFamily="34" charset="0"/>
              </a:rPr>
              <a:t>pushes</a:t>
            </a:r>
            <a:r>
              <a:rPr lang="en-US" dirty="0">
                <a:latin typeface="Calibri" panose="020F0502020204030204" pitchFamily="34" charset="0"/>
                <a:ea typeface="Calibri" panose="020F0502020204030204" pitchFamily="34" charset="0"/>
                <a:cs typeface="Calibri" panose="020F0502020204030204" pitchFamily="34" charset="0"/>
              </a:rPr>
              <a:t> electrons and drives electricity through the system. Again, this is similar to water pressure in a pipe. </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Current</a:t>
            </a:r>
            <a:r>
              <a:rPr lang="en-US" dirty="0">
                <a:latin typeface="Calibri" panose="020F0502020204030204" pitchFamily="34" charset="0"/>
                <a:ea typeface="Calibri" panose="020F0502020204030204" pitchFamily="34" charset="0"/>
                <a:cs typeface="Calibri" panose="020F0502020204030204" pitchFamily="34" charset="0"/>
              </a:rPr>
              <a:t> is the movement of electric charge, like water flowing through a pipe.</a:t>
            </a:r>
          </a:p>
          <a:p>
            <a:pPr marL="628650" lvl="1"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Resistance</a:t>
            </a:r>
            <a:r>
              <a:rPr lang="en-US" dirty="0">
                <a:latin typeface="Calibri" panose="020F0502020204030204" pitchFamily="34" charset="0"/>
                <a:ea typeface="Calibri" panose="020F0502020204030204" pitchFamily="34" charset="0"/>
                <a:cs typeface="Calibri" panose="020F0502020204030204" pitchFamily="34" charset="0"/>
              </a:rPr>
              <a:t> is the </a:t>
            </a:r>
            <a:r>
              <a:rPr lang="en-US" b="1" dirty="0">
                <a:latin typeface="Calibri" panose="020F0502020204030204" pitchFamily="34" charset="0"/>
                <a:ea typeface="Calibri" panose="020F0502020204030204" pitchFamily="34" charset="0"/>
                <a:cs typeface="Calibri" panose="020F0502020204030204" pitchFamily="34" charset="0"/>
              </a:rPr>
              <a:t>opposition</a:t>
            </a:r>
            <a:r>
              <a:rPr lang="en-US" dirty="0">
                <a:latin typeface="Calibri" panose="020F0502020204030204" pitchFamily="34" charset="0"/>
                <a:ea typeface="Calibri" panose="020F0502020204030204" pitchFamily="34" charset="0"/>
                <a:cs typeface="Calibri" panose="020F0502020204030204" pitchFamily="34" charset="0"/>
              </a:rPr>
              <a:t> that slows the flow down. This is similar to pipe size or anything that might slow water running through a pipe. </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Just like in plumbing, </a:t>
            </a:r>
            <a:r>
              <a:rPr lang="en-US" b="0" dirty="0">
                <a:latin typeface="Calibri" panose="020F0502020204030204" pitchFamily="34" charset="0"/>
                <a:ea typeface="Calibri" panose="020F0502020204030204" pitchFamily="34" charset="0"/>
                <a:cs typeface="Calibri" panose="020F0502020204030204" pitchFamily="34" charset="0"/>
              </a:rPr>
              <a:t>higher pressure pushes more water, narrower pipes slow the flow, and the system only works if everything is balanced</a:t>
            </a:r>
            <a:r>
              <a:rPr lang="en-US"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comparison makes it easier to visualize what’s happening in an electrical circuit—even if you can’t see the electrons moving.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ea typeface="Calibri" panose="020F0502020204030204" pitchFamily="34" charset="0"/>
                <a:cs typeface="Calibri" panose="020F0502020204030204" pitchFamily="34" charset="0"/>
              </a:rPr>
              <a:t>Higher pressure (voltage) = faster flow (current), unless resistance blocks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latin typeface="Calibri" panose="020F0502020204030204" pitchFamily="34" charset="0"/>
                <a:ea typeface="Calibri" panose="020F0502020204030204" pitchFamily="34" charset="0"/>
                <a:cs typeface="Calibri" panose="020F0502020204030204" pitchFamily="34" charset="0"/>
              </a:rPr>
              <a:t>Source</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t>TES. (n.d.). </a:t>
            </a:r>
            <a:r>
              <a:rPr lang="en-US" i="1" dirty="0"/>
              <a:t>Relationship between volts, amps and ohms</a:t>
            </a:r>
            <a:r>
              <a:rPr lang="en-US" dirty="0"/>
              <a:t>. TES. </a:t>
            </a:r>
            <a:r>
              <a:rPr lang="en-US" dirty="0">
                <a:hlinkClick r:id="rId3"/>
              </a:rPr>
              <a:t>https://www.tes.com/teaching-resource/relationship-between-volts-amps-and-ohms-13005318</a:t>
            </a:r>
            <a:endParaRPr lang="en-US" dirty="0"/>
          </a:p>
        </p:txBody>
      </p:sp>
      <p:sp>
        <p:nvSpPr>
          <p:cNvPr id="4" name="Slide Number Placeholder 3"/>
          <p:cNvSpPr>
            <a:spLocks noGrp="1"/>
          </p:cNvSpPr>
          <p:nvPr>
            <p:ph type="sldNum" sz="quarter" idx="5"/>
          </p:nvPr>
        </p:nvSpPr>
        <p:spPr/>
        <p:txBody>
          <a:bodyPr/>
          <a:lstStyle/>
          <a:p>
            <a:fld id="{C68FB58B-AACD-44F1-9CE2-B850C946C86F}" type="slidenum">
              <a:rPr lang="en-US" smtClean="0"/>
              <a:t>9</a:t>
            </a:fld>
            <a:endParaRPr lang="en-US"/>
          </a:p>
        </p:txBody>
      </p:sp>
    </p:spTree>
    <p:extLst>
      <p:ext uri="{BB962C8B-B14F-4D97-AF65-F5344CB8AC3E}">
        <p14:creationId xmlns:p14="http://schemas.microsoft.com/office/powerpoint/2010/main" val="1322172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1.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2B5203-1E28-8B45-AE41-C5107348E015}"/>
              </a:ext>
            </a:extLst>
          </p:cNvPr>
          <p:cNvPicPr>
            <a:picLocks noChangeAspect="1"/>
          </p:cNvPicPr>
          <p:nvPr userDrawn="1"/>
        </p:nvPicPr>
        <p:blipFill rotWithShape="1">
          <a:blip r:embed="rId3"/>
          <a:srcRect r="69863"/>
          <a:stretch/>
        </p:blipFill>
        <p:spPr>
          <a:xfrm>
            <a:off x="0" y="0"/>
            <a:ext cx="3674378" cy="6858000"/>
          </a:xfrm>
          <a:prstGeom prst="rect">
            <a:avLst/>
          </a:prstGeom>
        </p:spPr>
      </p:pic>
      <p:sp>
        <p:nvSpPr>
          <p:cNvPr id="9" name="Title 1">
            <a:extLst>
              <a:ext uri="{FF2B5EF4-FFF2-40B4-BE49-F238E27FC236}">
                <a16:creationId xmlns:a16="http://schemas.microsoft.com/office/drawing/2014/main" id="{1633B285-C26E-48AB-B23F-F2F0764F0024}"/>
              </a:ext>
            </a:extLst>
          </p:cNvPr>
          <p:cNvSpPr>
            <a:spLocks noGrp="1"/>
          </p:cNvSpPr>
          <p:nvPr>
            <p:ph type="ctrTitle"/>
          </p:nvPr>
        </p:nvSpPr>
        <p:spPr>
          <a:xfrm>
            <a:off x="1936376" y="2308221"/>
            <a:ext cx="8787954" cy="1120779"/>
          </a:xfrm>
        </p:spPr>
        <p:txBody>
          <a:bodyPr/>
          <a:lstStyle>
            <a:lvl1pPr>
              <a:defRPr sz="6000">
                <a:latin typeface="+mj-lt"/>
              </a:defRPr>
            </a:lvl1pPr>
          </a:lstStyle>
          <a:p>
            <a:endParaRPr lang="en-US" sz="6600" dirty="0"/>
          </a:p>
        </p:txBody>
      </p:sp>
      <p:pic>
        <p:nvPicPr>
          <p:cNvPr id="12" name="Picture 11">
            <a:extLst>
              <a:ext uri="{FF2B5EF4-FFF2-40B4-BE49-F238E27FC236}">
                <a16:creationId xmlns:a16="http://schemas.microsoft.com/office/drawing/2014/main" id="{A4A2F706-0DF5-4936-9D4F-92560FE641D5}"/>
              </a:ext>
            </a:extLst>
          </p:cNvPr>
          <p:cNvPicPr>
            <a:picLocks noChangeAspect="1"/>
          </p:cNvPicPr>
          <p:nvPr userDrawn="1"/>
        </p:nvPicPr>
        <p:blipFill rotWithShape="1">
          <a:blip r:embed="rId4"/>
          <a:srcRect l="59468"/>
          <a:stretch/>
        </p:blipFill>
        <p:spPr>
          <a:xfrm>
            <a:off x="9001387" y="2430049"/>
            <a:ext cx="3190612" cy="4427950"/>
          </a:xfrm>
          <a:prstGeom prst="rect">
            <a:avLst/>
          </a:prstGeom>
        </p:spPr>
      </p:pic>
      <p:sp>
        <p:nvSpPr>
          <p:cNvPr id="13" name="Subtitle 2">
            <a:extLst>
              <a:ext uri="{FF2B5EF4-FFF2-40B4-BE49-F238E27FC236}">
                <a16:creationId xmlns:a16="http://schemas.microsoft.com/office/drawing/2014/main" id="{17B51EE4-957F-4A56-BE59-EF7838D195F4}"/>
              </a:ext>
            </a:extLst>
          </p:cNvPr>
          <p:cNvSpPr txBox="1">
            <a:spLocks/>
          </p:cNvSpPr>
          <p:nvPr userDrawn="1"/>
        </p:nvSpPr>
        <p:spPr>
          <a:xfrm>
            <a:off x="1943906" y="3859785"/>
            <a:ext cx="8787954" cy="91449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b="1" i="1" dirty="0"/>
          </a:p>
        </p:txBody>
      </p:sp>
      <p:sp>
        <p:nvSpPr>
          <p:cNvPr id="2" name="TextBox 1">
            <a:extLst>
              <a:ext uri="{FF2B5EF4-FFF2-40B4-BE49-F238E27FC236}">
                <a16:creationId xmlns:a16="http://schemas.microsoft.com/office/drawing/2014/main" id="{EDECABC8-3803-4C79-8968-8F9EBD9F445C}"/>
              </a:ext>
            </a:extLst>
          </p:cNvPr>
          <p:cNvSpPr txBox="1"/>
          <p:nvPr userDrawn="1"/>
        </p:nvSpPr>
        <p:spPr>
          <a:xfrm>
            <a:off x="1943906" y="3859785"/>
            <a:ext cx="8787954" cy="523220"/>
          </a:xfrm>
          <a:prstGeom prst="rect">
            <a:avLst/>
          </a:prstGeom>
          <a:noFill/>
        </p:spPr>
        <p:txBody>
          <a:bodyPr wrap="square" rtlCol="0">
            <a:spAutoFit/>
          </a:bodyPr>
          <a:lstStyle/>
          <a:p>
            <a:endParaRPr lang="en-US" sz="2800" i="1" dirty="0">
              <a:solidFill>
                <a:schemeClr val="tx2"/>
              </a:solidFill>
              <a:latin typeface="+mj-lt"/>
            </a:endParaRPr>
          </a:p>
        </p:txBody>
      </p:sp>
      <p:sp>
        <p:nvSpPr>
          <p:cNvPr id="5" name="Content Placeholder 4">
            <a:extLst>
              <a:ext uri="{FF2B5EF4-FFF2-40B4-BE49-F238E27FC236}">
                <a16:creationId xmlns:a16="http://schemas.microsoft.com/office/drawing/2014/main" id="{3C7DEBB4-9C91-4073-B850-FEA0640DBE0E}"/>
              </a:ext>
            </a:extLst>
          </p:cNvPr>
          <p:cNvSpPr>
            <a:spLocks noGrp="1"/>
          </p:cNvSpPr>
          <p:nvPr>
            <p:ph sz="quarter" idx="10"/>
          </p:nvPr>
        </p:nvSpPr>
        <p:spPr>
          <a:xfrm>
            <a:off x="1943906" y="3751697"/>
            <a:ext cx="8787954" cy="914400"/>
          </a:xfrm>
        </p:spPr>
        <p:txBody>
          <a:bodyPr/>
          <a:lstStyle>
            <a:lvl1pPr marL="0" indent="0">
              <a:buNone/>
              <a:defRPr sz="2800" b="1" i="1"/>
            </a:lvl1pPr>
          </a:lstStyle>
          <a:p>
            <a:pPr lvl="0"/>
            <a:r>
              <a:rPr lang="en-US" dirty="0"/>
              <a:t>Click to edit Master text styles</a:t>
            </a:r>
          </a:p>
          <a:p>
            <a:pPr lvl="1"/>
            <a:endParaRPr lang="en-US" dirty="0"/>
          </a:p>
        </p:txBody>
      </p:sp>
      <p:sp>
        <p:nvSpPr>
          <p:cNvPr id="4" name="TextBox 3">
            <a:extLst>
              <a:ext uri="{FF2B5EF4-FFF2-40B4-BE49-F238E27FC236}">
                <a16:creationId xmlns:a16="http://schemas.microsoft.com/office/drawing/2014/main" id="{A903E5B0-F589-022B-D081-64A5837DEFAC}"/>
              </a:ext>
            </a:extLst>
          </p:cNvPr>
          <p:cNvSpPr txBox="1"/>
          <p:nvPr userDrawn="1"/>
        </p:nvSpPr>
        <p:spPr>
          <a:xfrm>
            <a:off x="3048000" y="6279634"/>
            <a:ext cx="6096000" cy="338554"/>
          </a:xfrm>
          <a:prstGeom prst="rect">
            <a:avLst/>
          </a:prstGeom>
          <a:noFill/>
        </p:spPr>
        <p:txBody>
          <a:bodyPr wrap="square">
            <a:spAutoFit/>
          </a:bodyPr>
          <a:lstStyle/>
          <a:p>
            <a:pPr algn="ctr"/>
            <a:r>
              <a:rPr lang="en-US" sz="1600" b="0" i="1" dirty="0">
                <a:solidFill>
                  <a:schemeClr val="tx1">
                    <a:lumMod val="75000"/>
                    <a:lumOff val="25000"/>
                  </a:schemeClr>
                </a:solidFill>
              </a:rPr>
              <a:t>© 2026 Transit Workforce Center</a:t>
            </a:r>
          </a:p>
        </p:txBody>
      </p:sp>
    </p:spTree>
    <p:custDataLst>
      <p:tags r:id="rId1"/>
    </p:custDataLst>
    <p:extLst>
      <p:ext uri="{BB962C8B-B14F-4D97-AF65-F5344CB8AC3E}">
        <p14:creationId xmlns:p14="http://schemas.microsoft.com/office/powerpoint/2010/main" val="19699751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6">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0803A1-65C7-4DEF-8E6B-066F34306918}"/>
              </a:ext>
            </a:extLst>
          </p:cNvPr>
          <p:cNvSpPr>
            <a:spLocks noGrp="1"/>
          </p:cNvSpPr>
          <p:nvPr>
            <p:ph type="title"/>
          </p:nvPr>
        </p:nvSpPr>
        <p:spPr>
          <a:xfrm>
            <a:off x="838200" y="842693"/>
            <a:ext cx="5760719" cy="664797"/>
          </a:xfrm>
        </p:spPr>
        <p:txBody>
          <a:bodyPr anchor="t" anchorCtr="0">
            <a:no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5F1DE6FB-9338-42EB-86E5-EFD39FCDD0A0}"/>
              </a:ext>
            </a:extLst>
          </p:cNvPr>
          <p:cNvSpPr>
            <a:spLocks noGrp="1"/>
          </p:cNvSpPr>
          <p:nvPr>
            <p:ph idx="10" hasCustomPrompt="1"/>
          </p:nvPr>
        </p:nvSpPr>
        <p:spPr>
          <a:xfrm>
            <a:off x="847746" y="1652236"/>
            <a:ext cx="5751173" cy="4572000"/>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BF5B535C-AAC5-442E-B44E-F17CB9FA65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840" y="-551658"/>
            <a:ext cx="6207403" cy="7090570"/>
          </a:xfrm>
          <a:prstGeom prst="rect">
            <a:avLst/>
          </a:prstGeom>
        </p:spPr>
      </p:pic>
    </p:spTree>
    <p:custDataLst>
      <p:tags r:id="rId1"/>
    </p:custDataLst>
    <p:extLst>
      <p:ext uri="{BB962C8B-B14F-4D97-AF65-F5344CB8AC3E}">
        <p14:creationId xmlns:p14="http://schemas.microsoft.com/office/powerpoint/2010/main" val="153675350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7 ">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0803A1-65C7-4DEF-8E6B-066F34306918}"/>
              </a:ext>
            </a:extLst>
          </p:cNvPr>
          <p:cNvSpPr>
            <a:spLocks noGrp="1"/>
          </p:cNvSpPr>
          <p:nvPr>
            <p:ph type="title"/>
          </p:nvPr>
        </p:nvSpPr>
        <p:spPr>
          <a:xfrm>
            <a:off x="838200" y="842693"/>
            <a:ext cx="10506055" cy="664797"/>
          </a:xfrm>
        </p:spPr>
        <p:txBody>
          <a:bodyPr anchor="t" anchorCtr="0">
            <a:noAutofit/>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0939B5CF-C9F0-4174-89F9-7260EB98E2CC}"/>
              </a:ext>
            </a:extLst>
          </p:cNvPr>
          <p:cNvSpPr>
            <a:spLocks noGrp="1"/>
          </p:cNvSpPr>
          <p:nvPr>
            <p:ph idx="1" hasCustomPrompt="1"/>
          </p:nvPr>
        </p:nvSpPr>
        <p:spPr>
          <a:xfrm>
            <a:off x="838200" y="1639604"/>
            <a:ext cx="5807520" cy="4572000"/>
          </a:xfrm>
        </p:spPr>
        <p:txBody>
          <a:bodyPr>
            <a:normAutofit/>
          </a:bodyPr>
          <a:lstStyle>
            <a:lvl1pPr marL="0" indent="0">
              <a:buNone/>
              <a:defRPr sz="2800"/>
            </a:lvl1pPr>
            <a:lvl2pPr marL="457200" indent="0">
              <a:buNone/>
              <a:defRPr sz="2400">
                <a:solidFill>
                  <a:schemeClr val="tx2"/>
                </a:solidFill>
              </a:defRPr>
            </a:lvl2pPr>
            <a:lvl3pPr marL="914400" indent="0">
              <a:buNone/>
              <a:defRPr sz="2400">
                <a:solidFill>
                  <a:schemeClr val="tx2"/>
                </a:solidFill>
              </a:defRPr>
            </a:lvl3pPr>
            <a:lvl4pPr marL="1371600" indent="0">
              <a:buNone/>
              <a:defRPr sz="2000">
                <a:solidFill>
                  <a:schemeClr val="tx2"/>
                </a:solidFill>
              </a:defRPr>
            </a:lvl4pPr>
            <a:lvl5pPr marL="1828800" indent="0">
              <a:buNone/>
              <a:defRPr sz="18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5F1DE6FB-9338-42EB-86E5-EFD39FCDD0A0}"/>
              </a:ext>
            </a:extLst>
          </p:cNvPr>
          <p:cNvSpPr>
            <a:spLocks noGrp="1"/>
          </p:cNvSpPr>
          <p:nvPr>
            <p:ph idx="10" hasCustomPrompt="1"/>
          </p:nvPr>
        </p:nvSpPr>
        <p:spPr>
          <a:xfrm>
            <a:off x="6966816" y="1639604"/>
            <a:ext cx="4386984" cy="4572000"/>
          </a:xfrm>
        </p:spPr>
        <p:txBody>
          <a:bodyPr>
            <a:normAutofit/>
          </a:bodyPr>
          <a:lstStyle>
            <a:lvl1pPr marL="0" indent="0">
              <a:buNone/>
              <a:defRPr sz="2800"/>
            </a:lvl1pPr>
            <a:lvl2pPr marL="457200" indent="0">
              <a:buNone/>
              <a:defRPr sz="2400">
                <a:solidFill>
                  <a:schemeClr val="tx2"/>
                </a:solidFill>
              </a:defRPr>
            </a:lvl2pPr>
            <a:lvl3pPr marL="914400" indent="0">
              <a:buNone/>
              <a:defRPr sz="2400">
                <a:solidFill>
                  <a:schemeClr val="tx2"/>
                </a:solidFill>
              </a:defRPr>
            </a:lvl3pPr>
            <a:lvl4pPr marL="1371600" indent="0">
              <a:buNone/>
              <a:defRPr sz="2000">
                <a:solidFill>
                  <a:schemeClr val="tx2"/>
                </a:solidFill>
              </a:defRPr>
            </a:lvl4pPr>
            <a:lvl5pPr marL="1828800" indent="0">
              <a:buNone/>
              <a:defRPr sz="18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7506830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AL - Media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EECBCB-7280-44C4-B33B-9BE2A139BC48}"/>
              </a:ext>
            </a:extLst>
          </p:cNvPr>
          <p:cNvSpPr>
            <a:spLocks noGrp="1"/>
          </p:cNvSpPr>
          <p:nvPr>
            <p:ph type="title"/>
          </p:nvPr>
        </p:nvSpPr>
        <p:spPr>
          <a:xfrm>
            <a:off x="838200" y="410258"/>
            <a:ext cx="10515600" cy="584354"/>
          </a:xfrm>
        </p:spPr>
        <p:txBody>
          <a:bodyPr anchor="t" anchorCtr="0">
            <a:noAutofit/>
          </a:bodyPr>
          <a:lstStyle>
            <a:lvl1pPr algn="ctr">
              <a:defRPr sz="3600">
                <a:solidFill>
                  <a:schemeClr val="bg2">
                    <a:lumMod val="25000"/>
                  </a:schemeClr>
                </a:solidFill>
              </a:defRPr>
            </a:lvl1pPr>
          </a:lstStyle>
          <a:p>
            <a:r>
              <a:rPr lang="en-US" dirty="0"/>
              <a:t>Click to edit Master title style</a:t>
            </a:r>
          </a:p>
        </p:txBody>
      </p:sp>
      <p:pic>
        <p:nvPicPr>
          <p:cNvPr id="5" name="Graphic 4">
            <a:extLst>
              <a:ext uri="{FF2B5EF4-FFF2-40B4-BE49-F238E27FC236}">
                <a16:creationId xmlns:a16="http://schemas.microsoft.com/office/drawing/2014/main" id="{902B6895-ADE8-4BF9-928C-453C82A89858}"/>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148" t="21891" r="11939" b="33527"/>
          <a:stretch/>
        </p:blipFill>
        <p:spPr>
          <a:xfrm>
            <a:off x="1380565" y="821094"/>
            <a:ext cx="9430870" cy="6176865"/>
          </a:xfrm>
          <a:prstGeom prst="rect">
            <a:avLst/>
          </a:prstGeom>
        </p:spPr>
      </p:pic>
      <p:pic>
        <p:nvPicPr>
          <p:cNvPr id="6" name="Picture 5">
            <a:extLst>
              <a:ext uri="{FF2B5EF4-FFF2-40B4-BE49-F238E27FC236}">
                <a16:creationId xmlns:a16="http://schemas.microsoft.com/office/drawing/2014/main" id="{26E47FC9-845E-42E7-BA96-0280D710B58E}"/>
              </a:ext>
            </a:extLst>
          </p:cNvPr>
          <p:cNvPicPr>
            <a:picLocks noChangeAspect="1"/>
          </p:cNvPicPr>
          <p:nvPr userDrawn="1"/>
        </p:nvPicPr>
        <p:blipFill rotWithShape="1">
          <a:blip r:embed="rId4"/>
          <a:srcRect l="56974"/>
          <a:stretch/>
        </p:blipFill>
        <p:spPr>
          <a:xfrm>
            <a:off x="7260042" y="410256"/>
            <a:ext cx="4931957" cy="6447743"/>
          </a:xfrm>
          <a:prstGeom prst="rect">
            <a:avLst/>
          </a:prstGeom>
        </p:spPr>
      </p:pic>
    </p:spTree>
    <p:custDataLst>
      <p:tags r:id="rId1"/>
    </p:custDataLst>
    <p:extLst>
      <p:ext uri="{BB962C8B-B14F-4D97-AF65-F5344CB8AC3E}">
        <p14:creationId xmlns:p14="http://schemas.microsoft.com/office/powerpoint/2010/main" val="33170692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75C210-AF81-4BB1-A243-E9E1D9B33329}"/>
              </a:ext>
            </a:extLst>
          </p:cNvPr>
          <p:cNvSpPr/>
          <p:nvPr userDrawn="1"/>
        </p:nvSpPr>
        <p:spPr>
          <a:xfrm>
            <a:off x="0" y="0"/>
            <a:ext cx="12192000" cy="914400"/>
          </a:xfrm>
          <a:prstGeom prst="rect">
            <a:avLst/>
          </a:prstGeom>
          <a:gradFill flip="none" rotWithShape="1">
            <a:gsLst>
              <a:gs pos="0">
                <a:schemeClr val="accent5">
                  <a:lumMod val="50000"/>
                </a:schemeClr>
              </a:gs>
              <a:gs pos="66000">
                <a:schemeClr val="accent5"/>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A31376BC-AFE2-4546-B95E-156548E064E9}"/>
              </a:ext>
            </a:extLst>
          </p:cNvPr>
          <p:cNvSpPr>
            <a:spLocks noGrp="1"/>
          </p:cNvSpPr>
          <p:nvPr>
            <p:ph type="title"/>
          </p:nvPr>
        </p:nvSpPr>
        <p:spPr>
          <a:xfrm>
            <a:off x="838200" y="175488"/>
            <a:ext cx="10523219" cy="523195"/>
          </a:xfrm>
        </p:spPr>
        <p:txBody>
          <a:bodyPr anchor="t" anchorCtr="0">
            <a:noAutofit/>
          </a:bodyPr>
          <a:lstStyle>
            <a:lvl1pPr algn="l">
              <a:defRPr sz="3600">
                <a:solidFill>
                  <a:schemeClr val="bg1"/>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74B925FF-9736-6C75-9B1C-CAC46B6D6E57}"/>
              </a:ext>
            </a:extLst>
          </p:cNvPr>
          <p:cNvSpPr>
            <a:spLocks noGrp="1"/>
          </p:cNvSpPr>
          <p:nvPr>
            <p:ph idx="1" hasCustomPrompt="1"/>
          </p:nvPr>
        </p:nvSpPr>
        <p:spPr>
          <a:xfrm>
            <a:off x="838199" y="1381991"/>
            <a:ext cx="10515599" cy="4835929"/>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0327120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or Dem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75C210-AF81-4BB1-A243-E9E1D9B33329}"/>
              </a:ext>
            </a:extLst>
          </p:cNvPr>
          <p:cNvSpPr/>
          <p:nvPr userDrawn="1"/>
        </p:nvSpPr>
        <p:spPr>
          <a:xfrm>
            <a:off x="0" y="-1"/>
            <a:ext cx="12161520" cy="914400"/>
          </a:xfrm>
          <a:prstGeom prst="rect">
            <a:avLst/>
          </a:prstGeom>
          <a:gradFill flip="none" rotWithShape="1">
            <a:gsLst>
              <a:gs pos="0">
                <a:srgbClr val="0F6235"/>
              </a:gs>
              <a:gs pos="58000">
                <a:srgbClr val="2AA748"/>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AB20661-D1D6-618C-2DB0-057DDEFB603F}"/>
              </a:ext>
            </a:extLst>
          </p:cNvPr>
          <p:cNvSpPr>
            <a:spLocks noGrp="1"/>
          </p:cNvSpPr>
          <p:nvPr>
            <p:ph type="title"/>
          </p:nvPr>
        </p:nvSpPr>
        <p:spPr>
          <a:xfrm>
            <a:off x="838200" y="175488"/>
            <a:ext cx="10523219" cy="523195"/>
          </a:xfrm>
        </p:spPr>
        <p:txBody>
          <a:bodyPr anchor="t" anchorCtr="0">
            <a:noAutofit/>
          </a:bodyPr>
          <a:lstStyle>
            <a:lvl1pPr algn="l">
              <a:defRPr sz="3600">
                <a:solidFill>
                  <a:schemeClr val="bg1"/>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5FDFC69A-B9EC-AFF9-4C58-CCED9B26FEEC}"/>
              </a:ext>
            </a:extLst>
          </p:cNvPr>
          <p:cNvSpPr>
            <a:spLocks noGrp="1"/>
          </p:cNvSpPr>
          <p:nvPr>
            <p:ph idx="1" hasCustomPrompt="1"/>
          </p:nvPr>
        </p:nvSpPr>
        <p:spPr>
          <a:xfrm>
            <a:off x="838199" y="1381991"/>
            <a:ext cx="10515599" cy="4835929"/>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0593705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nowledge Chec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EEB4C2-CA03-E5CE-9CA9-1E7D9490FC3F}"/>
              </a:ext>
            </a:extLst>
          </p:cNvPr>
          <p:cNvSpPr/>
          <p:nvPr userDrawn="1"/>
        </p:nvSpPr>
        <p:spPr>
          <a:xfrm>
            <a:off x="0" y="-1176"/>
            <a:ext cx="12192000" cy="914400"/>
          </a:xfrm>
          <a:prstGeom prst="rect">
            <a:avLst/>
          </a:prstGeom>
          <a:gradFill flip="none" rotWithShape="1">
            <a:gsLst>
              <a:gs pos="0">
                <a:schemeClr val="accent4"/>
              </a:gs>
              <a:gs pos="58000">
                <a:schemeClr val="accent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1799EE8F-088F-A2ED-809A-43DF4579D88B}"/>
              </a:ext>
            </a:extLst>
          </p:cNvPr>
          <p:cNvSpPr>
            <a:spLocks noGrp="1"/>
          </p:cNvSpPr>
          <p:nvPr>
            <p:ph idx="1" hasCustomPrompt="1"/>
          </p:nvPr>
        </p:nvSpPr>
        <p:spPr>
          <a:xfrm>
            <a:off x="838199" y="1381991"/>
            <a:ext cx="10515599" cy="4835929"/>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BE9FF346-9704-87EB-0F3E-9B56533D2758}"/>
              </a:ext>
            </a:extLst>
          </p:cNvPr>
          <p:cNvSpPr>
            <a:spLocks noGrp="1"/>
          </p:cNvSpPr>
          <p:nvPr>
            <p:ph type="title"/>
          </p:nvPr>
        </p:nvSpPr>
        <p:spPr>
          <a:xfrm>
            <a:off x="838200" y="175488"/>
            <a:ext cx="10523219" cy="523195"/>
          </a:xfrm>
        </p:spPr>
        <p:txBody>
          <a:bodyPr anchor="t" anchorCtr="0">
            <a:noAutofit/>
          </a:bodyPr>
          <a:lstStyle>
            <a:lvl1pPr algn="l">
              <a:defRPr sz="3600">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5967283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nowledge Check w/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BC235C-43E4-0A1C-E787-B47ABBC353EE}"/>
              </a:ext>
            </a:extLst>
          </p:cNvPr>
          <p:cNvSpPr/>
          <p:nvPr userDrawn="1"/>
        </p:nvSpPr>
        <p:spPr>
          <a:xfrm>
            <a:off x="0" y="-1176"/>
            <a:ext cx="12192000" cy="914400"/>
          </a:xfrm>
          <a:prstGeom prst="rect">
            <a:avLst/>
          </a:prstGeom>
          <a:gradFill flip="none" rotWithShape="1">
            <a:gsLst>
              <a:gs pos="0">
                <a:schemeClr val="accent4"/>
              </a:gs>
              <a:gs pos="58000">
                <a:schemeClr val="accent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0D21FA8E-C60F-4C38-B3AB-70F74134A904}"/>
              </a:ext>
            </a:extLst>
          </p:cNvPr>
          <p:cNvSpPr>
            <a:spLocks noGrp="1"/>
          </p:cNvSpPr>
          <p:nvPr>
            <p:ph idx="1" hasCustomPrompt="1"/>
          </p:nvPr>
        </p:nvSpPr>
        <p:spPr>
          <a:xfrm>
            <a:off x="838200" y="1401796"/>
            <a:ext cx="5928360" cy="4797680"/>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Media Placeholder 7">
            <a:extLst>
              <a:ext uri="{FF2B5EF4-FFF2-40B4-BE49-F238E27FC236}">
                <a16:creationId xmlns:a16="http://schemas.microsoft.com/office/drawing/2014/main" id="{86E117B5-6689-4D6E-80F7-67519BEA5920}"/>
              </a:ext>
            </a:extLst>
          </p:cNvPr>
          <p:cNvSpPr>
            <a:spLocks noGrp="1"/>
          </p:cNvSpPr>
          <p:nvPr>
            <p:ph type="media" sz="quarter" idx="10"/>
          </p:nvPr>
        </p:nvSpPr>
        <p:spPr>
          <a:xfrm>
            <a:off x="7239000" y="1401795"/>
            <a:ext cx="4114800" cy="4721194"/>
          </a:xfrm>
        </p:spPr>
        <p:txBody>
          <a:bodyPr/>
          <a:lstStyle/>
          <a:p>
            <a:endParaRPr lang="en-US"/>
          </a:p>
        </p:txBody>
      </p:sp>
      <p:sp>
        <p:nvSpPr>
          <p:cNvPr id="3" name="Title 1">
            <a:extLst>
              <a:ext uri="{FF2B5EF4-FFF2-40B4-BE49-F238E27FC236}">
                <a16:creationId xmlns:a16="http://schemas.microsoft.com/office/drawing/2014/main" id="{A34F2F57-E9FA-C828-49EB-2B4A8AAD070E}"/>
              </a:ext>
            </a:extLst>
          </p:cNvPr>
          <p:cNvSpPr>
            <a:spLocks noGrp="1"/>
          </p:cNvSpPr>
          <p:nvPr>
            <p:ph type="title"/>
          </p:nvPr>
        </p:nvSpPr>
        <p:spPr>
          <a:xfrm>
            <a:off x="838200" y="175488"/>
            <a:ext cx="10523219" cy="523195"/>
          </a:xfrm>
        </p:spPr>
        <p:txBody>
          <a:bodyPr anchor="t" anchorCtr="0">
            <a:noAutofit/>
          </a:bodyPr>
          <a:lstStyle>
            <a:lvl1pPr algn="l">
              <a:defRPr sz="3600">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239699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8D6024-688A-40F2-A005-6ECACAF0EA57}"/>
              </a:ext>
            </a:extLst>
          </p:cNvPr>
          <p:cNvCxnSpPr>
            <a:cxnSpLocks/>
          </p:cNvCxnSpPr>
          <p:nvPr userDrawn="1"/>
        </p:nvCxnSpPr>
        <p:spPr>
          <a:xfrm>
            <a:off x="-94130" y="1210968"/>
            <a:ext cx="12380259" cy="0"/>
          </a:xfrm>
          <a:prstGeom prst="line">
            <a:avLst/>
          </a:prstGeom>
          <a:ln w="76200" cap="rnd">
            <a:gradFill>
              <a:gsLst>
                <a:gs pos="0">
                  <a:schemeClr val="accent3"/>
                </a:gs>
                <a:gs pos="50000">
                  <a:schemeClr val="accent2"/>
                </a:gs>
                <a:gs pos="6300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3EECBCB-7280-44C4-B33B-9BE2A139BC48}"/>
              </a:ext>
            </a:extLst>
          </p:cNvPr>
          <p:cNvSpPr>
            <a:spLocks noGrp="1"/>
          </p:cNvSpPr>
          <p:nvPr>
            <p:ph type="title"/>
          </p:nvPr>
        </p:nvSpPr>
        <p:spPr>
          <a:xfrm>
            <a:off x="838200" y="502695"/>
            <a:ext cx="10515600" cy="747897"/>
          </a:xfrm>
        </p:spPr>
        <p:txBody>
          <a:bodyPr anchor="t" anchorCtr="0">
            <a:noAutofit/>
          </a:bodyPr>
          <a:lstStyle>
            <a:lvl1pPr algn="ctr">
              <a:defRPr sz="3600">
                <a:solidFill>
                  <a:schemeClr val="bg2">
                    <a:lumMod val="25000"/>
                  </a:schemeClr>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73747563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136FF-294D-894C-A744-82A47C950F60}"/>
              </a:ext>
            </a:extLst>
          </p:cNvPr>
          <p:cNvPicPr>
            <a:picLocks noChangeAspect="1"/>
          </p:cNvPicPr>
          <p:nvPr userDrawn="1"/>
        </p:nvPicPr>
        <p:blipFill rotWithShape="1">
          <a:blip r:embed="rId3"/>
          <a:srcRect l="18658" t="41767"/>
          <a:stretch/>
        </p:blipFill>
        <p:spPr>
          <a:xfrm>
            <a:off x="918742" y="2318300"/>
            <a:ext cx="11273257" cy="4539700"/>
          </a:xfrm>
          <a:prstGeom prst="rect">
            <a:avLst/>
          </a:prstGeom>
        </p:spPr>
      </p:pic>
    </p:spTree>
    <p:custDataLst>
      <p:tags r:id="rId1"/>
    </p:custDataLst>
    <p:extLst>
      <p:ext uri="{BB962C8B-B14F-4D97-AF65-F5344CB8AC3E}">
        <p14:creationId xmlns:p14="http://schemas.microsoft.com/office/powerpoint/2010/main" val="54478486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3">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EECBCB-7280-44C4-B33B-9BE2A139BC48}"/>
              </a:ext>
            </a:extLst>
          </p:cNvPr>
          <p:cNvSpPr>
            <a:spLocks noGrp="1"/>
          </p:cNvSpPr>
          <p:nvPr>
            <p:ph type="title"/>
          </p:nvPr>
        </p:nvSpPr>
        <p:spPr>
          <a:xfrm>
            <a:off x="411060" y="169494"/>
            <a:ext cx="11459361" cy="958266"/>
          </a:xfrm>
        </p:spPr>
        <p:txBody>
          <a:bodyPr anchor="t" anchorCtr="0">
            <a:noAutofit/>
          </a:bodyPr>
          <a:lstStyle>
            <a:lvl1pPr algn="ctr">
              <a:defRPr sz="3600">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770330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0BBFC2-BCA2-42DB-B689-79CD6F77250F}"/>
              </a:ext>
            </a:extLst>
          </p:cNvPr>
          <p:cNvSpPr>
            <a:spLocks noGrp="1"/>
          </p:cNvSpPr>
          <p:nvPr>
            <p:ph type="title"/>
          </p:nvPr>
        </p:nvSpPr>
        <p:spPr>
          <a:xfrm>
            <a:off x="841248" y="646396"/>
            <a:ext cx="10515600" cy="664797"/>
          </a:xfrm>
        </p:spPr>
        <p:txBody>
          <a:bodyPr anchor="t" anchorCtr="0">
            <a:noAutofit/>
          </a:bodyPr>
          <a:lstStyle>
            <a:lvl1pPr>
              <a:defRPr sz="3600">
                <a:latin typeface="+mj-lt"/>
              </a:defRPr>
            </a:lvl1pPr>
          </a:lstStyle>
          <a:p>
            <a:r>
              <a:rPr lang="en-US" dirty="0"/>
              <a:t>Click to edit Master title style</a:t>
            </a:r>
          </a:p>
        </p:txBody>
      </p:sp>
      <p:sp>
        <p:nvSpPr>
          <p:cNvPr id="5" name="Content Placeholder 2">
            <a:extLst>
              <a:ext uri="{FF2B5EF4-FFF2-40B4-BE49-F238E27FC236}">
                <a16:creationId xmlns:a16="http://schemas.microsoft.com/office/drawing/2014/main" id="{B8762E67-B794-4C5B-82A2-AFA08B414037}"/>
              </a:ext>
            </a:extLst>
          </p:cNvPr>
          <p:cNvSpPr>
            <a:spLocks noGrp="1"/>
          </p:cNvSpPr>
          <p:nvPr>
            <p:ph idx="1" hasCustomPrompt="1"/>
          </p:nvPr>
        </p:nvSpPr>
        <p:spPr>
          <a:xfrm>
            <a:off x="838199" y="1645920"/>
            <a:ext cx="10515599" cy="4572000"/>
          </a:xfrm>
        </p:spPr>
        <p:txBody>
          <a:bodyPr>
            <a:normAutofit/>
          </a:bodyPr>
          <a:lstStyle>
            <a:lvl1pPr marL="0" indent="0">
              <a:buNone/>
              <a:defRPr sz="2800">
                <a:latin typeface="+mn-lt"/>
              </a:defRPr>
            </a:lvl1pPr>
            <a:lvl2pPr marL="457200" indent="0">
              <a:buNone/>
              <a:defRPr sz="2400">
                <a:solidFill>
                  <a:schemeClr val="tx1">
                    <a:lumMod val="75000"/>
                    <a:lumOff val="25000"/>
                  </a:schemeClr>
                </a:solidFill>
                <a:latin typeface="+mn-lt"/>
              </a:defRPr>
            </a:lvl2pPr>
            <a:lvl3pPr marL="914400" indent="0">
              <a:buNone/>
              <a:defRPr sz="2400">
                <a:solidFill>
                  <a:schemeClr val="tx1">
                    <a:lumMod val="75000"/>
                    <a:lumOff val="25000"/>
                  </a:schemeClr>
                </a:solidFill>
                <a:latin typeface="+mn-lt"/>
              </a:defRPr>
            </a:lvl3pPr>
            <a:lvl4pPr marL="1371600" indent="0">
              <a:buNone/>
              <a:defRPr sz="2000">
                <a:solidFill>
                  <a:schemeClr val="tx1">
                    <a:lumMod val="75000"/>
                    <a:lumOff val="25000"/>
                  </a:schemeClr>
                </a:solidFill>
                <a:latin typeface="+mn-lt"/>
              </a:defRPr>
            </a:lvl4pPr>
            <a:lvl5pPr marL="1828800" indent="0">
              <a:buNone/>
              <a:defRPr sz="1800">
                <a:solidFill>
                  <a:schemeClr val="tx1">
                    <a:lumMod val="75000"/>
                    <a:lumOff val="2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B2369033-F6F9-4085-9143-7445C87B6A19}"/>
              </a:ext>
            </a:extLst>
          </p:cNvPr>
          <p:cNvCxnSpPr>
            <a:cxnSpLocks/>
          </p:cNvCxnSpPr>
          <p:nvPr userDrawn="1"/>
        </p:nvCxnSpPr>
        <p:spPr>
          <a:xfrm>
            <a:off x="-85165" y="1296997"/>
            <a:ext cx="12362329" cy="0"/>
          </a:xfrm>
          <a:prstGeom prst="line">
            <a:avLst/>
          </a:prstGeom>
          <a:ln w="76200" cap="rnd">
            <a:gradFill>
              <a:gsLst>
                <a:gs pos="0">
                  <a:schemeClr val="accent3"/>
                </a:gs>
                <a:gs pos="50000">
                  <a:schemeClr val="accent2"/>
                </a:gs>
                <a:gs pos="6300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55321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82503-DB72-16F9-4F73-938C93FFCA7D}"/>
              </a:ext>
            </a:extLst>
          </p:cNvPr>
          <p:cNvPicPr>
            <a:picLocks noChangeAspect="1"/>
          </p:cNvPicPr>
          <p:nvPr userDrawn="1"/>
        </p:nvPicPr>
        <p:blipFill rotWithShape="1">
          <a:blip r:embed="rId3"/>
          <a:srcRect l="18658" t="41767"/>
          <a:stretch/>
        </p:blipFill>
        <p:spPr>
          <a:xfrm>
            <a:off x="918742" y="2318300"/>
            <a:ext cx="11273257" cy="4539700"/>
          </a:xfrm>
          <a:prstGeom prst="rect">
            <a:avLst/>
          </a:prstGeom>
        </p:spPr>
      </p:pic>
      <p:sp>
        <p:nvSpPr>
          <p:cNvPr id="5" name="Title 1">
            <a:extLst>
              <a:ext uri="{FF2B5EF4-FFF2-40B4-BE49-F238E27FC236}">
                <a16:creationId xmlns:a16="http://schemas.microsoft.com/office/drawing/2014/main" id="{5527EC74-9733-4617-ECB3-3DDA17D792FC}"/>
              </a:ext>
            </a:extLst>
          </p:cNvPr>
          <p:cNvSpPr>
            <a:spLocks noGrp="1"/>
          </p:cNvSpPr>
          <p:nvPr>
            <p:ph type="title" hasCustomPrompt="1"/>
          </p:nvPr>
        </p:nvSpPr>
        <p:spPr>
          <a:xfrm>
            <a:off x="1225317" y="1873950"/>
            <a:ext cx="8713570" cy="1345974"/>
          </a:xfrm>
        </p:spPr>
        <p:txBody>
          <a:bodyPr anchor="t" anchorCtr="0">
            <a:noAutofit/>
          </a:bodyPr>
          <a:lstStyle>
            <a:lvl1pPr>
              <a:defRPr sz="8800"/>
            </a:lvl1pPr>
          </a:lstStyle>
          <a:p>
            <a:r>
              <a:rPr lang="en-US" dirty="0"/>
              <a:t>Thank you!</a:t>
            </a:r>
          </a:p>
        </p:txBody>
      </p:sp>
      <p:pic>
        <p:nvPicPr>
          <p:cNvPr id="8" name="Picture 7">
            <a:extLst>
              <a:ext uri="{FF2B5EF4-FFF2-40B4-BE49-F238E27FC236}">
                <a16:creationId xmlns:a16="http://schemas.microsoft.com/office/drawing/2014/main" id="{EC3BA06A-8B3F-22A9-7D61-9A9704B18C66}"/>
              </a:ext>
            </a:extLst>
          </p:cNvPr>
          <p:cNvPicPr>
            <a:picLocks noChangeAspect="1"/>
          </p:cNvPicPr>
          <p:nvPr userDrawn="1"/>
        </p:nvPicPr>
        <p:blipFill>
          <a:blip r:embed="rId4">
            <a:extLst>
              <a:ext uri="{28A0092B-C50C-407E-A947-70E740481C1C}">
                <a14:useLocalDpi xmlns:a14="http://schemas.microsoft.com/office/drawing/2010/main" val="0"/>
              </a:ext>
            </a:extLst>
          </a:blip>
          <a:srcRect l="6873"/>
          <a:stretch>
            <a:fillRect/>
          </a:stretch>
        </p:blipFill>
        <p:spPr>
          <a:xfrm>
            <a:off x="1225317" y="3397292"/>
            <a:ext cx="6991583" cy="1748592"/>
          </a:xfrm>
          <a:prstGeom prst="rect">
            <a:avLst/>
          </a:prstGeom>
        </p:spPr>
      </p:pic>
      <p:sp>
        <p:nvSpPr>
          <p:cNvPr id="9" name="TextBox 8">
            <a:extLst>
              <a:ext uri="{FF2B5EF4-FFF2-40B4-BE49-F238E27FC236}">
                <a16:creationId xmlns:a16="http://schemas.microsoft.com/office/drawing/2014/main" id="{0E7F1A2A-8C9E-CE16-2FE4-897B57D45C6B}"/>
              </a:ext>
            </a:extLst>
          </p:cNvPr>
          <p:cNvSpPr txBox="1"/>
          <p:nvPr userDrawn="1"/>
        </p:nvSpPr>
        <p:spPr>
          <a:xfrm>
            <a:off x="3048000" y="6279634"/>
            <a:ext cx="6096000" cy="338554"/>
          </a:xfrm>
          <a:prstGeom prst="rect">
            <a:avLst/>
          </a:prstGeom>
          <a:noFill/>
        </p:spPr>
        <p:txBody>
          <a:bodyPr wrap="square">
            <a:spAutoFit/>
          </a:bodyPr>
          <a:lstStyle/>
          <a:p>
            <a:pPr algn="ctr"/>
            <a:r>
              <a:rPr lang="en-US" sz="1600" b="0" i="1" dirty="0">
                <a:solidFill>
                  <a:schemeClr val="tx1">
                    <a:lumMod val="75000"/>
                    <a:lumOff val="25000"/>
                  </a:schemeClr>
                </a:solidFill>
              </a:rPr>
              <a:t>© 2026 Transit Workforce Center</a:t>
            </a:r>
          </a:p>
        </p:txBody>
      </p:sp>
      <p:pic>
        <p:nvPicPr>
          <p:cNvPr id="10" name="Picture 9">
            <a:extLst>
              <a:ext uri="{FF2B5EF4-FFF2-40B4-BE49-F238E27FC236}">
                <a16:creationId xmlns:a16="http://schemas.microsoft.com/office/drawing/2014/main" id="{BF030C39-6AFB-5438-6E6F-7CE2EE7EB7C3}"/>
              </a:ext>
            </a:extLst>
          </p:cNvPr>
          <p:cNvPicPr>
            <a:picLocks noChangeAspect="1"/>
          </p:cNvPicPr>
          <p:nvPr userDrawn="1"/>
        </p:nvPicPr>
        <p:blipFill>
          <a:blip r:embed="rId5"/>
          <a:srcRect l="73229" t="44259"/>
          <a:stretch>
            <a:fillRect/>
          </a:stretch>
        </p:blipFill>
        <p:spPr>
          <a:xfrm rot="10800000">
            <a:off x="0" y="0"/>
            <a:ext cx="2450636" cy="2870200"/>
          </a:xfrm>
          <a:prstGeom prst="rect">
            <a:avLst/>
          </a:prstGeom>
        </p:spPr>
      </p:pic>
    </p:spTree>
    <p:custDataLst>
      <p:tags r:id="rId1"/>
    </p:custDataLst>
    <p:extLst>
      <p:ext uri="{BB962C8B-B14F-4D97-AF65-F5344CB8AC3E}">
        <p14:creationId xmlns:p14="http://schemas.microsoft.com/office/powerpoint/2010/main" val="354432702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Knowledge Check_TC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EEB4C2-CA03-E5CE-9CA9-1E7D9490FC3F}"/>
              </a:ext>
            </a:extLst>
          </p:cNvPr>
          <p:cNvSpPr/>
          <p:nvPr userDrawn="1"/>
        </p:nvSpPr>
        <p:spPr>
          <a:xfrm>
            <a:off x="0" y="-1176"/>
            <a:ext cx="12192000" cy="914400"/>
          </a:xfrm>
          <a:prstGeom prst="rect">
            <a:avLst/>
          </a:prstGeom>
          <a:gradFill flip="none" rotWithShape="1">
            <a:gsLst>
              <a:gs pos="0">
                <a:schemeClr val="accent4"/>
              </a:gs>
              <a:gs pos="58000">
                <a:schemeClr val="accent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1799EE8F-088F-A2ED-809A-43DF4579D88B}"/>
              </a:ext>
            </a:extLst>
          </p:cNvPr>
          <p:cNvSpPr>
            <a:spLocks noGrp="1"/>
          </p:cNvSpPr>
          <p:nvPr>
            <p:ph idx="1" hasCustomPrompt="1"/>
          </p:nvPr>
        </p:nvSpPr>
        <p:spPr>
          <a:xfrm>
            <a:off x="838199" y="1381991"/>
            <a:ext cx="10515599" cy="4835929"/>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BE9FF346-9704-87EB-0F3E-9B56533D2758}"/>
              </a:ext>
            </a:extLst>
          </p:cNvPr>
          <p:cNvSpPr>
            <a:spLocks noGrp="1"/>
          </p:cNvSpPr>
          <p:nvPr>
            <p:ph type="title"/>
          </p:nvPr>
        </p:nvSpPr>
        <p:spPr>
          <a:xfrm>
            <a:off x="838200" y="175488"/>
            <a:ext cx="10523219" cy="523195"/>
          </a:xfrm>
        </p:spPr>
        <p:txBody>
          <a:bodyPr anchor="t" anchorCtr="0">
            <a:noAutofit/>
          </a:bodyPr>
          <a:lstStyle>
            <a:lvl1pPr algn="l">
              <a:defRPr sz="3600">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838160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C Opener">
    <p:spTree>
      <p:nvGrpSpPr>
        <p:cNvPr id="1" name=""/>
        <p:cNvGrpSpPr/>
        <p:nvPr/>
      </p:nvGrpSpPr>
      <p:grpSpPr>
        <a:xfrm>
          <a:off x="0" y="0"/>
          <a:ext cx="0" cy="0"/>
          <a:chOff x="0" y="0"/>
          <a:chExt cx="0" cy="0"/>
        </a:xfrm>
      </p:grpSpPr>
      <p:pic>
        <p:nvPicPr>
          <p:cNvPr id="6" name="Picture 5" descr="Transit Workforce Center">
            <a:extLst>
              <a:ext uri="{FF2B5EF4-FFF2-40B4-BE49-F238E27FC236}">
                <a16:creationId xmlns:a16="http://schemas.microsoft.com/office/drawing/2014/main" id="{19392289-8B1A-F06A-596E-E0B7179473E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2088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C Event Title Open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5630FA-2B06-54B6-0E27-BDC485A1467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rotWithShape="1">
          <a:blip r:embed="rId2"/>
          <a:srcRect l="27825" t="42692" b="3048"/>
          <a:stretch>
            <a:fillRect/>
          </a:stretch>
        </p:blipFill>
        <p:spPr>
          <a:xfrm>
            <a:off x="0" y="1702190"/>
            <a:ext cx="12192000" cy="5155810"/>
          </a:xfrm>
          <a:prstGeom prst="rect">
            <a:avLst/>
          </a:prstGeom>
        </p:spPr>
      </p:pic>
      <p:pic>
        <p:nvPicPr>
          <p:cNvPr id="2" name="Picture 1" descr="Transit Workforce Center">
            <a:extLst>
              <a:ext uri="{FF2B5EF4-FFF2-40B4-BE49-F238E27FC236}">
                <a16:creationId xmlns:a16="http://schemas.microsoft.com/office/drawing/2014/main" id="{A8D075D5-AA1D-CAC5-37BC-4925CB7E55AE}"/>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3154680" y="385992"/>
            <a:ext cx="5882640" cy="1012762"/>
          </a:xfrm>
          <a:prstGeom prst="rect">
            <a:avLst/>
          </a:prstGeom>
        </p:spPr>
      </p:pic>
      <p:cxnSp>
        <p:nvCxnSpPr>
          <p:cNvPr id="3" name="Straight Connector 2">
            <a:extLst>
              <a:ext uri="{FF2B5EF4-FFF2-40B4-BE49-F238E27FC236}">
                <a16:creationId xmlns:a16="http://schemas.microsoft.com/office/drawing/2014/main" id="{8260899A-74A6-12D0-89B4-1CB890872FC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55093" y="1702190"/>
            <a:ext cx="10901907" cy="0"/>
          </a:xfrm>
          <a:prstGeom prst="line">
            <a:avLst/>
          </a:prstGeom>
          <a:ln w="25400" cap="rnd">
            <a:gradFill>
              <a:gsLst>
                <a:gs pos="0">
                  <a:schemeClr val="accent3"/>
                </a:gs>
                <a:gs pos="50000">
                  <a:schemeClr val="accent2"/>
                </a:gs>
                <a:gs pos="6300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51484D2-FD1E-C784-DB99-C2D4518766E1}"/>
              </a:ext>
            </a:extLst>
          </p:cNvPr>
          <p:cNvGrpSpPr>
            <a:grpSpLocks noGrp="1" noUngrp="1" noRot="1" noMove="1" noResize="1"/>
          </p:cNvGrpSpPr>
          <p:nvPr userDrawn="1"/>
        </p:nvGrpSpPr>
        <p:grpSpPr>
          <a:xfrm>
            <a:off x="655093" y="5103734"/>
            <a:ext cx="10901907" cy="1274095"/>
            <a:chOff x="655093" y="5103734"/>
            <a:chExt cx="10901907" cy="1274095"/>
          </a:xfrm>
        </p:grpSpPr>
        <p:sp>
          <p:nvSpPr>
            <p:cNvPr id="14" name="Rounded Rectangle 13">
              <a:extLst>
                <a:ext uri="{FF2B5EF4-FFF2-40B4-BE49-F238E27FC236}">
                  <a16:creationId xmlns:a16="http://schemas.microsoft.com/office/drawing/2014/main" id="{660F228C-3C2A-8C37-F600-742344EDC87D}"/>
                </a:ext>
              </a:extLst>
            </p:cNvPr>
            <p:cNvSpPr>
              <a:spLocks noGrp="1" noRot="1" noMove="1" noResize="1" noEditPoints="1" noAdjustHandles="1" noChangeArrowheads="1" noChangeShapeType="1"/>
            </p:cNvSpPr>
            <p:nvPr/>
          </p:nvSpPr>
          <p:spPr>
            <a:xfrm>
              <a:off x="655093" y="5103734"/>
              <a:ext cx="10901907" cy="1274095"/>
            </a:xfrm>
            <a:prstGeom prst="roundRect">
              <a:avLst>
                <a:gd name="adj" fmla="val 20259"/>
              </a:avLst>
            </a:prstGeom>
            <a:solidFill>
              <a:schemeClr val="bg1"/>
            </a:solidFill>
            <a:ln w="63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nchorCtr="0"/>
            <a:lstStyle/>
            <a:p>
              <a:pPr algn="ctr"/>
              <a:r>
                <a:rPr lang="en-US" sz="1400" dirty="0">
                  <a:solidFill>
                    <a:schemeClr val="tx1"/>
                  </a:solidFill>
                </a:rPr>
                <a:t>A program of the </a:t>
              </a:r>
              <a:r>
                <a:rPr lang="en-US" sz="1400" b="1" dirty="0">
                  <a:solidFill>
                    <a:schemeClr val="accent6"/>
                  </a:solidFill>
                </a:rPr>
                <a:t>Federal Transit Administration </a:t>
              </a:r>
              <a:r>
                <a:rPr lang="en-US" sz="1400" dirty="0">
                  <a:solidFill>
                    <a:schemeClr val="tx1"/>
                  </a:solidFill>
                </a:rPr>
                <a:t>administered by the International Transportation Learning Center </a:t>
              </a:r>
            </a:p>
          </p:txBody>
        </p:sp>
        <p:pic>
          <p:nvPicPr>
            <p:cNvPr id="15" name="Picture 14" descr="FTA logo">
              <a:extLst>
                <a:ext uri="{FF2B5EF4-FFF2-40B4-BE49-F238E27FC236}">
                  <a16:creationId xmlns:a16="http://schemas.microsoft.com/office/drawing/2014/main" id="{B22FA683-B553-2046-8C82-37512F7CFADB}"/>
                </a:ext>
              </a:extLst>
            </p:cNvPr>
            <p:cNvPicPr>
              <a:picLocks noGrp="1" noRot="1" noMove="1" noResize="1" noEditPoints="1" noAdjustHandles="1" noChangeArrowheads="1" noChangeShapeType="1" noCrop="1"/>
            </p:cNvPicPr>
            <p:nvPr/>
          </p:nvPicPr>
          <p:blipFill>
            <a:blip r:embed="rId4"/>
            <a:srcRect l="53528" b="39079"/>
            <a:stretch>
              <a:fillRect/>
            </a:stretch>
          </p:blipFill>
          <p:spPr>
            <a:xfrm>
              <a:off x="3759642" y="5217785"/>
              <a:ext cx="4672714" cy="793562"/>
            </a:xfrm>
            <a:prstGeom prst="rect">
              <a:avLst/>
            </a:prstGeom>
          </p:spPr>
        </p:pic>
      </p:grpSp>
    </p:spTree>
    <p:extLst>
      <p:ext uri="{BB962C8B-B14F-4D97-AF65-F5344CB8AC3E}">
        <p14:creationId xmlns:p14="http://schemas.microsoft.com/office/powerpoint/2010/main" val="111658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C Opener 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8D56D-7F0A-6A43-17E9-F7110B8B61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835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5DEC0-F3C2-433D-1BE7-7F020C0379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9AE598-3A36-6943-DD21-83304FB979F0}"/>
              </a:ext>
            </a:extLst>
          </p:cNvPr>
          <p:cNvSpPr>
            <a:spLocks noGrp="1"/>
          </p:cNvSpPr>
          <p:nvPr>
            <p:ph type="ctrTitle"/>
          </p:nvPr>
        </p:nvSpPr>
        <p:spPr>
          <a:xfrm>
            <a:off x="1524000" y="1122363"/>
            <a:ext cx="9144000" cy="2387600"/>
          </a:xfrm>
        </p:spPr>
        <p:txBody>
          <a:bodyPr anchor="b">
            <a:normAutofit/>
          </a:bodyPr>
          <a:lstStyle>
            <a:lvl1pPr algn="ctr">
              <a:lnSpc>
                <a:spcPct val="100000"/>
              </a:lnSpc>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6B5E5561-1C99-9398-AFF4-EC732F7B49A5}"/>
              </a:ext>
            </a:extLst>
          </p:cNvPr>
          <p:cNvSpPr>
            <a:spLocks noGrp="1"/>
          </p:cNvSpPr>
          <p:nvPr>
            <p:ph type="subTitle" idx="1"/>
          </p:nvPr>
        </p:nvSpPr>
        <p:spPr>
          <a:xfrm>
            <a:off x="1524000" y="3602038"/>
            <a:ext cx="9144000" cy="1655762"/>
          </a:xfrm>
        </p:spPr>
        <p:txBody>
          <a:bodyPr/>
          <a:lstStyle>
            <a:lvl1pPr marL="0" indent="0" algn="ctr">
              <a:lnSpc>
                <a:spcPct val="100000"/>
              </a:lnSpc>
              <a:buNone/>
              <a:defRPr sz="2400">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7002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FD14B1-C403-FFB3-9739-0B59322325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17500A0-31D2-22F3-FDFB-104B421C39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594836" y="6112475"/>
            <a:ext cx="2203450" cy="738437"/>
          </a:xfrm>
          <a:prstGeom prst="rect">
            <a:avLst/>
          </a:prstGeom>
        </p:spPr>
      </p:pic>
      <p:sp>
        <p:nvSpPr>
          <p:cNvPr id="2" name="Title 1">
            <a:extLst>
              <a:ext uri="{FF2B5EF4-FFF2-40B4-BE49-F238E27FC236}">
                <a16:creationId xmlns:a16="http://schemas.microsoft.com/office/drawing/2014/main" id="{3B9AE598-3A36-6943-DD21-83304FB979F0}"/>
              </a:ext>
            </a:extLst>
          </p:cNvPr>
          <p:cNvSpPr>
            <a:spLocks noGrp="1"/>
          </p:cNvSpPr>
          <p:nvPr>
            <p:ph type="ctrTitle"/>
          </p:nvPr>
        </p:nvSpPr>
        <p:spPr>
          <a:xfrm>
            <a:off x="594836" y="1122363"/>
            <a:ext cx="9144000" cy="2387600"/>
          </a:xfrm>
        </p:spPr>
        <p:txBody>
          <a:bodyPr anchor="b">
            <a:normAutofit/>
          </a:bodyPr>
          <a:lstStyle>
            <a:lvl1pPr algn="ctr">
              <a:lnSpc>
                <a:spcPct val="100000"/>
              </a:lnSpc>
              <a:defRPr sz="4400">
                <a:solidFill>
                  <a:schemeClr val="accent1"/>
                </a:solidFill>
              </a:defRPr>
            </a:lvl1pPr>
          </a:lstStyle>
          <a:p>
            <a:r>
              <a:rPr lang="en-US" dirty="0"/>
              <a:t>Click to edit Master title style</a:t>
            </a:r>
          </a:p>
        </p:txBody>
      </p:sp>
      <p:sp>
        <p:nvSpPr>
          <p:cNvPr id="3" name="Subtitle 2">
            <a:extLst>
              <a:ext uri="{FF2B5EF4-FFF2-40B4-BE49-F238E27FC236}">
                <a16:creationId xmlns:a16="http://schemas.microsoft.com/office/drawing/2014/main" id="{6B5E5561-1C99-9398-AFF4-EC732F7B49A5}"/>
              </a:ext>
            </a:extLst>
          </p:cNvPr>
          <p:cNvSpPr>
            <a:spLocks noGrp="1"/>
          </p:cNvSpPr>
          <p:nvPr>
            <p:ph type="subTitle" idx="1"/>
          </p:nvPr>
        </p:nvSpPr>
        <p:spPr>
          <a:xfrm>
            <a:off x="594836" y="3602038"/>
            <a:ext cx="9144000" cy="1655762"/>
          </a:xfrm>
        </p:spPr>
        <p:txBody>
          <a:bodyPr/>
          <a:lstStyle>
            <a:lvl1pPr marL="0" indent="0" algn="ctr">
              <a:lnSpc>
                <a:spcPct val="100000"/>
              </a:lnSpc>
              <a:buNone/>
              <a:defRPr sz="2400">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6657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CA8A23-87F6-E732-97C2-D2B09E037B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7088"/>
            <a:ext cx="12192000" cy="6858000"/>
          </a:xfrm>
          <a:prstGeom prst="rect">
            <a:avLst/>
          </a:prstGeom>
        </p:spPr>
      </p:pic>
      <p:sp>
        <p:nvSpPr>
          <p:cNvPr id="2" name="Title 1">
            <a:extLst>
              <a:ext uri="{FF2B5EF4-FFF2-40B4-BE49-F238E27FC236}">
                <a16:creationId xmlns:a16="http://schemas.microsoft.com/office/drawing/2014/main" id="{0C909644-1EAE-7371-4FF1-26B88EAAB62C}"/>
              </a:ext>
            </a:extLst>
          </p:cNvPr>
          <p:cNvSpPr>
            <a:spLocks noGrp="1"/>
          </p:cNvSpPr>
          <p:nvPr>
            <p:ph type="title"/>
          </p:nvPr>
        </p:nvSpPr>
        <p:spPr>
          <a:xfrm>
            <a:off x="838200" y="548640"/>
            <a:ext cx="10515600" cy="731520"/>
          </a:xfrm>
        </p:spPr>
        <p:txBody>
          <a:bodyPr lIns="0" tIns="0" rIns="0" bIns="0"/>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E199B-828C-1360-C9C5-838639AE8DE4}"/>
              </a:ext>
            </a:extLst>
          </p:cNvPr>
          <p:cNvSpPr>
            <a:spLocks noGrp="1"/>
          </p:cNvSpPr>
          <p:nvPr>
            <p:ph idx="1"/>
          </p:nvPr>
        </p:nvSpPr>
        <p:spPr>
          <a:xfrm>
            <a:off x="838200" y="1463039"/>
            <a:ext cx="10515600" cy="4713924"/>
          </a:xfrm>
        </p:spPr>
        <p:txBody>
          <a:bodyPr lIns="0" tIns="0" rIns="0" bIns="0"/>
          <a:lstStyle>
            <a:lvl1pPr marL="0" indent="0">
              <a:buNone/>
              <a:defRPr sz="2200">
                <a:solidFill>
                  <a:schemeClr val="accent4">
                    <a:lumMod val="75000"/>
                  </a:schemeClr>
                </a:solidFill>
              </a:defRPr>
            </a:lvl1pPr>
            <a:lvl2pPr marL="457200" indent="0">
              <a:buNone/>
              <a:defRPr>
                <a:solidFill>
                  <a:schemeClr val="accent4">
                    <a:lumMod val="75000"/>
                  </a:schemeClr>
                </a:solidFill>
              </a:defRPr>
            </a:lvl2pPr>
            <a:lvl3pPr marL="914400" indent="0">
              <a:buNone/>
              <a:defRPr>
                <a:solidFill>
                  <a:schemeClr val="accent4">
                    <a:lumMod val="75000"/>
                  </a:schemeClr>
                </a:solidFill>
              </a:defRPr>
            </a:lvl3pPr>
            <a:lvl4pPr marL="1371600" indent="0">
              <a:buNone/>
              <a:defRPr>
                <a:solidFill>
                  <a:schemeClr val="accent4">
                    <a:lumMod val="75000"/>
                  </a:schemeClr>
                </a:solidFill>
              </a:defRPr>
            </a:lvl4pPr>
            <a:lvl5pPr marL="1828800" indent="0">
              <a:buNone/>
              <a:defRPr>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8BBB6AD-DA55-E2EC-8699-4A5E2EC1BC8D}"/>
              </a:ext>
            </a:extLst>
          </p:cNvPr>
          <p:cNvSpPr>
            <a:spLocks noGrp="1"/>
          </p:cNvSpPr>
          <p:nvPr>
            <p:ph type="sldNum" sz="quarter" idx="12"/>
          </p:nvPr>
        </p:nvSpPr>
        <p:spPr>
          <a:xfrm>
            <a:off x="838201" y="6356350"/>
            <a:ext cx="10515600" cy="365125"/>
          </a:xfrm>
        </p:spPr>
        <p:txBody>
          <a:bodyPr/>
          <a:lstStyle>
            <a:lvl1pPr algn="ctr">
              <a:defRPr b="1">
                <a:solidFill>
                  <a:schemeClr val="accent1"/>
                </a:solidFill>
              </a:defRPr>
            </a:lvl1pPr>
          </a:lstStyle>
          <a:p>
            <a:fld id="{EFB2949D-3F46-0447-B67E-7C1922E44B1D}" type="slidenum">
              <a:rPr lang="en-US" smtClean="0"/>
              <a:pPr/>
              <a:t>‹#›</a:t>
            </a:fld>
            <a:endParaRPr lang="en-US" dirty="0"/>
          </a:p>
        </p:txBody>
      </p:sp>
      <p:pic>
        <p:nvPicPr>
          <p:cNvPr id="8" name="Picture 7">
            <a:extLst>
              <a:ext uri="{FF2B5EF4-FFF2-40B4-BE49-F238E27FC236}">
                <a16:creationId xmlns:a16="http://schemas.microsoft.com/office/drawing/2014/main" id="{76272C2B-4E22-2ECC-8CA3-01CAE76A18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9462913" y="6176963"/>
            <a:ext cx="2011022" cy="673949"/>
          </a:xfrm>
          <a:prstGeom prst="rect">
            <a:avLst/>
          </a:prstGeom>
        </p:spPr>
      </p:pic>
    </p:spTree>
    <p:extLst>
      <p:ext uri="{BB962C8B-B14F-4D97-AF65-F5344CB8AC3E}">
        <p14:creationId xmlns:p14="http://schemas.microsoft.com/office/powerpoint/2010/main" val="38122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CA8A23-87F6-E732-97C2-D2B09E037B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7088"/>
            <a:ext cx="12192000" cy="6858000"/>
          </a:xfrm>
          <a:prstGeom prst="rect">
            <a:avLst/>
          </a:prstGeom>
        </p:spPr>
      </p:pic>
      <p:sp>
        <p:nvSpPr>
          <p:cNvPr id="2" name="Title 1">
            <a:extLst>
              <a:ext uri="{FF2B5EF4-FFF2-40B4-BE49-F238E27FC236}">
                <a16:creationId xmlns:a16="http://schemas.microsoft.com/office/drawing/2014/main" id="{0C909644-1EAE-7371-4FF1-26B88EAAB62C}"/>
              </a:ext>
            </a:extLst>
          </p:cNvPr>
          <p:cNvSpPr>
            <a:spLocks noGrp="1"/>
          </p:cNvSpPr>
          <p:nvPr>
            <p:ph type="title"/>
          </p:nvPr>
        </p:nvSpPr>
        <p:spPr>
          <a:xfrm>
            <a:off x="838200" y="548640"/>
            <a:ext cx="10515600" cy="731520"/>
          </a:xfrm>
        </p:spPr>
        <p:txBody>
          <a:bodyPr lIns="0" tIns="0" rIns="0" bIns="0"/>
          <a:lstStyle>
            <a:lvl1pPr>
              <a:defRPr>
                <a:solidFill>
                  <a:schemeClr val="accent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8BBB6AD-DA55-E2EC-8699-4A5E2EC1BC8D}"/>
              </a:ext>
            </a:extLst>
          </p:cNvPr>
          <p:cNvSpPr>
            <a:spLocks noGrp="1"/>
          </p:cNvSpPr>
          <p:nvPr>
            <p:ph type="sldNum" sz="quarter" idx="12"/>
          </p:nvPr>
        </p:nvSpPr>
        <p:spPr>
          <a:xfrm>
            <a:off x="838201" y="6356350"/>
            <a:ext cx="10515600" cy="365125"/>
          </a:xfrm>
        </p:spPr>
        <p:txBody>
          <a:bodyPr/>
          <a:lstStyle>
            <a:lvl1pPr algn="ctr">
              <a:defRPr b="1">
                <a:solidFill>
                  <a:schemeClr val="accent1"/>
                </a:solidFill>
              </a:defRPr>
            </a:lvl1pPr>
          </a:lstStyle>
          <a:p>
            <a:fld id="{9C153832-09ED-D64B-B470-2277EAE587CB}" type="slidenum">
              <a:rPr lang="en-US" smtClean="0"/>
              <a:pPr/>
              <a:t>‹#›</a:t>
            </a:fld>
            <a:endParaRPr lang="en-US" dirty="0"/>
          </a:p>
        </p:txBody>
      </p:sp>
      <p:pic>
        <p:nvPicPr>
          <p:cNvPr id="8" name="Picture 7">
            <a:extLst>
              <a:ext uri="{FF2B5EF4-FFF2-40B4-BE49-F238E27FC236}">
                <a16:creationId xmlns:a16="http://schemas.microsoft.com/office/drawing/2014/main" id="{76272C2B-4E22-2ECC-8CA3-01CAE76A18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9462913" y="6176963"/>
            <a:ext cx="2011022" cy="673949"/>
          </a:xfrm>
          <a:prstGeom prst="rect">
            <a:avLst/>
          </a:prstGeom>
        </p:spPr>
      </p:pic>
    </p:spTree>
    <p:extLst>
      <p:ext uri="{BB962C8B-B14F-4D97-AF65-F5344CB8AC3E}">
        <p14:creationId xmlns:p14="http://schemas.microsoft.com/office/powerpoint/2010/main" val="302814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1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136FF-294D-894C-A744-82A47C950F60}"/>
              </a:ext>
            </a:extLst>
          </p:cNvPr>
          <p:cNvPicPr>
            <a:picLocks noChangeAspect="1"/>
          </p:cNvPicPr>
          <p:nvPr userDrawn="1"/>
        </p:nvPicPr>
        <p:blipFill rotWithShape="1">
          <a:blip r:embed="rId3"/>
          <a:srcRect l="18658" t="41767"/>
          <a:stretch/>
        </p:blipFill>
        <p:spPr>
          <a:xfrm>
            <a:off x="918742" y="2318300"/>
            <a:ext cx="11273257" cy="4539700"/>
          </a:xfrm>
          <a:prstGeom prst="rect">
            <a:avLst/>
          </a:prstGeom>
        </p:spPr>
      </p:pic>
      <p:sp>
        <p:nvSpPr>
          <p:cNvPr id="4" name="Title 1">
            <a:extLst>
              <a:ext uri="{FF2B5EF4-FFF2-40B4-BE49-F238E27FC236}">
                <a16:creationId xmlns:a16="http://schemas.microsoft.com/office/drawing/2014/main" id="{F18DFDCB-A912-4E83-9DDC-372B0E651685}"/>
              </a:ext>
            </a:extLst>
          </p:cNvPr>
          <p:cNvSpPr>
            <a:spLocks noGrp="1"/>
          </p:cNvSpPr>
          <p:nvPr>
            <p:ph type="title"/>
          </p:nvPr>
        </p:nvSpPr>
        <p:spPr>
          <a:xfrm>
            <a:off x="841248" y="646396"/>
            <a:ext cx="8713570" cy="664797"/>
          </a:xfrm>
        </p:spPr>
        <p:txBody>
          <a:bodyPr anchor="t" anchorCtr="0">
            <a:no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16BD9011-12FC-4B10-BFC5-5D11FD2466A5}"/>
              </a:ext>
            </a:extLst>
          </p:cNvPr>
          <p:cNvSpPr>
            <a:spLocks noGrp="1"/>
          </p:cNvSpPr>
          <p:nvPr>
            <p:ph idx="1" hasCustomPrompt="1"/>
          </p:nvPr>
        </p:nvSpPr>
        <p:spPr>
          <a:xfrm>
            <a:off x="838200" y="1645920"/>
            <a:ext cx="8716618" cy="4572000"/>
          </a:xfrm>
        </p:spPr>
        <p:txBody>
          <a:bodyPr>
            <a:normAutofit/>
          </a:bodyPr>
          <a:lstStyle>
            <a:lvl1pPr marL="0" indent="0">
              <a:buNone/>
              <a:defRPr sz="2800"/>
            </a:lvl1pPr>
            <a:lvl2pPr marL="457200" indent="0">
              <a:buNone/>
              <a:defRPr sz="2400">
                <a:solidFill>
                  <a:schemeClr val="tx2"/>
                </a:solidFill>
              </a:defRPr>
            </a:lvl2pPr>
            <a:lvl3pPr marL="914400" indent="0">
              <a:buNone/>
              <a:defRPr sz="2400">
                <a:solidFill>
                  <a:schemeClr val="tx2"/>
                </a:solidFill>
              </a:defRPr>
            </a:lvl3pPr>
            <a:lvl4pPr marL="1371600" indent="0">
              <a:buNone/>
              <a:defRPr sz="2000">
                <a:solidFill>
                  <a:schemeClr val="tx2"/>
                </a:solidFill>
              </a:defRPr>
            </a:lvl4pPr>
            <a:lvl5pPr marL="1828800" indent="0">
              <a:buNone/>
              <a:defRPr sz="18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8928215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 Title Slide">
    <p:bg>
      <p:bgPr>
        <a:solidFill>
          <a:srgbClr val="00A34B"/>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A850AEB-5B05-476C-B9FC-C03D0ECFF012}"/>
              </a:ext>
            </a:extLst>
          </p:cNvPr>
          <p:cNvSpPr>
            <a:spLocks noGrp="1"/>
          </p:cNvSpPr>
          <p:nvPr>
            <p:ph type="pic" sz="quarter" idx="12"/>
          </p:nvPr>
        </p:nvSpPr>
        <p:spPr>
          <a:xfrm>
            <a:off x="7331075" y="0"/>
            <a:ext cx="4860925" cy="6858000"/>
          </a:xfrm>
          <a:solidFill>
            <a:schemeClr val="bg2"/>
          </a:solidFill>
        </p:spPr>
        <p:txBody>
          <a:bodyPr/>
          <a:lstStyle/>
          <a:p>
            <a:endParaRPr lang="en-US" dirty="0"/>
          </a:p>
        </p:txBody>
      </p:sp>
      <p:sp>
        <p:nvSpPr>
          <p:cNvPr id="4" name="Title 1">
            <a:extLst>
              <a:ext uri="{FF2B5EF4-FFF2-40B4-BE49-F238E27FC236}">
                <a16:creationId xmlns:a16="http://schemas.microsoft.com/office/drawing/2014/main" id="{E3EECBCB-7280-44C4-B33B-9BE2A139BC48}"/>
              </a:ext>
            </a:extLst>
          </p:cNvPr>
          <p:cNvSpPr>
            <a:spLocks noGrp="1"/>
          </p:cNvSpPr>
          <p:nvPr>
            <p:ph type="title"/>
          </p:nvPr>
        </p:nvSpPr>
        <p:spPr>
          <a:xfrm>
            <a:off x="1615440" y="1812338"/>
            <a:ext cx="4861614" cy="1388062"/>
          </a:xfrm>
        </p:spPr>
        <p:txBody>
          <a:bodyPr anchor="t" anchorCtr="0">
            <a:noAutofit/>
          </a:bodyPr>
          <a:lstStyle>
            <a:lvl1pPr algn="l">
              <a:defRPr sz="3600">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26E47FC9-845E-42E7-BA96-0280D710B58E}"/>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72795" t="41146"/>
          <a:stretch/>
        </p:blipFill>
        <p:spPr>
          <a:xfrm rot="10800000">
            <a:off x="0" y="0"/>
            <a:ext cx="3118397" cy="3794759"/>
          </a:xfrm>
          <a:prstGeom prst="rect">
            <a:avLst/>
          </a:prstGeom>
        </p:spPr>
      </p:pic>
      <p:sp>
        <p:nvSpPr>
          <p:cNvPr id="9" name="Text Placeholder 8">
            <a:extLst>
              <a:ext uri="{FF2B5EF4-FFF2-40B4-BE49-F238E27FC236}">
                <a16:creationId xmlns:a16="http://schemas.microsoft.com/office/drawing/2014/main" id="{34F813A6-9E41-488F-93E5-636C79366C9B}"/>
              </a:ext>
            </a:extLst>
          </p:cNvPr>
          <p:cNvSpPr>
            <a:spLocks noGrp="1"/>
          </p:cNvSpPr>
          <p:nvPr>
            <p:ph type="body" sz="quarter" idx="10"/>
          </p:nvPr>
        </p:nvSpPr>
        <p:spPr>
          <a:xfrm>
            <a:off x="1616075" y="3429000"/>
            <a:ext cx="4860925" cy="2667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792815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7646D-7FA6-12D9-A15F-DD61CAE525CB}"/>
              </a:ext>
            </a:extLst>
          </p:cNvPr>
          <p:cNvPicPr>
            <a:picLocks noChangeAspect="1"/>
          </p:cNvPicPr>
          <p:nvPr userDrawn="1"/>
        </p:nvPicPr>
        <p:blipFill rotWithShape="1">
          <a:blip r:embed="rId3"/>
          <a:srcRect l="21630"/>
          <a:stretch/>
        </p:blipFill>
        <p:spPr>
          <a:xfrm>
            <a:off x="8029764" y="3870541"/>
            <a:ext cx="4162234" cy="2987457"/>
          </a:xfrm>
          <a:prstGeom prst="rect">
            <a:avLst/>
          </a:prstGeom>
        </p:spPr>
      </p:pic>
      <p:sp>
        <p:nvSpPr>
          <p:cNvPr id="2" name="Title 1">
            <a:extLst>
              <a:ext uri="{FF2B5EF4-FFF2-40B4-BE49-F238E27FC236}">
                <a16:creationId xmlns:a16="http://schemas.microsoft.com/office/drawing/2014/main" id="{9005B033-D348-654C-8CAE-C86EC5429316}"/>
              </a:ext>
            </a:extLst>
          </p:cNvPr>
          <p:cNvSpPr>
            <a:spLocks noGrp="1"/>
          </p:cNvSpPr>
          <p:nvPr>
            <p:ph type="title"/>
          </p:nvPr>
        </p:nvSpPr>
        <p:spPr>
          <a:xfrm>
            <a:off x="841248" y="646396"/>
            <a:ext cx="10515600" cy="664797"/>
          </a:xfrm>
        </p:spPr>
        <p:txBody>
          <a:bodyPr anchor="t" anchorCtr="0">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EB9B61B-4046-5F47-A663-237DEFBB2B48}"/>
              </a:ext>
            </a:extLst>
          </p:cNvPr>
          <p:cNvSpPr>
            <a:spLocks noGrp="1"/>
          </p:cNvSpPr>
          <p:nvPr>
            <p:ph idx="1" hasCustomPrompt="1"/>
          </p:nvPr>
        </p:nvSpPr>
        <p:spPr>
          <a:xfrm>
            <a:off x="838199" y="1645920"/>
            <a:ext cx="10515600" cy="4572000"/>
          </a:xfrm>
        </p:spPr>
        <p:txBody>
          <a:bodyPr>
            <a:normAutofit/>
          </a:bodyPr>
          <a:lstStyle>
            <a:lvl1pPr marL="0" indent="0">
              <a:buNone/>
              <a:defRPr sz="2800">
                <a:latin typeface="+mn-lt"/>
              </a:defRPr>
            </a:lvl1pPr>
            <a:lvl2pPr marL="457200" indent="0">
              <a:buNone/>
              <a:defRPr sz="2400">
                <a:solidFill>
                  <a:schemeClr val="tx1">
                    <a:lumMod val="75000"/>
                    <a:lumOff val="25000"/>
                  </a:schemeClr>
                </a:solidFill>
                <a:latin typeface="+mn-lt"/>
              </a:defRPr>
            </a:lvl2pPr>
            <a:lvl3pPr marL="914400" indent="0">
              <a:buNone/>
              <a:defRPr sz="2400">
                <a:solidFill>
                  <a:schemeClr val="tx1">
                    <a:lumMod val="75000"/>
                    <a:lumOff val="25000"/>
                  </a:schemeClr>
                </a:solidFill>
                <a:latin typeface="+mn-lt"/>
              </a:defRPr>
            </a:lvl3pPr>
            <a:lvl4pPr marL="1371600" indent="0">
              <a:buNone/>
              <a:defRPr sz="2000">
                <a:solidFill>
                  <a:schemeClr val="tx1">
                    <a:lumMod val="75000"/>
                    <a:lumOff val="25000"/>
                  </a:schemeClr>
                </a:solidFill>
                <a:latin typeface="+mn-lt"/>
              </a:defRPr>
            </a:lvl4pPr>
            <a:lvl5pPr marL="1828800" indent="0">
              <a:buNone/>
              <a:defRPr sz="1800">
                <a:solidFill>
                  <a:schemeClr val="tx1">
                    <a:lumMod val="75000"/>
                    <a:lumOff val="25000"/>
                  </a:schemeClr>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4134852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0C969E-42CF-A548-AE1D-055195400071}"/>
              </a:ext>
            </a:extLst>
          </p:cNvPr>
          <p:cNvPicPr>
            <a:picLocks noChangeAspect="1"/>
          </p:cNvPicPr>
          <p:nvPr userDrawn="1"/>
        </p:nvPicPr>
        <p:blipFill rotWithShape="1">
          <a:blip r:embed="rId3"/>
          <a:srcRect r="93552" b="78008"/>
          <a:stretch/>
        </p:blipFill>
        <p:spPr>
          <a:xfrm>
            <a:off x="1" y="-83890"/>
            <a:ext cx="835152" cy="1602297"/>
          </a:xfrm>
          <a:prstGeom prst="rect">
            <a:avLst/>
          </a:prstGeom>
        </p:spPr>
      </p:pic>
      <p:sp>
        <p:nvSpPr>
          <p:cNvPr id="2" name="Title 1">
            <a:extLst>
              <a:ext uri="{FF2B5EF4-FFF2-40B4-BE49-F238E27FC236}">
                <a16:creationId xmlns:a16="http://schemas.microsoft.com/office/drawing/2014/main" id="{9005B033-D348-654C-8CAE-C86EC5429316}"/>
              </a:ext>
            </a:extLst>
          </p:cNvPr>
          <p:cNvSpPr>
            <a:spLocks noGrp="1"/>
          </p:cNvSpPr>
          <p:nvPr>
            <p:ph type="title"/>
          </p:nvPr>
        </p:nvSpPr>
        <p:spPr>
          <a:xfrm>
            <a:off x="841248" y="646396"/>
            <a:ext cx="10515600" cy="664797"/>
          </a:xfrm>
        </p:spPr>
        <p:txBody>
          <a:bodyPr anchor="t" anchorCtr="0">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EB9B61B-4046-5F47-A663-237DEFBB2B48}"/>
              </a:ext>
            </a:extLst>
          </p:cNvPr>
          <p:cNvSpPr>
            <a:spLocks noGrp="1"/>
          </p:cNvSpPr>
          <p:nvPr>
            <p:ph idx="1" hasCustomPrompt="1"/>
          </p:nvPr>
        </p:nvSpPr>
        <p:spPr>
          <a:xfrm>
            <a:off x="838200" y="1645920"/>
            <a:ext cx="10515600" cy="4572000"/>
          </a:xfrm>
        </p:spPr>
        <p:txBody>
          <a:bodyPr>
            <a:normAutofit/>
          </a:bodyPr>
          <a:lstStyle>
            <a:lvl1pPr marL="0" indent="0">
              <a:buNone/>
              <a:defRPr sz="2800"/>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EF46F7E2-7761-4F06-BA04-F369D30ABD82}"/>
              </a:ext>
            </a:extLst>
          </p:cNvPr>
          <p:cNvPicPr>
            <a:picLocks noChangeAspect="1"/>
          </p:cNvPicPr>
          <p:nvPr userDrawn="1"/>
        </p:nvPicPr>
        <p:blipFill rotWithShape="1">
          <a:blip r:embed="rId3"/>
          <a:srcRect l="85544" t="79531"/>
          <a:stretch/>
        </p:blipFill>
        <p:spPr>
          <a:xfrm>
            <a:off x="10332990" y="5377342"/>
            <a:ext cx="1859010" cy="1480657"/>
          </a:xfrm>
          <a:prstGeom prst="rect">
            <a:avLst/>
          </a:prstGeom>
        </p:spPr>
      </p:pic>
    </p:spTree>
    <p:custDataLst>
      <p:tags r:id="rId1"/>
    </p:custDataLst>
    <p:extLst>
      <p:ext uri="{BB962C8B-B14F-4D97-AF65-F5344CB8AC3E}">
        <p14:creationId xmlns:p14="http://schemas.microsoft.com/office/powerpoint/2010/main" val="29268100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 Spli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B033-D348-654C-8CAE-C86EC5429316}"/>
              </a:ext>
            </a:extLst>
          </p:cNvPr>
          <p:cNvSpPr>
            <a:spLocks noGrp="1"/>
          </p:cNvSpPr>
          <p:nvPr>
            <p:ph type="title"/>
          </p:nvPr>
        </p:nvSpPr>
        <p:spPr>
          <a:xfrm>
            <a:off x="841248" y="646396"/>
            <a:ext cx="10515600" cy="664797"/>
          </a:xfrm>
        </p:spPr>
        <p:txBody>
          <a:bodyPr anchor="t" anchorCtr="0">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EB9B61B-4046-5F47-A663-237DEFBB2B48}"/>
              </a:ext>
            </a:extLst>
          </p:cNvPr>
          <p:cNvSpPr>
            <a:spLocks noGrp="1"/>
          </p:cNvSpPr>
          <p:nvPr>
            <p:ph idx="1" hasCustomPrompt="1"/>
          </p:nvPr>
        </p:nvSpPr>
        <p:spPr>
          <a:xfrm>
            <a:off x="838199" y="2128902"/>
            <a:ext cx="4975371" cy="4089017"/>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79799E67-C7F5-487A-B06D-0963F6F2BBC5}"/>
              </a:ext>
            </a:extLst>
          </p:cNvPr>
          <p:cNvSpPr>
            <a:spLocks noGrp="1"/>
          </p:cNvSpPr>
          <p:nvPr>
            <p:ph idx="10" hasCustomPrompt="1"/>
          </p:nvPr>
        </p:nvSpPr>
        <p:spPr>
          <a:xfrm>
            <a:off x="6378431" y="2128902"/>
            <a:ext cx="4975370" cy="4094912"/>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C22A4182-F12E-4C67-A8BE-EE0BA26B9F53}"/>
              </a:ext>
            </a:extLst>
          </p:cNvPr>
          <p:cNvPicPr>
            <a:picLocks noChangeAspect="1"/>
          </p:cNvPicPr>
          <p:nvPr userDrawn="1"/>
        </p:nvPicPr>
        <p:blipFill rotWithShape="1">
          <a:blip r:embed="rId3"/>
          <a:srcRect r="83421" b="19746"/>
          <a:stretch/>
        </p:blipFill>
        <p:spPr>
          <a:xfrm>
            <a:off x="0" y="0"/>
            <a:ext cx="2518611" cy="6858000"/>
          </a:xfrm>
          <a:prstGeom prst="rect">
            <a:avLst/>
          </a:prstGeom>
        </p:spPr>
      </p:pic>
      <p:pic>
        <p:nvPicPr>
          <p:cNvPr id="12" name="Picture 11">
            <a:extLst>
              <a:ext uri="{FF2B5EF4-FFF2-40B4-BE49-F238E27FC236}">
                <a16:creationId xmlns:a16="http://schemas.microsoft.com/office/drawing/2014/main" id="{7D988EA2-FF1A-43C8-B82E-B573F155A2CD}"/>
              </a:ext>
            </a:extLst>
          </p:cNvPr>
          <p:cNvPicPr>
            <a:picLocks noChangeAspect="1"/>
          </p:cNvPicPr>
          <p:nvPr userDrawn="1"/>
        </p:nvPicPr>
        <p:blipFill rotWithShape="1">
          <a:blip r:embed="rId3"/>
          <a:srcRect l="86159" t="23416"/>
          <a:stretch/>
        </p:blipFill>
        <p:spPr>
          <a:xfrm>
            <a:off x="9988548" y="-1"/>
            <a:ext cx="2203451" cy="6858001"/>
          </a:xfrm>
          <a:prstGeom prst="rect">
            <a:avLst/>
          </a:prstGeom>
        </p:spPr>
      </p:pic>
      <p:sp>
        <p:nvSpPr>
          <p:cNvPr id="9" name="Title 1">
            <a:extLst>
              <a:ext uri="{FF2B5EF4-FFF2-40B4-BE49-F238E27FC236}">
                <a16:creationId xmlns:a16="http://schemas.microsoft.com/office/drawing/2014/main" id="{26F9F474-703D-4065-9165-92384DB4BBCD}"/>
              </a:ext>
            </a:extLst>
          </p:cNvPr>
          <p:cNvSpPr txBox="1">
            <a:spLocks/>
          </p:cNvSpPr>
          <p:nvPr userDrawn="1"/>
        </p:nvSpPr>
        <p:spPr>
          <a:xfrm>
            <a:off x="838199" y="1701277"/>
            <a:ext cx="4975371" cy="4276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i="0" kern="1200">
                <a:solidFill>
                  <a:schemeClr val="accent1"/>
                </a:solidFill>
                <a:latin typeface="+mj-lt"/>
                <a:ea typeface="+mj-ea"/>
                <a:cs typeface="Arial" panose="020B0604020202020204" pitchFamily="34" charset="0"/>
              </a:defRPr>
            </a:lvl1pPr>
          </a:lstStyle>
          <a:p>
            <a:r>
              <a:rPr lang="en-US" sz="2400" dirty="0">
                <a:solidFill>
                  <a:schemeClr val="tx1"/>
                </a:solidFill>
              </a:rPr>
              <a:t>Click to edit Master title style</a:t>
            </a:r>
          </a:p>
        </p:txBody>
      </p:sp>
      <p:sp>
        <p:nvSpPr>
          <p:cNvPr id="13" name="Title 1">
            <a:extLst>
              <a:ext uri="{FF2B5EF4-FFF2-40B4-BE49-F238E27FC236}">
                <a16:creationId xmlns:a16="http://schemas.microsoft.com/office/drawing/2014/main" id="{A812E4E7-D916-43B2-A6C9-D63B372C843F}"/>
              </a:ext>
            </a:extLst>
          </p:cNvPr>
          <p:cNvSpPr txBox="1">
            <a:spLocks/>
          </p:cNvSpPr>
          <p:nvPr userDrawn="1"/>
        </p:nvSpPr>
        <p:spPr>
          <a:xfrm>
            <a:off x="6378429" y="1701276"/>
            <a:ext cx="4975371" cy="42762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b="1" i="0" kern="1200">
                <a:solidFill>
                  <a:schemeClr val="accent1"/>
                </a:solidFill>
                <a:latin typeface="+mj-lt"/>
                <a:ea typeface="+mj-ea"/>
                <a:cs typeface="Arial" panose="020B0604020202020204" pitchFamily="34" charset="0"/>
              </a:defRPr>
            </a:lvl1pPr>
          </a:lstStyle>
          <a:p>
            <a:r>
              <a:rPr lang="en-US" sz="2400" dirty="0">
                <a:solidFill>
                  <a:schemeClr val="tx1"/>
                </a:solidFill>
              </a:rPr>
              <a:t>Click to edit Master title style</a:t>
            </a:r>
          </a:p>
        </p:txBody>
      </p:sp>
    </p:spTree>
    <p:custDataLst>
      <p:tags r:id="rId1"/>
    </p:custDataLst>
    <p:extLst>
      <p:ext uri="{BB962C8B-B14F-4D97-AF65-F5344CB8AC3E}">
        <p14:creationId xmlns:p14="http://schemas.microsoft.com/office/powerpoint/2010/main" val="3281173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0BBFC2-BCA2-42DB-B689-79CD6F77250F}"/>
              </a:ext>
            </a:extLst>
          </p:cNvPr>
          <p:cNvSpPr>
            <a:spLocks noGrp="1"/>
          </p:cNvSpPr>
          <p:nvPr>
            <p:ph type="title"/>
          </p:nvPr>
        </p:nvSpPr>
        <p:spPr>
          <a:xfrm>
            <a:off x="841248" y="646396"/>
            <a:ext cx="10515600" cy="664797"/>
          </a:xfrm>
        </p:spPr>
        <p:txBody>
          <a:bodyPr anchor="t" anchorCtr="0">
            <a:no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B8762E67-B794-4C5B-82A2-AFA08B414037}"/>
              </a:ext>
            </a:extLst>
          </p:cNvPr>
          <p:cNvSpPr>
            <a:spLocks noGrp="1"/>
          </p:cNvSpPr>
          <p:nvPr>
            <p:ph idx="1" hasCustomPrompt="1"/>
          </p:nvPr>
        </p:nvSpPr>
        <p:spPr>
          <a:xfrm>
            <a:off x="838200" y="1645920"/>
            <a:ext cx="8716618" cy="4572000"/>
          </a:xfrm>
        </p:spPr>
        <p:txBody>
          <a:bodyPr>
            <a:normAutofit/>
          </a:bodyPr>
          <a:lstStyle>
            <a:lvl1pPr marL="0" indent="0">
              <a:buNone/>
              <a:defRPr sz="2800">
                <a:solidFill>
                  <a:schemeClr val="tx1">
                    <a:lumMod val="75000"/>
                    <a:lumOff val="25000"/>
                  </a:schemeClr>
                </a:solidFill>
              </a:defRPr>
            </a:lvl1pPr>
            <a:lvl2pPr marL="457200" indent="0">
              <a:buNone/>
              <a:defRPr sz="2400">
                <a:solidFill>
                  <a:schemeClr val="tx1">
                    <a:lumMod val="75000"/>
                    <a:lumOff val="25000"/>
                  </a:schemeClr>
                </a:solidFill>
              </a:defRPr>
            </a:lvl2pPr>
            <a:lvl3pPr marL="914400" indent="0">
              <a:buNone/>
              <a:defRPr sz="2400">
                <a:solidFill>
                  <a:schemeClr val="tx1">
                    <a:lumMod val="75000"/>
                    <a:lumOff val="25000"/>
                  </a:schemeClr>
                </a:solidFill>
              </a:defRPr>
            </a:lvl3pPr>
            <a:lvl4pPr marL="1371600" indent="0">
              <a:buNone/>
              <a:defRPr sz="2000">
                <a:solidFill>
                  <a:schemeClr val="tx1">
                    <a:lumMod val="75000"/>
                    <a:lumOff val="25000"/>
                  </a:schemeClr>
                </a:solidFill>
              </a:defRPr>
            </a:lvl4pPr>
            <a:lvl5pPr marL="1828800" indent="0">
              <a:buNone/>
              <a:defRPr sz="1800">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B2369033-F6F9-4085-9143-7445C87B6A19}"/>
              </a:ext>
            </a:extLst>
          </p:cNvPr>
          <p:cNvCxnSpPr>
            <a:cxnSpLocks/>
          </p:cNvCxnSpPr>
          <p:nvPr userDrawn="1"/>
        </p:nvCxnSpPr>
        <p:spPr>
          <a:xfrm>
            <a:off x="-170329" y="1289474"/>
            <a:ext cx="12362329" cy="0"/>
          </a:xfrm>
          <a:prstGeom prst="line">
            <a:avLst/>
          </a:prstGeom>
          <a:ln w="76200" cap="rnd">
            <a:gradFill>
              <a:gsLst>
                <a:gs pos="0">
                  <a:schemeClr val="accent3"/>
                </a:gs>
                <a:gs pos="50000">
                  <a:schemeClr val="accent2"/>
                </a:gs>
                <a:gs pos="63000">
                  <a:schemeClr val="accent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029281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0803A1-65C7-4DEF-8E6B-066F34306918}"/>
              </a:ext>
            </a:extLst>
          </p:cNvPr>
          <p:cNvSpPr>
            <a:spLocks noGrp="1"/>
          </p:cNvSpPr>
          <p:nvPr>
            <p:ph type="title"/>
          </p:nvPr>
        </p:nvSpPr>
        <p:spPr>
          <a:xfrm>
            <a:off x="841248" y="646396"/>
            <a:ext cx="10512550" cy="664797"/>
          </a:xfrm>
        </p:spPr>
        <p:txBody>
          <a:bodyPr anchor="t" anchorCtr="0">
            <a:noAutofit/>
          </a:bodyPr>
          <a:lstStyle>
            <a:lvl1pPr>
              <a:defRPr sz="3600"/>
            </a:lvl1pPr>
          </a:lstStyle>
          <a:p>
            <a:r>
              <a:rPr lang="en-US" dirty="0"/>
              <a:t>Click to edit Master title style</a:t>
            </a:r>
          </a:p>
        </p:txBody>
      </p:sp>
      <p:sp>
        <p:nvSpPr>
          <p:cNvPr id="9" name="Content Placeholder 2">
            <a:extLst>
              <a:ext uri="{FF2B5EF4-FFF2-40B4-BE49-F238E27FC236}">
                <a16:creationId xmlns:a16="http://schemas.microsoft.com/office/drawing/2014/main" id="{0939B5CF-C9F0-4174-89F9-7260EB98E2CC}"/>
              </a:ext>
            </a:extLst>
          </p:cNvPr>
          <p:cNvSpPr>
            <a:spLocks noGrp="1"/>
          </p:cNvSpPr>
          <p:nvPr>
            <p:ph idx="1" hasCustomPrompt="1"/>
          </p:nvPr>
        </p:nvSpPr>
        <p:spPr>
          <a:xfrm>
            <a:off x="838199" y="1645920"/>
            <a:ext cx="10515599" cy="4572000"/>
          </a:xfrm>
        </p:spPr>
        <p:txBody>
          <a:bodyPr>
            <a:normAutofit/>
          </a:bodyPr>
          <a:lstStyle>
            <a:lvl1pPr marL="0" indent="0">
              <a:buNone/>
              <a:defRPr sz="2800"/>
            </a:lvl1pPr>
            <a:lvl2pPr marL="457200" indent="0">
              <a:buNone/>
              <a:defRPr sz="2400">
                <a:solidFill>
                  <a:schemeClr val="tx2"/>
                </a:solidFill>
              </a:defRPr>
            </a:lvl2pPr>
            <a:lvl3pPr marL="914400" indent="0">
              <a:buNone/>
              <a:defRPr sz="2400">
                <a:solidFill>
                  <a:schemeClr val="tx2"/>
                </a:solidFill>
              </a:defRPr>
            </a:lvl3pPr>
            <a:lvl4pPr marL="1371600" indent="0">
              <a:buNone/>
              <a:defRPr sz="2000">
                <a:solidFill>
                  <a:schemeClr val="tx2"/>
                </a:solidFill>
              </a:defRPr>
            </a:lvl4pPr>
            <a:lvl5pPr marL="1828800" indent="0">
              <a:buNone/>
              <a:defRPr sz="18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42060250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3FA8EF-ABC5-944A-A3B0-DB04A54EA133}"/>
              </a:ext>
            </a:extLst>
          </p:cNvPr>
          <p:cNvSpPr>
            <a:spLocks noGrp="1"/>
          </p:cNvSpPr>
          <p:nvPr>
            <p:ph type="title"/>
          </p:nvPr>
        </p:nvSpPr>
        <p:spPr>
          <a:xfrm>
            <a:off x="841248" y="539815"/>
            <a:ext cx="10515600" cy="747897"/>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DF019D1C-C6B7-CC47-A677-A8C2C9E67E95}"/>
              </a:ext>
            </a:extLst>
          </p:cNvPr>
          <p:cNvSpPr>
            <a:spLocks noGrp="1"/>
          </p:cNvSpPr>
          <p:nvPr>
            <p:ph type="body" idx="1"/>
          </p:nvPr>
        </p:nvSpPr>
        <p:spPr>
          <a:xfrm>
            <a:off x="838200" y="1645920"/>
            <a:ext cx="10515600" cy="4572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C46203AA-AB07-4D78-9BCB-B00DDA7D5C07}"/>
              </a:ext>
            </a:extLst>
          </p:cNvPr>
          <p:cNvSpPr txBox="1">
            <a:spLocks/>
          </p:cNvSpPr>
          <p:nvPr userDrawn="1"/>
        </p:nvSpPr>
        <p:spPr>
          <a:xfrm>
            <a:off x="838200" y="6318185"/>
            <a:ext cx="10515600" cy="365125"/>
          </a:xfrm>
          <a:prstGeom prst="rect">
            <a:avLst/>
          </a:prstGeom>
        </p:spPr>
        <p:txBody>
          <a:bodyPr vert="horz" lIns="0" tIns="0" rIns="0" bIns="0" rtlCol="0" anchor="t" anchorCtr="0"/>
          <a:lstStyle>
            <a:defPPr>
              <a:defRPr lang="en-US"/>
            </a:defPPr>
            <a:lvl1pPr marL="0" algn="r" defTabSz="914400" rtl="0" eaLnBrk="1" latinLnBrk="0" hangingPunct="1">
              <a:defRPr sz="16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DC2CEE-C89B-6D4C-8A2C-B626C37EB60D}" type="slidenum">
              <a:rPr lang="en-US" smtClean="0">
                <a:solidFill>
                  <a:srgbClr val="0F6235"/>
                </a:solidFill>
              </a:rPr>
              <a:pPr/>
              <a:t>‹#›</a:t>
            </a:fld>
            <a:endParaRPr lang="en-US" dirty="0">
              <a:solidFill>
                <a:srgbClr val="0F6235"/>
              </a:solidFill>
            </a:endParaRPr>
          </a:p>
        </p:txBody>
      </p:sp>
    </p:spTree>
    <p:custDataLst>
      <p:tags r:id="rId23"/>
    </p:custDataLst>
    <p:extLst>
      <p:ext uri="{BB962C8B-B14F-4D97-AF65-F5344CB8AC3E}">
        <p14:creationId xmlns:p14="http://schemas.microsoft.com/office/powerpoint/2010/main" val="744393602"/>
      </p:ext>
    </p:extLst>
  </p:cSld>
  <p:clrMap bg1="lt1" tx1="dk1" bg2="lt2" tx2="dk2" accent1="accent1" accent2="accent2" accent3="accent3" accent4="accent4" accent5="accent5" accent6="accent6" hlink="hlink" folHlink="folHlink"/>
  <p:sldLayoutIdLst>
    <p:sldLayoutId id="2147483683" r:id="rId1"/>
    <p:sldLayoutId id="2147483663" r:id="rId2"/>
    <p:sldLayoutId id="2147483675" r:id="rId3"/>
    <p:sldLayoutId id="2147483688" r:id="rId4"/>
    <p:sldLayoutId id="2147483670" r:id="rId5"/>
    <p:sldLayoutId id="2147483667" r:id="rId6"/>
    <p:sldLayoutId id="2147483671" r:id="rId7"/>
    <p:sldLayoutId id="2147483676" r:id="rId8"/>
    <p:sldLayoutId id="2147483680" r:id="rId9"/>
    <p:sldLayoutId id="2147483681" r:id="rId10"/>
    <p:sldLayoutId id="2147483684" r:id="rId11"/>
    <p:sldLayoutId id="2147483674" r:id="rId12"/>
    <p:sldLayoutId id="2147483689" r:id="rId13"/>
    <p:sldLayoutId id="2147483690" r:id="rId14"/>
    <p:sldLayoutId id="2147483678" r:id="rId15"/>
    <p:sldLayoutId id="2147483685" r:id="rId16"/>
    <p:sldLayoutId id="2147483677" r:id="rId17"/>
    <p:sldLayoutId id="2147483664" r:id="rId18"/>
    <p:sldLayoutId id="2147483679" r:id="rId19"/>
    <p:sldLayoutId id="2147483666" r:id="rId20"/>
    <p:sldLayoutId id="2147483691" r:id="rId21"/>
  </p:sldLayoutIdLst>
  <p:transition>
    <p:fade/>
  </p:transition>
  <p:hf hdr="0" ftr="0" dt="0"/>
  <p:txStyles>
    <p:titleStyle>
      <a:lvl1pPr algn="l" defTabSz="914400" rtl="0" eaLnBrk="1" latinLnBrk="0" hangingPunct="1">
        <a:lnSpc>
          <a:spcPct val="90000"/>
        </a:lnSpc>
        <a:spcBef>
          <a:spcPct val="0"/>
        </a:spcBef>
        <a:buNone/>
        <a:defRPr sz="4000" b="1" i="0" kern="1200">
          <a:solidFill>
            <a:schemeClr val="accent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b="0" i="0" kern="1200">
          <a:solidFill>
            <a:schemeClr val="tx1">
              <a:lumMod val="75000"/>
              <a:lumOff val="25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lumMod val="75000"/>
              <a:lumOff val="25000"/>
            </a:schemeClr>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lumMod val="75000"/>
              <a:lumOff val="25000"/>
            </a:schemeClr>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lumMod val="75000"/>
              <a:lumOff val="25000"/>
            </a:schemeClr>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b="0" i="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6250A8-4308-F940-2BBD-5E57D30E0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AC1EAEA-4238-FE15-AE8F-6705963B70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D9A681-D50A-E9E2-D692-18F0A30412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9BAF6-7DD0-0848-9DDB-FC6F15CDBF0A}" type="datetime1">
              <a:rPr lang="en-US" smtClean="0"/>
              <a:t>5/30/2026</a:t>
            </a:fld>
            <a:endParaRPr lang="en-US"/>
          </a:p>
        </p:txBody>
      </p:sp>
      <p:sp>
        <p:nvSpPr>
          <p:cNvPr id="5" name="Footer Placeholder 4">
            <a:extLst>
              <a:ext uri="{FF2B5EF4-FFF2-40B4-BE49-F238E27FC236}">
                <a16:creationId xmlns:a16="http://schemas.microsoft.com/office/drawing/2014/main" id="{10667BBD-8B42-2EC8-F607-CE34961A70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4DF9BC-7CB8-7E54-1C61-606441757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51E2F-26AA-D046-94E8-30BD9E591FE6}" type="slidenum">
              <a:rPr lang="en-US" smtClean="0"/>
              <a:t>‹#›</a:t>
            </a:fld>
            <a:endParaRPr lang="en-US"/>
          </a:p>
        </p:txBody>
      </p:sp>
    </p:spTree>
    <p:extLst>
      <p:ext uri="{BB962C8B-B14F-4D97-AF65-F5344CB8AC3E}">
        <p14:creationId xmlns:p14="http://schemas.microsoft.com/office/powerpoint/2010/main" val="41554679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38.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39.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48.xml"/><Relationship Id="rId5" Type="http://schemas.openxmlformats.org/officeDocument/2006/relationships/image" Target="../media/image16.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49.xml"/><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52.xml"/><Relationship Id="rId5" Type="http://schemas.openxmlformats.org/officeDocument/2006/relationships/image" Target="../media/image33.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56.xml"/><Relationship Id="rId5" Type="http://schemas.openxmlformats.org/officeDocument/2006/relationships/image" Target="../media/image34.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5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58.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59.xml"/><Relationship Id="rId5" Type="http://schemas.openxmlformats.org/officeDocument/2006/relationships/image" Target="../media/image1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1.xml"/><Relationship Id="rId1" Type="http://schemas.openxmlformats.org/officeDocument/2006/relationships/tags" Target="../tags/tag61.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1.xml"/><Relationship Id="rId1" Type="http://schemas.openxmlformats.org/officeDocument/2006/relationships/tags" Target="../tags/tag62.xml"/><Relationship Id="rId4" Type="http://schemas.openxmlformats.org/officeDocument/2006/relationships/image" Target="../media/image14.sv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1.xml"/><Relationship Id="rId1" Type="http://schemas.openxmlformats.org/officeDocument/2006/relationships/tags" Target="../tags/tag63.xml"/><Relationship Id="rId4" Type="http://schemas.openxmlformats.org/officeDocument/2006/relationships/image" Target="../media/image14.sv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1.xml"/><Relationship Id="rId1" Type="http://schemas.openxmlformats.org/officeDocument/2006/relationships/tags" Target="../tags/tag64.xml"/><Relationship Id="rId4" Type="http://schemas.openxmlformats.org/officeDocument/2006/relationships/image" Target="../media/image14.sv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6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0.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9.xml"/><Relationship Id="rId5" Type="http://schemas.openxmlformats.org/officeDocument/2006/relationships/image" Target="../media/image18.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image" Target="../media/image21.png"/><Relationship Id="rId5" Type="http://schemas.openxmlformats.org/officeDocument/2006/relationships/hyperlink" Target="https://www.youtube.com/watch?v=p6oaTMhjO6I"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7CA073-4FA1-4767-B864-D2E08F0CB561}"/>
              </a:ext>
            </a:extLst>
          </p:cNvPr>
          <p:cNvSpPr>
            <a:spLocks noGrp="1"/>
          </p:cNvSpPr>
          <p:nvPr>
            <p:ph type="title"/>
          </p:nvPr>
        </p:nvSpPr>
        <p:spPr>
          <a:xfrm>
            <a:off x="1863852" y="469609"/>
            <a:ext cx="6835648" cy="664797"/>
          </a:xfrm>
        </p:spPr>
        <p:txBody>
          <a:bodyPr/>
          <a:lstStyle/>
          <a:p>
            <a:r>
              <a:rPr lang="en-US" dirty="0"/>
              <a:t>Instructor Guide Snapshot </a:t>
            </a:r>
          </a:p>
        </p:txBody>
      </p:sp>
      <p:sp>
        <p:nvSpPr>
          <p:cNvPr id="5" name="Content Placeholder 4">
            <a:extLst>
              <a:ext uri="{FF2B5EF4-FFF2-40B4-BE49-F238E27FC236}">
                <a16:creationId xmlns:a16="http://schemas.microsoft.com/office/drawing/2014/main" id="{2CA5F84E-E324-46C9-B3A5-78D106832594}"/>
              </a:ext>
            </a:extLst>
          </p:cNvPr>
          <p:cNvSpPr>
            <a:spLocks noGrp="1"/>
          </p:cNvSpPr>
          <p:nvPr>
            <p:ph idx="1"/>
          </p:nvPr>
        </p:nvSpPr>
        <p:spPr>
          <a:xfrm>
            <a:off x="1633994" y="1141089"/>
            <a:ext cx="9730439" cy="1428899"/>
          </a:xfrm>
        </p:spPr>
        <p:txBody>
          <a:bodyPr/>
          <a:lstStyle/>
          <a:p>
            <a:r>
              <a:rPr lang="en-US" sz="1800" b="1" dirty="0">
                <a:solidFill>
                  <a:schemeClr val="accent1"/>
                </a:solidFill>
              </a:rPr>
              <a:t>Preparation before class:</a:t>
            </a:r>
          </a:p>
          <a:p>
            <a:pPr marL="800100" lvl="1" indent="-342900">
              <a:buFont typeface="Arial" panose="020B0604020202020204" pitchFamily="34" charset="0"/>
              <a:buChar char="•"/>
            </a:pPr>
            <a:r>
              <a:rPr lang="en-US" sz="1800" b="1" dirty="0">
                <a:solidFill>
                  <a:schemeClr val="tx1"/>
                </a:solidFill>
              </a:rPr>
              <a:t>Review all materials </a:t>
            </a:r>
            <a:r>
              <a:rPr lang="en-US" sz="1800" dirty="0">
                <a:solidFill>
                  <a:schemeClr val="tx1"/>
                </a:solidFill>
              </a:rPr>
              <a:t>- Review all slides, talking points, and handouts before class to understand the structure and flow of the lesson. Pay special attention to animations within the slides. </a:t>
            </a:r>
          </a:p>
          <a:p>
            <a:pPr marL="800100" lvl="1" indent="-342900">
              <a:buFont typeface="Arial" panose="020B0604020202020204" pitchFamily="34" charset="0"/>
              <a:buChar char="•"/>
            </a:pPr>
            <a:r>
              <a:rPr lang="en-US" sz="1800" b="1" dirty="0">
                <a:solidFill>
                  <a:schemeClr val="tx1"/>
                </a:solidFill>
              </a:rPr>
              <a:t>Prep for Instructor Demo (See slide 30)  </a:t>
            </a:r>
            <a:r>
              <a:rPr lang="en-US" sz="1800" dirty="0">
                <a:solidFill>
                  <a:schemeClr val="tx1"/>
                </a:solidFill>
              </a:rPr>
              <a:t>– Set up a simple circuit with a power source, light bulb, and wire. Be prepared to add additional lights and measure with a multimeter. </a:t>
            </a:r>
          </a:p>
          <a:p>
            <a:pPr marL="800100" lvl="1" indent="-342900">
              <a:buFont typeface="Arial" panose="020B0604020202020204" pitchFamily="34" charset="0"/>
              <a:buChar char="•"/>
            </a:pPr>
            <a:endParaRPr lang="en-US" sz="1800" dirty="0"/>
          </a:p>
          <a:p>
            <a:endParaRPr lang="en-US" dirty="0"/>
          </a:p>
        </p:txBody>
      </p:sp>
      <p:sp>
        <p:nvSpPr>
          <p:cNvPr id="6" name="Rectangle 5">
            <a:extLst>
              <a:ext uri="{FF2B5EF4-FFF2-40B4-BE49-F238E27FC236}">
                <a16:creationId xmlns:a16="http://schemas.microsoft.com/office/drawing/2014/main" id="{C35D2CFF-8EB2-4F01-B644-642599E6B505}"/>
              </a:ext>
            </a:extLst>
          </p:cNvPr>
          <p:cNvSpPr/>
          <p:nvPr/>
        </p:nvSpPr>
        <p:spPr>
          <a:xfrm>
            <a:off x="8818857" y="469609"/>
            <a:ext cx="2903243" cy="664797"/>
          </a:xfrm>
          <a:prstGeom prst="rect">
            <a:avLst/>
          </a:prstGeom>
          <a:ln w="19050"/>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accent1"/>
                </a:solidFill>
              </a:rPr>
              <a:t>Instructional Time: 4.25</a:t>
            </a:r>
          </a:p>
        </p:txBody>
      </p:sp>
      <p:sp>
        <p:nvSpPr>
          <p:cNvPr id="3" name="Rectangle 2">
            <a:extLst>
              <a:ext uri="{FF2B5EF4-FFF2-40B4-BE49-F238E27FC236}">
                <a16:creationId xmlns:a16="http://schemas.microsoft.com/office/drawing/2014/main" id="{6BDC86AF-1551-8A3E-E07D-6BCF449969F7}"/>
              </a:ext>
            </a:extLst>
          </p:cNvPr>
          <p:cNvSpPr/>
          <p:nvPr/>
        </p:nvSpPr>
        <p:spPr>
          <a:xfrm>
            <a:off x="0" y="0"/>
            <a:ext cx="1384300" cy="6858000"/>
          </a:xfrm>
          <a:prstGeom prst="rect">
            <a:avLst/>
          </a:prstGeom>
          <a:solidFill>
            <a:schemeClr val="accent6"/>
          </a:solidFill>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t>Icon Key</a:t>
            </a:r>
          </a:p>
          <a:p>
            <a:pPr algn="ctr"/>
            <a:endParaRPr lang="en-US" sz="1000" dirty="0"/>
          </a:p>
          <a:p>
            <a:pPr algn="ctr"/>
            <a:r>
              <a:rPr lang="en-US" sz="2000" b="1" dirty="0"/>
              <a:t>Activity</a:t>
            </a:r>
            <a:r>
              <a:rPr lang="en-US" sz="2000" dirty="0"/>
              <a:t>:</a:t>
            </a:r>
          </a:p>
          <a:p>
            <a:pPr algn="ctr"/>
            <a:endParaRPr lang="en-US" sz="2000" b="1" dirty="0"/>
          </a:p>
          <a:p>
            <a:pPr algn="ctr"/>
            <a:endParaRPr lang="en-US" sz="2000" b="1" dirty="0"/>
          </a:p>
          <a:p>
            <a:pPr algn="ctr"/>
            <a:endParaRPr lang="en-US" sz="2000" b="1" dirty="0"/>
          </a:p>
          <a:p>
            <a:pPr algn="ctr"/>
            <a:r>
              <a:rPr lang="en-US" sz="2000" b="1" dirty="0"/>
              <a:t>Video</a:t>
            </a:r>
            <a:r>
              <a:rPr lang="en-US" sz="2000" dirty="0"/>
              <a:t>:</a:t>
            </a:r>
          </a:p>
          <a:p>
            <a:pPr algn="ctr"/>
            <a:endParaRPr lang="en-US" sz="2000" dirty="0"/>
          </a:p>
          <a:p>
            <a:pPr algn="ctr"/>
            <a:endParaRPr lang="en-US" sz="2000" dirty="0"/>
          </a:p>
          <a:p>
            <a:pPr algn="ctr"/>
            <a:endParaRPr lang="en-US" sz="2000" dirty="0"/>
          </a:p>
          <a:p>
            <a:pPr algn="ctr"/>
            <a:r>
              <a:rPr lang="en-US" sz="2000" b="1" dirty="0"/>
              <a:t>Instructor Demo:</a:t>
            </a:r>
          </a:p>
          <a:p>
            <a:pPr algn="ctr"/>
            <a:endParaRPr lang="en-US" sz="2000" b="1" dirty="0"/>
          </a:p>
          <a:p>
            <a:pPr algn="ctr"/>
            <a:endParaRPr lang="en-US" sz="2000" b="1" dirty="0"/>
          </a:p>
          <a:p>
            <a:pPr algn="ctr"/>
            <a:endParaRPr lang="en-US" sz="2000" b="1" dirty="0"/>
          </a:p>
          <a:p>
            <a:pPr algn="ctr"/>
            <a:endParaRPr lang="en-US" sz="2000" b="1" dirty="0"/>
          </a:p>
          <a:p>
            <a:pPr algn="ctr"/>
            <a:r>
              <a:rPr lang="en-US" sz="2000" b="1" dirty="0"/>
              <a:t>Knowledge Check: </a:t>
            </a:r>
          </a:p>
          <a:p>
            <a:endParaRPr lang="en-US" sz="2000" dirty="0"/>
          </a:p>
          <a:p>
            <a:endParaRPr lang="en-US" sz="2000" dirty="0"/>
          </a:p>
          <a:p>
            <a:pPr algn="ctr"/>
            <a:endParaRPr lang="en-US" dirty="0"/>
          </a:p>
        </p:txBody>
      </p:sp>
      <p:pic>
        <p:nvPicPr>
          <p:cNvPr id="9" name="Graphic 30" descr="Flim icon indicating the slide has a VIDEO.">
            <a:extLst>
              <a:ext uri="{FF2B5EF4-FFF2-40B4-BE49-F238E27FC236}">
                <a16:creationId xmlns:a16="http://schemas.microsoft.com/office/drawing/2014/main" id="{B2290CF9-D2DC-8DAA-D627-87E419530DA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49694" y="2365191"/>
            <a:ext cx="731520" cy="731520"/>
          </a:xfrm>
          <a:prstGeom prst="rect">
            <a:avLst/>
          </a:prstGeom>
        </p:spPr>
      </p:pic>
      <p:pic>
        <p:nvPicPr>
          <p:cNvPr id="10" name="Graphic 9" descr="Lights On with solid fill">
            <a:extLst>
              <a:ext uri="{FF2B5EF4-FFF2-40B4-BE49-F238E27FC236}">
                <a16:creationId xmlns:a16="http://schemas.microsoft.com/office/drawing/2014/main" id="{0FDA9015-CC63-67CA-B45A-7016186E85A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49694" y="5636355"/>
            <a:ext cx="851672" cy="851672"/>
          </a:xfrm>
          <a:prstGeom prst="rect">
            <a:avLst/>
          </a:prstGeom>
        </p:spPr>
      </p:pic>
      <p:pic>
        <p:nvPicPr>
          <p:cNvPr id="19" name="Content Placeholder 10">
            <a:extLst>
              <a:ext uri="{FF2B5EF4-FFF2-40B4-BE49-F238E27FC236}">
                <a16:creationId xmlns:a16="http://schemas.microsoft.com/office/drawing/2014/main" id="{111F69E1-42A9-90D2-9C56-5180115FF351}"/>
              </a:ext>
            </a:extLst>
          </p:cNvPr>
          <p:cNvPicPr>
            <a:picLocks noChangeAspect="1"/>
          </p:cNvPicPr>
          <p:nvPr/>
        </p:nvPicPr>
        <p:blipFill>
          <a:blip r:embed="rId6">
            <a:extLst>
              <a:ext uri="{28A0092B-C50C-407E-A947-70E740481C1C}">
                <a14:useLocalDpi xmlns:a14="http://schemas.microsoft.com/office/drawing/2010/main" val="0"/>
              </a:ext>
            </a:extLst>
          </a:blip>
          <a:srcRect b="15327"/>
          <a:stretch>
            <a:fillRect/>
          </a:stretch>
        </p:blipFill>
        <p:spPr>
          <a:xfrm>
            <a:off x="146062" y="3903392"/>
            <a:ext cx="1005840" cy="851672"/>
          </a:xfrm>
          <a:prstGeom prst="rect">
            <a:avLst/>
          </a:prstGeom>
        </p:spPr>
      </p:pic>
      <p:pic>
        <p:nvPicPr>
          <p:cNvPr id="20" name="Picture 19" descr="Running man icon indicating the slide has an ACTIVITY.">
            <a:extLst>
              <a:ext uri="{FF2B5EF4-FFF2-40B4-BE49-F238E27FC236}">
                <a16:creationId xmlns:a16="http://schemas.microsoft.com/office/drawing/2014/main" id="{7D225859-B2AC-F123-B8B4-7D1F1C24A280}"/>
              </a:ext>
            </a:extLst>
          </p:cNvPr>
          <p:cNvPicPr>
            <a:picLocks noChangeAspect="1"/>
          </p:cNvPicPr>
          <p:nvPr/>
        </p:nvPicPr>
        <p:blipFill>
          <a:blip r:embed="rId7" cstate="print">
            <a:extLst>
              <a:ext uri="{28A0092B-C50C-407E-A947-70E740481C1C}">
                <a14:useLocalDpi xmlns:a14="http://schemas.microsoft.com/office/drawing/2010/main" val="0"/>
              </a:ext>
            </a:extLst>
          </a:blip>
          <a:srcRect l="63000" t="31047" r="3465" b="7314"/>
          <a:stretch>
            <a:fillRect/>
          </a:stretch>
        </p:blipFill>
        <p:spPr>
          <a:xfrm>
            <a:off x="249694" y="1134406"/>
            <a:ext cx="731520" cy="756422"/>
          </a:xfrm>
          <a:prstGeom prst="rect">
            <a:avLst/>
          </a:prstGeom>
        </p:spPr>
      </p:pic>
      <p:sp>
        <p:nvSpPr>
          <p:cNvPr id="2" name="TextBox 1">
            <a:extLst>
              <a:ext uri="{FF2B5EF4-FFF2-40B4-BE49-F238E27FC236}">
                <a16:creationId xmlns:a16="http://schemas.microsoft.com/office/drawing/2014/main" id="{CAFE6BB3-C03A-FE89-5594-2146A399A317}"/>
              </a:ext>
            </a:extLst>
          </p:cNvPr>
          <p:cNvSpPr txBox="1"/>
          <p:nvPr/>
        </p:nvSpPr>
        <p:spPr>
          <a:xfrm>
            <a:off x="8078117" y="2733153"/>
            <a:ext cx="3643983" cy="2693045"/>
          </a:xfrm>
          <a:prstGeom prst="rect">
            <a:avLst/>
          </a:prstGeom>
          <a:noFill/>
        </p:spPr>
        <p:txBody>
          <a:bodyPr wrap="square">
            <a:spAutoFit/>
          </a:bodyPr>
          <a:lstStyle/>
          <a:p>
            <a:r>
              <a:rPr lang="en-US" b="1" dirty="0">
                <a:solidFill>
                  <a:schemeClr val="accent1"/>
                </a:solidFill>
              </a:rPr>
              <a:t>Additional Materials:</a:t>
            </a:r>
          </a:p>
          <a:p>
            <a:pPr marL="285750" indent="-285750">
              <a:buFont typeface="Arial" panose="020B0604020202020204" pitchFamily="34" charset="0"/>
              <a:buChar char="•"/>
            </a:pPr>
            <a:r>
              <a:rPr lang="en-US" dirty="0"/>
              <a:t>A simple circuit with a power source, light bulb, and wire</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One or two additional light bulbs to add to the circuit to simulate resistance</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Multimeter </a:t>
            </a:r>
          </a:p>
          <a:p>
            <a:pPr marL="285750" indent="-285750">
              <a:buFont typeface="Arial" panose="020B0604020202020204" pitchFamily="34" charset="0"/>
              <a:buChar char="•"/>
            </a:pPr>
            <a:endParaRPr lang="en-US" sz="1600" dirty="0"/>
          </a:p>
        </p:txBody>
      </p:sp>
      <p:sp>
        <p:nvSpPr>
          <p:cNvPr id="7" name="TextBox 6">
            <a:extLst>
              <a:ext uri="{FF2B5EF4-FFF2-40B4-BE49-F238E27FC236}">
                <a16:creationId xmlns:a16="http://schemas.microsoft.com/office/drawing/2014/main" id="{34C60DB2-65F1-7EC5-899D-5E59B55630AD}"/>
              </a:ext>
            </a:extLst>
          </p:cNvPr>
          <p:cNvSpPr txBox="1"/>
          <p:nvPr/>
        </p:nvSpPr>
        <p:spPr>
          <a:xfrm>
            <a:off x="1633994" y="2733153"/>
            <a:ext cx="6444123" cy="3754874"/>
          </a:xfrm>
          <a:prstGeom prst="rect">
            <a:avLst/>
          </a:prstGeom>
          <a:noFill/>
        </p:spPr>
        <p:txBody>
          <a:bodyPr wrap="square">
            <a:spAutoFit/>
          </a:bodyPr>
          <a:lstStyle/>
          <a:p>
            <a:r>
              <a:rPr lang="en-US" b="1" dirty="0">
                <a:solidFill>
                  <a:schemeClr val="accent1"/>
                </a:solidFill>
              </a:rPr>
              <a:t>Provided Course Materials:</a:t>
            </a:r>
          </a:p>
          <a:p>
            <a:pPr marL="800100" lvl="1" indent="-342900">
              <a:buFont typeface="Arial" panose="020B0604020202020204" pitchFamily="34" charset="0"/>
              <a:buChar char="•"/>
            </a:pPr>
            <a:r>
              <a:rPr lang="en-US" b="1" dirty="0"/>
              <a:t>+Basic Electrical Principles</a:t>
            </a:r>
            <a:r>
              <a:rPr lang="en-US" dirty="0"/>
              <a:t>_M2.pptx </a:t>
            </a:r>
          </a:p>
          <a:p>
            <a:pPr marL="800100" lvl="1" indent="-342900">
              <a:buFont typeface="Arial" panose="020B0604020202020204" pitchFamily="34" charset="0"/>
              <a:buChar char="•"/>
            </a:pPr>
            <a:endParaRPr lang="en-US" sz="1100" dirty="0"/>
          </a:p>
          <a:p>
            <a:pPr marL="800100" lvl="1" indent="-342900">
              <a:buFont typeface="Arial" panose="020B0604020202020204" pitchFamily="34" charset="0"/>
              <a:buChar char="•"/>
            </a:pPr>
            <a:r>
              <a:rPr lang="en-US" b="1" dirty="0"/>
              <a:t>+Instructor Facilitation Toolkit</a:t>
            </a:r>
            <a:r>
              <a:rPr lang="en-US" dirty="0"/>
              <a:t>_M2.docx - </a:t>
            </a:r>
            <a:r>
              <a:rPr lang="en-US" i="1" dirty="0"/>
              <a:t>For Instructor use only. </a:t>
            </a:r>
          </a:p>
          <a:p>
            <a:pPr marL="800100" lvl="1" indent="-342900">
              <a:buFont typeface="Arial" panose="020B0604020202020204" pitchFamily="34" charset="0"/>
              <a:buChar char="•"/>
            </a:pPr>
            <a:endParaRPr lang="en-US" sz="1100" dirty="0"/>
          </a:p>
          <a:p>
            <a:pPr marL="800100" lvl="1" indent="-342900">
              <a:buFont typeface="Arial" panose="020B0604020202020204" pitchFamily="34" charset="0"/>
              <a:buChar char="•"/>
            </a:pPr>
            <a:r>
              <a:rPr lang="en-US" b="1" dirty="0"/>
              <a:t>+Participant Resource Guide</a:t>
            </a:r>
            <a:r>
              <a:rPr lang="en-US" dirty="0"/>
              <a:t>_M3.docx - </a:t>
            </a:r>
            <a:r>
              <a:rPr lang="en-US" i="1" dirty="0"/>
              <a:t>Print one copy for each learner. All handouts that leaners need for activities are embedded in the Participant Resource Guide.</a:t>
            </a:r>
          </a:p>
          <a:p>
            <a:pPr marL="1257300" lvl="2" indent="-342900">
              <a:buFont typeface="Arial" panose="020B0604020202020204" pitchFamily="34" charset="0"/>
              <a:buChar char="•"/>
            </a:pPr>
            <a:r>
              <a:rPr lang="en-US" dirty="0"/>
              <a:t>Converting Decimals_M2</a:t>
            </a:r>
          </a:p>
          <a:p>
            <a:pPr marL="1257300" lvl="2" indent="-342900">
              <a:buFont typeface="Arial" panose="020B0604020202020204" pitchFamily="34" charset="0"/>
              <a:buChar char="•"/>
            </a:pPr>
            <a:r>
              <a:rPr lang="en-US" dirty="0"/>
              <a:t>Predicting Current Changes Resource_M2</a:t>
            </a:r>
          </a:p>
          <a:p>
            <a:pPr marL="1257300" lvl="2" indent="-342900">
              <a:buFont typeface="Arial" panose="020B0604020202020204" pitchFamily="34" charset="0"/>
              <a:buChar char="•"/>
            </a:pPr>
            <a:r>
              <a:rPr lang="en-US" dirty="0"/>
              <a:t>Calculating Ohm's Law_M2</a:t>
            </a:r>
          </a:p>
          <a:p>
            <a:pPr lvl="2"/>
            <a:endParaRPr lang="en-US" sz="1100" dirty="0"/>
          </a:p>
          <a:p>
            <a:pPr marL="800100" lvl="1" indent="-342900">
              <a:buFont typeface="Arial" panose="020B0604020202020204" pitchFamily="34" charset="0"/>
              <a:buChar char="•"/>
            </a:pPr>
            <a:r>
              <a:rPr lang="en-US" b="1" dirty="0"/>
              <a:t>Quiz_M4.docx </a:t>
            </a:r>
            <a:r>
              <a:rPr lang="en-US" dirty="0"/>
              <a:t>- </a:t>
            </a:r>
            <a:r>
              <a:rPr lang="en-US" i="1" dirty="0"/>
              <a:t>Print one copy for each learner. </a:t>
            </a:r>
          </a:p>
        </p:txBody>
      </p:sp>
    </p:spTree>
    <p:custDataLst>
      <p:tags r:id="rId1"/>
    </p:custDataLst>
    <p:extLst>
      <p:ext uri="{BB962C8B-B14F-4D97-AF65-F5344CB8AC3E}">
        <p14:creationId xmlns:p14="http://schemas.microsoft.com/office/powerpoint/2010/main" val="31204124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3C72183-72FE-B4DF-C292-78B98E8A185A}"/>
              </a:ext>
            </a:extLst>
          </p:cNvPr>
          <p:cNvSpPr>
            <a:spLocks noGrp="1"/>
          </p:cNvSpPr>
          <p:nvPr>
            <p:ph type="title"/>
          </p:nvPr>
        </p:nvSpPr>
        <p:spPr>
          <a:xfrm>
            <a:off x="841248" y="646396"/>
            <a:ext cx="10515600" cy="664797"/>
          </a:xfrm>
        </p:spPr>
        <p:txBody>
          <a:bodyPr/>
          <a:lstStyle/>
          <a:p>
            <a:r>
              <a:rPr lang="en-US" dirty="0"/>
              <a:t>Example: Voltage, Current, and Resistance </a:t>
            </a:r>
          </a:p>
        </p:txBody>
      </p:sp>
      <p:pic>
        <p:nvPicPr>
          <p:cNvPr id="4" name="Picture 3">
            <a:extLst>
              <a:ext uri="{FF2B5EF4-FFF2-40B4-BE49-F238E27FC236}">
                <a16:creationId xmlns:a16="http://schemas.microsoft.com/office/drawing/2014/main" id="{58254753-5172-F91F-FC37-AC3DE7934C5F}"/>
              </a:ext>
            </a:extLst>
          </p:cNvPr>
          <p:cNvPicPr>
            <a:picLocks noChangeAspect="1"/>
          </p:cNvPicPr>
          <p:nvPr/>
        </p:nvPicPr>
        <p:blipFill>
          <a:blip r:embed="rId4">
            <a:extLst>
              <a:ext uri="{28A0092B-C50C-407E-A947-70E740481C1C}">
                <a14:useLocalDpi xmlns:a14="http://schemas.microsoft.com/office/drawing/2010/main" val="0"/>
              </a:ext>
            </a:extLst>
          </a:blip>
          <a:srcRect b="34864"/>
          <a:stretch>
            <a:fillRect/>
          </a:stretch>
        </p:blipFill>
        <p:spPr>
          <a:xfrm>
            <a:off x="838199" y="1645920"/>
            <a:ext cx="10515599" cy="4572000"/>
          </a:xfrm>
          <a:prstGeom prst="rect">
            <a:avLst/>
          </a:prstGeom>
          <a:noFill/>
        </p:spPr>
      </p:pic>
    </p:spTree>
    <p:custDataLst>
      <p:tags r:id="rId1"/>
    </p:custDataLst>
    <p:extLst>
      <p:ext uri="{BB962C8B-B14F-4D97-AF65-F5344CB8AC3E}">
        <p14:creationId xmlns:p14="http://schemas.microsoft.com/office/powerpoint/2010/main" val="129083201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EB4EA-7FCD-DC84-059A-510D1BF0BF9E}"/>
              </a:ext>
            </a:extLst>
          </p:cNvPr>
          <p:cNvSpPr>
            <a:spLocks noGrp="1"/>
          </p:cNvSpPr>
          <p:nvPr>
            <p:ph type="title"/>
          </p:nvPr>
        </p:nvSpPr>
        <p:spPr/>
        <p:txBody>
          <a:bodyPr/>
          <a:lstStyle/>
          <a:p>
            <a:r>
              <a:rPr lang="en-US" dirty="0"/>
              <a:t>What is Voltage?</a:t>
            </a:r>
          </a:p>
        </p:txBody>
      </p:sp>
      <p:sp>
        <p:nvSpPr>
          <p:cNvPr id="5" name="Content Placeholder 4">
            <a:extLst>
              <a:ext uri="{FF2B5EF4-FFF2-40B4-BE49-F238E27FC236}">
                <a16:creationId xmlns:a16="http://schemas.microsoft.com/office/drawing/2014/main" id="{813544C5-F4F9-362A-3CC8-EA0CF57A311D}"/>
              </a:ext>
            </a:extLst>
          </p:cNvPr>
          <p:cNvSpPr>
            <a:spLocks noGrp="1"/>
          </p:cNvSpPr>
          <p:nvPr>
            <p:ph idx="1"/>
          </p:nvPr>
        </p:nvSpPr>
        <p:spPr>
          <a:xfrm>
            <a:off x="838199" y="1645920"/>
            <a:ext cx="5257801" cy="4572000"/>
          </a:xfrm>
        </p:spPr>
        <p:txBody>
          <a:bodyPr/>
          <a:lstStyle/>
          <a:p>
            <a:pPr marL="457200" indent="-457200">
              <a:buFont typeface="Arial" panose="020B0604020202020204" pitchFamily="34" charset="0"/>
              <a:buChar char="•"/>
            </a:pPr>
            <a:r>
              <a:rPr lang="en-US" b="1" dirty="0"/>
              <a:t>Voltage</a:t>
            </a:r>
            <a:r>
              <a:rPr lang="en-US" dirty="0"/>
              <a:t> is the push that makes electricity move.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If there is no voltage, nothing moves even if the wires are perfect.</a:t>
            </a:r>
          </a:p>
          <a:p>
            <a:endParaRPr lang="en-US" dirty="0"/>
          </a:p>
        </p:txBody>
      </p:sp>
      <p:grpSp>
        <p:nvGrpSpPr>
          <p:cNvPr id="9" name="Group 8">
            <a:extLst>
              <a:ext uri="{FF2B5EF4-FFF2-40B4-BE49-F238E27FC236}">
                <a16:creationId xmlns:a16="http://schemas.microsoft.com/office/drawing/2014/main" id="{0F14CE66-AA39-C296-DDE8-C899F0EE9E16}"/>
              </a:ext>
            </a:extLst>
          </p:cNvPr>
          <p:cNvGrpSpPr/>
          <p:nvPr/>
        </p:nvGrpSpPr>
        <p:grpSpPr>
          <a:xfrm>
            <a:off x="7417468" y="1311193"/>
            <a:ext cx="2850493" cy="4900411"/>
            <a:chOff x="7417468" y="1311193"/>
            <a:chExt cx="2850493" cy="4900411"/>
          </a:xfrm>
        </p:grpSpPr>
        <p:pic>
          <p:nvPicPr>
            <p:cNvPr id="7" name="Picture 6">
              <a:extLst>
                <a:ext uri="{FF2B5EF4-FFF2-40B4-BE49-F238E27FC236}">
                  <a16:creationId xmlns:a16="http://schemas.microsoft.com/office/drawing/2014/main" id="{E4FFC3B4-8FE0-77CA-2A98-FE604529B49C}"/>
                </a:ext>
              </a:extLst>
            </p:cNvPr>
            <p:cNvPicPr>
              <a:picLocks noChangeAspect="1"/>
            </p:cNvPicPr>
            <p:nvPr/>
          </p:nvPicPr>
          <p:blipFill>
            <a:blip r:embed="rId4">
              <a:extLst>
                <a:ext uri="{28A0092B-C50C-407E-A947-70E740481C1C}">
                  <a14:useLocalDpi xmlns:a14="http://schemas.microsoft.com/office/drawing/2010/main" val="0"/>
                </a:ext>
              </a:extLst>
            </a:blip>
            <a:srcRect r="67934" b="13980"/>
            <a:stretch>
              <a:fillRect/>
            </a:stretch>
          </p:blipFill>
          <p:spPr>
            <a:xfrm>
              <a:off x="7417468" y="1311193"/>
              <a:ext cx="2740174" cy="4900411"/>
            </a:xfrm>
            <a:prstGeom prst="rect">
              <a:avLst/>
            </a:prstGeom>
          </p:spPr>
        </p:pic>
        <p:sp>
          <p:nvSpPr>
            <p:cNvPr id="8" name="Rectangle 7">
              <a:extLst>
                <a:ext uri="{FF2B5EF4-FFF2-40B4-BE49-F238E27FC236}">
                  <a16:creationId xmlns:a16="http://schemas.microsoft.com/office/drawing/2014/main" id="{6F68D774-A260-4545-FB16-C451A835F3C0}"/>
                </a:ext>
              </a:extLst>
            </p:cNvPr>
            <p:cNvSpPr/>
            <p:nvPr/>
          </p:nvSpPr>
          <p:spPr>
            <a:xfrm>
              <a:off x="9289393" y="3681262"/>
              <a:ext cx="978568" cy="5013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7192922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FBC2-FE02-FDC0-EFEC-6189C109F75C}"/>
              </a:ext>
            </a:extLst>
          </p:cNvPr>
          <p:cNvSpPr>
            <a:spLocks noGrp="1"/>
          </p:cNvSpPr>
          <p:nvPr>
            <p:ph type="title"/>
          </p:nvPr>
        </p:nvSpPr>
        <p:spPr/>
        <p:txBody>
          <a:bodyPr/>
          <a:lstStyle/>
          <a:p>
            <a:r>
              <a:rPr lang="en-US" dirty="0"/>
              <a:t>What is Current?</a:t>
            </a:r>
          </a:p>
        </p:txBody>
      </p:sp>
      <p:sp>
        <p:nvSpPr>
          <p:cNvPr id="3" name="Content Placeholder 2">
            <a:extLst>
              <a:ext uri="{FF2B5EF4-FFF2-40B4-BE49-F238E27FC236}">
                <a16:creationId xmlns:a16="http://schemas.microsoft.com/office/drawing/2014/main" id="{DD9C5677-17A5-A15E-8902-D608A88494BC}"/>
              </a:ext>
            </a:extLst>
          </p:cNvPr>
          <p:cNvSpPr>
            <a:spLocks noGrp="1"/>
          </p:cNvSpPr>
          <p:nvPr>
            <p:ph idx="1"/>
          </p:nvPr>
        </p:nvSpPr>
        <p:spPr>
          <a:xfrm>
            <a:off x="838199" y="1645920"/>
            <a:ext cx="6108033" cy="4572000"/>
          </a:xfrm>
        </p:spPr>
        <p:txBody>
          <a:bodyPr>
            <a:normAutofit/>
          </a:bodyPr>
          <a:lstStyle/>
          <a:p>
            <a:pPr marL="457200" indent="-457200">
              <a:buFont typeface="Arial" panose="020B0604020202020204" pitchFamily="34" charset="0"/>
              <a:buChar char="•"/>
            </a:pPr>
            <a:r>
              <a:rPr lang="en-US" b="1" dirty="0"/>
              <a:t>Current</a:t>
            </a:r>
            <a:r>
              <a:rPr lang="en-US" dirty="0"/>
              <a:t> is the flow of electric charge.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dirty="0"/>
              <a:t>It's what happens when electrons move through a conductor, like a wire. </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dirty="0"/>
              <a:t>We measure it in amperes, or </a:t>
            </a:r>
            <a:r>
              <a:rPr lang="en-US" b="1" dirty="0"/>
              <a:t>amps</a:t>
            </a:r>
            <a:r>
              <a:rPr lang="en-US" dirty="0"/>
              <a:t>.</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dirty="0"/>
              <a:t>A circuit can have voltage but no current if something is broken or turned off.</a:t>
            </a:r>
          </a:p>
          <a:p>
            <a:endParaRPr lang="en-US" dirty="0"/>
          </a:p>
        </p:txBody>
      </p:sp>
      <p:grpSp>
        <p:nvGrpSpPr>
          <p:cNvPr id="7" name="Group 6">
            <a:extLst>
              <a:ext uri="{FF2B5EF4-FFF2-40B4-BE49-F238E27FC236}">
                <a16:creationId xmlns:a16="http://schemas.microsoft.com/office/drawing/2014/main" id="{85E1587F-AE6E-81CC-79DA-D130B05E08AC}"/>
              </a:ext>
            </a:extLst>
          </p:cNvPr>
          <p:cNvGrpSpPr/>
          <p:nvPr/>
        </p:nvGrpSpPr>
        <p:grpSpPr>
          <a:xfrm>
            <a:off x="7198896" y="1645920"/>
            <a:ext cx="3783064" cy="4270509"/>
            <a:chOff x="7279106" y="1645920"/>
            <a:chExt cx="3783064" cy="4270509"/>
          </a:xfrm>
        </p:grpSpPr>
        <p:pic>
          <p:nvPicPr>
            <p:cNvPr id="5" name="Picture 4">
              <a:extLst>
                <a:ext uri="{FF2B5EF4-FFF2-40B4-BE49-F238E27FC236}">
                  <a16:creationId xmlns:a16="http://schemas.microsoft.com/office/drawing/2014/main" id="{EABC9BCF-6A46-8390-352C-3FB5C13140ED}"/>
                </a:ext>
              </a:extLst>
            </p:cNvPr>
            <p:cNvPicPr>
              <a:picLocks noChangeAspect="1"/>
            </p:cNvPicPr>
            <p:nvPr/>
          </p:nvPicPr>
          <p:blipFill>
            <a:blip r:embed="rId4">
              <a:extLst>
                <a:ext uri="{28A0092B-C50C-407E-A947-70E740481C1C}">
                  <a14:useLocalDpi xmlns:a14="http://schemas.microsoft.com/office/drawing/2010/main" val="0"/>
                </a:ext>
              </a:extLst>
            </a:blip>
            <a:srcRect l="8831" r="45945" b="18128"/>
            <a:stretch>
              <a:fillRect/>
            </a:stretch>
          </p:blipFill>
          <p:spPr>
            <a:xfrm>
              <a:off x="7523748" y="1645920"/>
              <a:ext cx="3538422" cy="4270509"/>
            </a:xfrm>
            <a:prstGeom prst="rect">
              <a:avLst/>
            </a:prstGeom>
          </p:spPr>
        </p:pic>
        <p:sp>
          <p:nvSpPr>
            <p:cNvPr id="6" name="Rectangle 5">
              <a:extLst>
                <a:ext uri="{FF2B5EF4-FFF2-40B4-BE49-F238E27FC236}">
                  <a16:creationId xmlns:a16="http://schemas.microsoft.com/office/drawing/2014/main" id="{50E823B8-965A-71AD-205E-40EDE53D0225}"/>
                </a:ext>
              </a:extLst>
            </p:cNvPr>
            <p:cNvSpPr/>
            <p:nvPr/>
          </p:nvSpPr>
          <p:spPr>
            <a:xfrm>
              <a:off x="7279106" y="4242735"/>
              <a:ext cx="489284" cy="5538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086365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4C094-6CFC-1313-D40E-93A1DF28998D}"/>
              </a:ext>
            </a:extLst>
          </p:cNvPr>
          <p:cNvSpPr>
            <a:spLocks noGrp="1"/>
          </p:cNvSpPr>
          <p:nvPr>
            <p:ph type="title"/>
          </p:nvPr>
        </p:nvSpPr>
        <p:spPr/>
        <p:txBody>
          <a:bodyPr/>
          <a:lstStyle/>
          <a:p>
            <a:r>
              <a:rPr lang="en-US" dirty="0"/>
              <a:t>What is Resistance?</a:t>
            </a:r>
          </a:p>
        </p:txBody>
      </p:sp>
      <p:sp>
        <p:nvSpPr>
          <p:cNvPr id="3" name="Content Placeholder 2">
            <a:extLst>
              <a:ext uri="{FF2B5EF4-FFF2-40B4-BE49-F238E27FC236}">
                <a16:creationId xmlns:a16="http://schemas.microsoft.com/office/drawing/2014/main" id="{3CF6A51E-C635-EE19-A2CB-B5A95FC688D6}"/>
              </a:ext>
            </a:extLst>
          </p:cNvPr>
          <p:cNvSpPr>
            <a:spLocks noGrp="1"/>
          </p:cNvSpPr>
          <p:nvPr>
            <p:ph idx="1"/>
          </p:nvPr>
        </p:nvSpPr>
        <p:spPr>
          <a:xfrm>
            <a:off x="838199" y="1645920"/>
            <a:ext cx="5494362" cy="4572000"/>
          </a:xfrm>
        </p:spPr>
        <p:txBody>
          <a:bodyPr/>
          <a:lstStyle/>
          <a:p>
            <a:pPr marL="457200" indent="-457200">
              <a:buFont typeface="Arial" panose="020B0604020202020204" pitchFamily="34" charset="0"/>
              <a:buChar char="•"/>
            </a:pPr>
            <a:r>
              <a:rPr lang="en-US" dirty="0"/>
              <a:t>Resistance is anything that slows electricity down.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Represented by the Greek letter </a:t>
            </a:r>
            <a:r>
              <a:rPr lang="en-US" b="1" dirty="0"/>
              <a:t>Ω.</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Heaters, motors, and light bulbs are resistance in a circuit using current and voltage to do useful work.</a:t>
            </a:r>
          </a:p>
          <a:p>
            <a:endParaRPr lang="en-US" dirty="0"/>
          </a:p>
          <a:p>
            <a:endParaRPr lang="en-US" dirty="0"/>
          </a:p>
          <a:p>
            <a:endParaRPr lang="en-US" dirty="0"/>
          </a:p>
        </p:txBody>
      </p:sp>
      <p:grpSp>
        <p:nvGrpSpPr>
          <p:cNvPr id="12" name="Group 11">
            <a:extLst>
              <a:ext uri="{FF2B5EF4-FFF2-40B4-BE49-F238E27FC236}">
                <a16:creationId xmlns:a16="http://schemas.microsoft.com/office/drawing/2014/main" id="{E4771889-EA63-5946-5937-7C86B9CAB84C}"/>
              </a:ext>
            </a:extLst>
          </p:cNvPr>
          <p:cNvGrpSpPr/>
          <p:nvPr/>
        </p:nvGrpSpPr>
        <p:grpSpPr>
          <a:xfrm>
            <a:off x="7005647" y="1219199"/>
            <a:ext cx="4652210" cy="4372959"/>
            <a:chOff x="7299158" y="1241777"/>
            <a:chExt cx="4652210" cy="4372959"/>
          </a:xfrm>
        </p:grpSpPr>
        <p:pic>
          <p:nvPicPr>
            <p:cNvPr id="7" name="Picture 6">
              <a:extLst>
                <a:ext uri="{FF2B5EF4-FFF2-40B4-BE49-F238E27FC236}">
                  <a16:creationId xmlns:a16="http://schemas.microsoft.com/office/drawing/2014/main" id="{21CD5B3F-B2F2-DEDC-3D2F-FD4F606BCFC4}"/>
                </a:ext>
              </a:extLst>
            </p:cNvPr>
            <p:cNvPicPr>
              <a:picLocks noChangeAspect="1"/>
            </p:cNvPicPr>
            <p:nvPr/>
          </p:nvPicPr>
          <p:blipFill>
            <a:blip r:embed="rId4">
              <a:extLst>
                <a:ext uri="{28A0092B-C50C-407E-A947-70E740481C1C}">
                  <a14:useLocalDpi xmlns:a14="http://schemas.microsoft.com/office/drawing/2010/main" val="0"/>
                </a:ext>
              </a:extLst>
            </a:blip>
            <a:srcRect l="61697" t="18107" r="-6921" b="18128"/>
            <a:stretch>
              <a:fillRect/>
            </a:stretch>
          </p:blipFill>
          <p:spPr>
            <a:xfrm>
              <a:off x="7299158" y="1241777"/>
              <a:ext cx="4652210" cy="4372959"/>
            </a:xfrm>
            <a:prstGeom prst="rect">
              <a:avLst/>
            </a:prstGeom>
          </p:spPr>
        </p:pic>
        <p:pic>
          <p:nvPicPr>
            <p:cNvPr id="9" name="Picture 8">
              <a:extLst>
                <a:ext uri="{FF2B5EF4-FFF2-40B4-BE49-F238E27FC236}">
                  <a16:creationId xmlns:a16="http://schemas.microsoft.com/office/drawing/2014/main" id="{90940662-FBB6-557F-C012-F0BA5CD33302}"/>
                </a:ext>
              </a:extLst>
            </p:cNvPr>
            <p:cNvPicPr>
              <a:picLocks noChangeAspect="1"/>
            </p:cNvPicPr>
            <p:nvPr/>
          </p:nvPicPr>
          <p:blipFill>
            <a:blip r:embed="rId4">
              <a:extLst>
                <a:ext uri="{28A0092B-C50C-407E-A947-70E740481C1C}">
                  <a14:useLocalDpi xmlns:a14="http://schemas.microsoft.com/office/drawing/2010/main" val="0"/>
                </a:ext>
              </a:extLst>
            </a:blip>
            <a:srcRect l="25965" t="66820" r="67679" b="17666"/>
            <a:stretch>
              <a:fillRect/>
            </a:stretch>
          </p:blipFill>
          <p:spPr>
            <a:xfrm>
              <a:off x="10836087" y="1564338"/>
              <a:ext cx="698187" cy="1133707"/>
            </a:xfrm>
            <a:prstGeom prst="rect">
              <a:avLst/>
            </a:prstGeom>
          </p:spPr>
        </p:pic>
        <p:pic>
          <p:nvPicPr>
            <p:cNvPr id="11" name="Picture 10">
              <a:extLst>
                <a:ext uri="{FF2B5EF4-FFF2-40B4-BE49-F238E27FC236}">
                  <a16:creationId xmlns:a16="http://schemas.microsoft.com/office/drawing/2014/main" id="{B8613E66-0053-5AC5-48F5-9BA3D6946003}"/>
                </a:ext>
              </a:extLst>
            </p:cNvPr>
            <p:cNvPicPr>
              <a:picLocks noChangeAspect="1"/>
            </p:cNvPicPr>
            <p:nvPr/>
          </p:nvPicPr>
          <p:blipFill>
            <a:blip r:embed="rId4">
              <a:extLst>
                <a:ext uri="{28A0092B-C50C-407E-A947-70E740481C1C}">
                  <a14:useLocalDpi xmlns:a14="http://schemas.microsoft.com/office/drawing/2010/main" val="0"/>
                </a:ext>
              </a:extLst>
            </a:blip>
            <a:srcRect l="29305" t="71136" r="68382" b="19737"/>
            <a:stretch>
              <a:fillRect/>
            </a:stretch>
          </p:blipFill>
          <p:spPr>
            <a:xfrm>
              <a:off x="11160789" y="4058262"/>
              <a:ext cx="371672" cy="856526"/>
            </a:xfrm>
            <a:prstGeom prst="rect">
              <a:avLst/>
            </a:prstGeom>
          </p:spPr>
        </p:pic>
      </p:grpSp>
    </p:spTree>
    <p:custDataLst>
      <p:tags r:id="rId1"/>
    </p:custDataLst>
    <p:extLst>
      <p:ext uri="{BB962C8B-B14F-4D97-AF65-F5344CB8AC3E}">
        <p14:creationId xmlns:p14="http://schemas.microsoft.com/office/powerpoint/2010/main" val="37990317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0E3B-D607-015F-A06D-68B438E8FE6F}"/>
              </a:ext>
            </a:extLst>
          </p:cNvPr>
          <p:cNvSpPr>
            <a:spLocks noGrp="1"/>
          </p:cNvSpPr>
          <p:nvPr>
            <p:ph type="title"/>
          </p:nvPr>
        </p:nvSpPr>
        <p:spPr/>
        <p:txBody>
          <a:bodyPr/>
          <a:lstStyle/>
          <a:p>
            <a:r>
              <a:rPr lang="en-US" dirty="0"/>
              <a:t>Electrical Problems On The Job</a:t>
            </a:r>
          </a:p>
        </p:txBody>
      </p:sp>
      <p:sp>
        <p:nvSpPr>
          <p:cNvPr id="3" name="Content Placeholder 2">
            <a:extLst>
              <a:ext uri="{FF2B5EF4-FFF2-40B4-BE49-F238E27FC236}">
                <a16:creationId xmlns:a16="http://schemas.microsoft.com/office/drawing/2014/main" id="{C4E04BCD-4B19-3078-DA02-A24580295637}"/>
              </a:ext>
            </a:extLst>
          </p:cNvPr>
          <p:cNvSpPr>
            <a:spLocks noGrp="1"/>
          </p:cNvSpPr>
          <p:nvPr>
            <p:ph idx="1"/>
          </p:nvPr>
        </p:nvSpPr>
        <p:spPr/>
        <p:txBody>
          <a:bodyPr/>
          <a:lstStyle/>
          <a:p>
            <a:r>
              <a:rPr lang="en-US" dirty="0"/>
              <a:t>When something isn’t working, it’s because voltage, current and/or resistance has changed.</a:t>
            </a:r>
          </a:p>
          <a:p>
            <a:endParaRPr lang="en-US" dirty="0"/>
          </a:p>
          <a:p>
            <a:r>
              <a:rPr lang="en-US" dirty="0"/>
              <a:t>What you see on the job:</a:t>
            </a:r>
          </a:p>
          <a:p>
            <a:pPr marL="457200" indent="-457200">
              <a:buFont typeface="Arial" panose="020B0604020202020204" pitchFamily="34" charset="0"/>
              <a:buChar char="•"/>
            </a:pPr>
            <a:r>
              <a:rPr lang="en-US" dirty="0"/>
              <a:t>Equipment faults</a:t>
            </a:r>
          </a:p>
          <a:p>
            <a:pPr marL="457200" indent="-457200">
              <a:buFont typeface="Arial" panose="020B0604020202020204" pitchFamily="34" charset="0"/>
              <a:buChar char="•"/>
            </a:pPr>
            <a:r>
              <a:rPr lang="en-US" dirty="0"/>
              <a:t>Dim lights</a:t>
            </a:r>
          </a:p>
          <a:p>
            <a:pPr marL="457200" indent="-457200">
              <a:buFont typeface="Arial" panose="020B0604020202020204" pitchFamily="34" charset="0"/>
              <a:buChar char="•"/>
            </a:pPr>
            <a:r>
              <a:rPr lang="en-US" dirty="0"/>
              <a:t>Hot wires or enclosures</a:t>
            </a:r>
          </a:p>
          <a:p>
            <a:pPr marL="457200" indent="-457200">
              <a:buFont typeface="Arial" panose="020B0604020202020204" pitchFamily="34" charset="0"/>
              <a:buChar char="•"/>
            </a:pPr>
            <a:r>
              <a:rPr lang="en-US" dirty="0"/>
              <a:t>Devices off</a:t>
            </a:r>
          </a:p>
          <a:p>
            <a:endParaRPr lang="en-US" dirty="0"/>
          </a:p>
        </p:txBody>
      </p:sp>
      <p:pic>
        <p:nvPicPr>
          <p:cNvPr id="4" name="Picture 3">
            <a:extLst>
              <a:ext uri="{FF2B5EF4-FFF2-40B4-BE49-F238E27FC236}">
                <a16:creationId xmlns:a16="http://schemas.microsoft.com/office/drawing/2014/main" id="{816ABDB2-B4BD-10E2-9BFD-BD4D639E89A5}"/>
              </a:ext>
            </a:extLst>
          </p:cNvPr>
          <p:cNvPicPr>
            <a:picLocks noChangeAspect="1"/>
          </p:cNvPicPr>
          <p:nvPr/>
        </p:nvPicPr>
        <p:blipFill>
          <a:blip r:embed="rId4"/>
          <a:srcRect l="3831" r="34466" b="4000"/>
          <a:stretch>
            <a:fillRect/>
          </a:stretch>
        </p:blipFill>
        <p:spPr>
          <a:xfrm>
            <a:off x="6905768" y="2676144"/>
            <a:ext cx="4021540" cy="2818443"/>
          </a:xfrm>
          <a:prstGeom prst="rect">
            <a:avLst/>
          </a:prstGeom>
        </p:spPr>
      </p:pic>
    </p:spTree>
    <p:custDataLst>
      <p:tags r:id="rId1"/>
    </p:custDataLst>
    <p:extLst>
      <p:ext uri="{BB962C8B-B14F-4D97-AF65-F5344CB8AC3E}">
        <p14:creationId xmlns:p14="http://schemas.microsoft.com/office/powerpoint/2010/main" val="151921689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1EFF2-7325-5DB6-963C-BAFE6B4BD84C}"/>
            </a:ext>
          </a:extLst>
        </p:cNvPr>
        <p:cNvGrpSpPr/>
        <p:nvPr/>
      </p:nvGrpSpPr>
      <p:grpSpPr>
        <a:xfrm>
          <a:off x="0" y="0"/>
          <a:ext cx="0" cy="0"/>
          <a:chOff x="0" y="0"/>
          <a:chExt cx="0" cy="0"/>
        </a:xfrm>
      </p:grpSpPr>
      <p:sp>
        <p:nvSpPr>
          <p:cNvPr id="3" name="Content Placeholder 6">
            <a:extLst>
              <a:ext uri="{FF2B5EF4-FFF2-40B4-BE49-F238E27FC236}">
                <a16:creationId xmlns:a16="http://schemas.microsoft.com/office/drawing/2014/main" id="{A249685A-DBC7-9B80-BDA1-F5DBF5864B2D}"/>
              </a:ext>
            </a:extLst>
          </p:cNvPr>
          <p:cNvSpPr>
            <a:spLocks noGrp="1"/>
          </p:cNvSpPr>
          <p:nvPr>
            <p:ph idx="1"/>
          </p:nvPr>
        </p:nvSpPr>
        <p:spPr>
          <a:xfrm>
            <a:off x="838199" y="1381992"/>
            <a:ext cx="10515599" cy="1030990"/>
          </a:xfrm>
        </p:spPr>
        <p:txBody>
          <a:bodyPr>
            <a:normAutofit/>
          </a:bodyPr>
          <a:lstStyle/>
          <a:p>
            <a:r>
              <a:rPr lang="en-US" sz="3200" b="1" dirty="0"/>
              <a:t>Which statement best describes </a:t>
            </a:r>
            <a:r>
              <a:rPr lang="en-US" sz="3200" b="1" u="sng" dirty="0"/>
              <a:t>current</a:t>
            </a:r>
            <a:r>
              <a:rPr lang="en-US" sz="3200" b="1" dirty="0"/>
              <a:t> in an electrical circuit?</a:t>
            </a:r>
          </a:p>
        </p:txBody>
      </p:sp>
      <p:sp>
        <p:nvSpPr>
          <p:cNvPr id="8" name="Title 7">
            <a:extLst>
              <a:ext uri="{FF2B5EF4-FFF2-40B4-BE49-F238E27FC236}">
                <a16:creationId xmlns:a16="http://schemas.microsoft.com/office/drawing/2014/main" id="{DE20EA83-93EA-A3C8-E846-61D661115AAA}"/>
              </a:ext>
            </a:extLst>
          </p:cNvPr>
          <p:cNvSpPr>
            <a:spLocks noGrp="1"/>
          </p:cNvSpPr>
          <p:nvPr>
            <p:ph type="title"/>
          </p:nvPr>
        </p:nvSpPr>
        <p:spPr>
          <a:xfrm>
            <a:off x="838201" y="175488"/>
            <a:ext cx="9955306" cy="523195"/>
          </a:xfrm>
        </p:spPr>
        <p:txBody>
          <a:bodyPr/>
          <a:lstStyle/>
          <a:p>
            <a:r>
              <a:rPr lang="en-US" dirty="0"/>
              <a:t>Knowledge Check </a:t>
            </a:r>
          </a:p>
        </p:txBody>
      </p:sp>
      <p:sp>
        <p:nvSpPr>
          <p:cNvPr id="4" name="Rectangle 3">
            <a:extLst>
              <a:ext uri="{FF2B5EF4-FFF2-40B4-BE49-F238E27FC236}">
                <a16:creationId xmlns:a16="http://schemas.microsoft.com/office/drawing/2014/main" id="{487A6ABA-541B-A286-F04B-D45D266AE4C9}"/>
              </a:ext>
            </a:extLst>
          </p:cNvPr>
          <p:cNvSpPr/>
          <p:nvPr/>
        </p:nvSpPr>
        <p:spPr>
          <a:xfrm>
            <a:off x="838200" y="2935437"/>
            <a:ext cx="4706203"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(A). The push that makes electricity move.</a:t>
            </a:r>
          </a:p>
        </p:txBody>
      </p:sp>
      <p:sp>
        <p:nvSpPr>
          <p:cNvPr id="5" name="Rectangle 4">
            <a:extLst>
              <a:ext uri="{FF2B5EF4-FFF2-40B4-BE49-F238E27FC236}">
                <a16:creationId xmlns:a16="http://schemas.microsoft.com/office/drawing/2014/main" id="{7FD09D9D-7092-2F0C-B1F2-966A29C45618}"/>
              </a:ext>
            </a:extLst>
          </p:cNvPr>
          <p:cNvSpPr/>
          <p:nvPr/>
        </p:nvSpPr>
        <p:spPr>
          <a:xfrm>
            <a:off x="6647597" y="2935437"/>
            <a:ext cx="4706203" cy="1034713"/>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(B). The motor runs slower.</a:t>
            </a:r>
          </a:p>
        </p:txBody>
      </p:sp>
      <p:pic>
        <p:nvPicPr>
          <p:cNvPr id="2" name="Graphic 1" descr="Lights On with solid fill">
            <a:extLst>
              <a:ext uri="{FF2B5EF4-FFF2-40B4-BE49-F238E27FC236}">
                <a16:creationId xmlns:a16="http://schemas.microsoft.com/office/drawing/2014/main" id="{F1B34482-B95A-CB15-D547-987383663A7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35583" y="5285"/>
            <a:ext cx="851672" cy="851672"/>
          </a:xfrm>
          <a:prstGeom prst="rect">
            <a:avLst/>
          </a:prstGeom>
        </p:spPr>
      </p:pic>
      <p:sp>
        <p:nvSpPr>
          <p:cNvPr id="6" name="Rectangle 5">
            <a:extLst>
              <a:ext uri="{FF2B5EF4-FFF2-40B4-BE49-F238E27FC236}">
                <a16:creationId xmlns:a16="http://schemas.microsoft.com/office/drawing/2014/main" id="{D20E26B1-D415-9CEB-D2CF-8B484D05B80D}"/>
              </a:ext>
            </a:extLst>
          </p:cNvPr>
          <p:cNvSpPr/>
          <p:nvPr/>
        </p:nvSpPr>
        <p:spPr>
          <a:xfrm>
            <a:off x="6655216" y="2938939"/>
            <a:ext cx="4706203" cy="1034713"/>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(B). The flow of electricity through the circuit.</a:t>
            </a:r>
          </a:p>
        </p:txBody>
      </p:sp>
      <p:sp>
        <p:nvSpPr>
          <p:cNvPr id="9" name="Rectangle 8">
            <a:extLst>
              <a:ext uri="{FF2B5EF4-FFF2-40B4-BE49-F238E27FC236}">
                <a16:creationId xmlns:a16="http://schemas.microsoft.com/office/drawing/2014/main" id="{66D8852F-2ED5-2446-17C7-4F75DFEEEAB3}"/>
              </a:ext>
            </a:extLst>
          </p:cNvPr>
          <p:cNvSpPr/>
          <p:nvPr/>
        </p:nvSpPr>
        <p:spPr>
          <a:xfrm>
            <a:off x="6647595" y="4694649"/>
            <a:ext cx="4706203"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(D). The voltage rating printed on equipment.</a:t>
            </a:r>
          </a:p>
        </p:txBody>
      </p:sp>
      <p:sp>
        <p:nvSpPr>
          <p:cNvPr id="11" name="Rectangle 10">
            <a:extLst>
              <a:ext uri="{FF2B5EF4-FFF2-40B4-BE49-F238E27FC236}">
                <a16:creationId xmlns:a16="http://schemas.microsoft.com/office/drawing/2014/main" id="{15137450-1BB5-75E0-D06C-CE1C287ADB4A}"/>
              </a:ext>
            </a:extLst>
          </p:cNvPr>
          <p:cNvSpPr/>
          <p:nvPr/>
        </p:nvSpPr>
        <p:spPr>
          <a:xfrm>
            <a:off x="838199" y="4694649"/>
            <a:ext cx="4706203" cy="1049786"/>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(C). Anything that slows electricity down.</a:t>
            </a:r>
          </a:p>
        </p:txBody>
      </p:sp>
      <p:sp>
        <p:nvSpPr>
          <p:cNvPr id="12" name="Rectangle 11">
            <a:extLst>
              <a:ext uri="{FF2B5EF4-FFF2-40B4-BE49-F238E27FC236}">
                <a16:creationId xmlns:a16="http://schemas.microsoft.com/office/drawing/2014/main" id="{D56B0058-3B1D-0D95-B5B2-814A9F30EBE9}"/>
              </a:ext>
            </a:extLst>
          </p:cNvPr>
          <p:cNvSpPr/>
          <p:nvPr/>
        </p:nvSpPr>
        <p:spPr>
          <a:xfrm>
            <a:off x="6647596" y="2939524"/>
            <a:ext cx="4712234"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(B). The flow of electricity through the circuit.</a:t>
            </a:r>
          </a:p>
        </p:txBody>
      </p:sp>
    </p:spTree>
    <p:custDataLst>
      <p:tags r:id="rId1"/>
    </p:custDataLst>
    <p:extLst>
      <p:ext uri="{BB962C8B-B14F-4D97-AF65-F5344CB8AC3E}">
        <p14:creationId xmlns:p14="http://schemas.microsoft.com/office/powerpoint/2010/main" val="3177479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7AFEF-3592-93D1-CF21-AB9C1791D51E}"/>
            </a:ext>
          </a:extLst>
        </p:cNvPr>
        <p:cNvGrpSpPr/>
        <p:nvPr/>
      </p:nvGrpSpPr>
      <p:grpSpPr>
        <a:xfrm>
          <a:off x="0" y="0"/>
          <a:ext cx="0" cy="0"/>
          <a:chOff x="0" y="0"/>
          <a:chExt cx="0" cy="0"/>
        </a:xfrm>
      </p:grpSpPr>
      <p:sp>
        <p:nvSpPr>
          <p:cNvPr id="3" name="Content Placeholder 6">
            <a:extLst>
              <a:ext uri="{FF2B5EF4-FFF2-40B4-BE49-F238E27FC236}">
                <a16:creationId xmlns:a16="http://schemas.microsoft.com/office/drawing/2014/main" id="{93226898-610D-E655-F3BB-9C8372B833F7}"/>
              </a:ext>
            </a:extLst>
          </p:cNvPr>
          <p:cNvSpPr>
            <a:spLocks noGrp="1"/>
          </p:cNvSpPr>
          <p:nvPr>
            <p:ph idx="1"/>
          </p:nvPr>
        </p:nvSpPr>
        <p:spPr>
          <a:xfrm>
            <a:off x="838199" y="1381992"/>
            <a:ext cx="10515599" cy="1030990"/>
          </a:xfrm>
        </p:spPr>
        <p:txBody>
          <a:bodyPr>
            <a:normAutofit/>
          </a:bodyPr>
          <a:lstStyle/>
          <a:p>
            <a:r>
              <a:rPr lang="en-US" sz="3200" b="1" dirty="0"/>
              <a:t>A circuit has voltage, but no electricity is flowing. What is missing?</a:t>
            </a:r>
          </a:p>
        </p:txBody>
      </p:sp>
      <p:sp>
        <p:nvSpPr>
          <p:cNvPr id="8" name="Title 7">
            <a:extLst>
              <a:ext uri="{FF2B5EF4-FFF2-40B4-BE49-F238E27FC236}">
                <a16:creationId xmlns:a16="http://schemas.microsoft.com/office/drawing/2014/main" id="{967C6B73-0ED4-1DAD-7AB0-EA689E2F5347}"/>
              </a:ext>
            </a:extLst>
          </p:cNvPr>
          <p:cNvSpPr>
            <a:spLocks noGrp="1"/>
          </p:cNvSpPr>
          <p:nvPr>
            <p:ph type="title"/>
          </p:nvPr>
        </p:nvSpPr>
        <p:spPr>
          <a:xfrm>
            <a:off x="838201" y="175488"/>
            <a:ext cx="9955306" cy="523195"/>
          </a:xfrm>
        </p:spPr>
        <p:txBody>
          <a:bodyPr/>
          <a:lstStyle/>
          <a:p>
            <a:r>
              <a:rPr lang="en-US" dirty="0"/>
              <a:t>Knowledge Check </a:t>
            </a:r>
          </a:p>
        </p:txBody>
      </p:sp>
      <p:sp>
        <p:nvSpPr>
          <p:cNvPr id="4" name="Rectangle 3">
            <a:extLst>
              <a:ext uri="{FF2B5EF4-FFF2-40B4-BE49-F238E27FC236}">
                <a16:creationId xmlns:a16="http://schemas.microsoft.com/office/drawing/2014/main" id="{BA312D66-66DA-F297-CC61-A77CBE00F7AC}"/>
              </a:ext>
            </a:extLst>
          </p:cNvPr>
          <p:cNvSpPr/>
          <p:nvPr/>
        </p:nvSpPr>
        <p:spPr>
          <a:xfrm>
            <a:off x="838200" y="2935437"/>
            <a:ext cx="4706203"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(A). Voltage</a:t>
            </a:r>
          </a:p>
        </p:txBody>
      </p:sp>
      <p:pic>
        <p:nvPicPr>
          <p:cNvPr id="2" name="Graphic 1" descr="Lights On with solid fill">
            <a:extLst>
              <a:ext uri="{FF2B5EF4-FFF2-40B4-BE49-F238E27FC236}">
                <a16:creationId xmlns:a16="http://schemas.microsoft.com/office/drawing/2014/main" id="{AE21CF6C-73E3-5A37-A638-1147306BF0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35583" y="5285"/>
            <a:ext cx="851672" cy="851672"/>
          </a:xfrm>
          <a:prstGeom prst="rect">
            <a:avLst/>
          </a:prstGeom>
        </p:spPr>
      </p:pic>
      <p:sp>
        <p:nvSpPr>
          <p:cNvPr id="10" name="Rectangle 9">
            <a:extLst>
              <a:ext uri="{FF2B5EF4-FFF2-40B4-BE49-F238E27FC236}">
                <a16:creationId xmlns:a16="http://schemas.microsoft.com/office/drawing/2014/main" id="{19F58307-724B-F171-B35F-B0C8B6A1B846}"/>
              </a:ext>
            </a:extLst>
          </p:cNvPr>
          <p:cNvSpPr/>
          <p:nvPr/>
        </p:nvSpPr>
        <p:spPr>
          <a:xfrm>
            <a:off x="838200" y="4679576"/>
            <a:ext cx="4706203" cy="1049786"/>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(C). Current</a:t>
            </a:r>
          </a:p>
        </p:txBody>
      </p:sp>
      <p:sp>
        <p:nvSpPr>
          <p:cNvPr id="9" name="Rectangle 8">
            <a:extLst>
              <a:ext uri="{FF2B5EF4-FFF2-40B4-BE49-F238E27FC236}">
                <a16:creationId xmlns:a16="http://schemas.microsoft.com/office/drawing/2014/main" id="{4097308F-2E62-6AB5-9215-956CEA1805E9}"/>
              </a:ext>
            </a:extLst>
          </p:cNvPr>
          <p:cNvSpPr/>
          <p:nvPr/>
        </p:nvSpPr>
        <p:spPr>
          <a:xfrm>
            <a:off x="6655216" y="4670015"/>
            <a:ext cx="4706203"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(D). Resistance</a:t>
            </a:r>
          </a:p>
        </p:txBody>
      </p:sp>
      <p:sp>
        <p:nvSpPr>
          <p:cNvPr id="11" name="Rectangle 10">
            <a:extLst>
              <a:ext uri="{FF2B5EF4-FFF2-40B4-BE49-F238E27FC236}">
                <a16:creationId xmlns:a16="http://schemas.microsoft.com/office/drawing/2014/main" id="{CE971400-6D93-E940-240D-BAE50FB26999}"/>
              </a:ext>
            </a:extLst>
          </p:cNvPr>
          <p:cNvSpPr/>
          <p:nvPr/>
        </p:nvSpPr>
        <p:spPr>
          <a:xfrm>
            <a:off x="838200" y="4670015"/>
            <a:ext cx="4706203" cy="1070568"/>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(C). Current</a:t>
            </a:r>
          </a:p>
        </p:txBody>
      </p:sp>
      <p:sp>
        <p:nvSpPr>
          <p:cNvPr id="12" name="Rectangle 11">
            <a:extLst>
              <a:ext uri="{FF2B5EF4-FFF2-40B4-BE49-F238E27FC236}">
                <a16:creationId xmlns:a16="http://schemas.microsoft.com/office/drawing/2014/main" id="{AB55A2F4-A176-24AE-1367-B0CFA29EBD21}"/>
              </a:ext>
            </a:extLst>
          </p:cNvPr>
          <p:cNvSpPr/>
          <p:nvPr/>
        </p:nvSpPr>
        <p:spPr>
          <a:xfrm>
            <a:off x="6641564" y="2935437"/>
            <a:ext cx="4712234"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(B). Power</a:t>
            </a:r>
          </a:p>
        </p:txBody>
      </p:sp>
    </p:spTree>
    <p:custDataLst>
      <p:tags r:id="rId1"/>
    </p:custDataLst>
    <p:extLst>
      <p:ext uri="{BB962C8B-B14F-4D97-AF65-F5344CB8AC3E}">
        <p14:creationId xmlns:p14="http://schemas.microsoft.com/office/powerpoint/2010/main" val="36663378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19016-8816-10E7-DBD9-18D985F51868}"/>
              </a:ext>
            </a:extLst>
          </p:cNvPr>
          <p:cNvSpPr>
            <a:spLocks noGrp="1"/>
          </p:cNvSpPr>
          <p:nvPr>
            <p:ph type="title"/>
          </p:nvPr>
        </p:nvSpPr>
        <p:spPr/>
        <p:txBody>
          <a:bodyPr/>
          <a:lstStyle/>
          <a:p>
            <a:pPr algn="ctr"/>
            <a:r>
              <a:rPr lang="en-US" dirty="0">
                <a:solidFill>
                  <a:schemeClr val="tx1">
                    <a:lumMod val="85000"/>
                    <a:lumOff val="15000"/>
                  </a:schemeClr>
                </a:solidFill>
              </a:rPr>
              <a:t>Summary and What’s Next </a:t>
            </a:r>
          </a:p>
        </p:txBody>
      </p:sp>
      <p:sp>
        <p:nvSpPr>
          <p:cNvPr id="5" name="Content Placeholder 4">
            <a:extLst>
              <a:ext uri="{FF2B5EF4-FFF2-40B4-BE49-F238E27FC236}">
                <a16:creationId xmlns:a16="http://schemas.microsoft.com/office/drawing/2014/main" id="{1240F7E2-0471-6B68-D993-BF832FA3CDE6}"/>
              </a:ext>
            </a:extLst>
          </p:cNvPr>
          <p:cNvSpPr>
            <a:spLocks noGrp="1"/>
          </p:cNvSpPr>
          <p:nvPr>
            <p:ph idx="1"/>
          </p:nvPr>
        </p:nvSpPr>
        <p:spPr>
          <a:xfrm>
            <a:off x="838200" y="1645920"/>
            <a:ext cx="10515600" cy="4572000"/>
          </a:xfrm>
        </p:spPr>
        <p:txBody>
          <a:bodyPr>
            <a:normAutofit fontScale="92500" lnSpcReduction="10000"/>
          </a:bodyPr>
          <a:lstStyle/>
          <a:p>
            <a:pPr marL="457200" indent="-457200">
              <a:buFont typeface="Arial" panose="020B0604020202020204" pitchFamily="34" charset="0"/>
              <a:buChar char="•"/>
            </a:pPr>
            <a:r>
              <a:rPr lang="en-US" dirty="0"/>
              <a:t>Voltage is the push that tries to move electricity through a circuit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Current is the flow of electricity that does the work</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Resistance is anything that slows the flow of electricity</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Understanding voltage, current, and resistance helps technicians describe what electricity is doing, even before using formulas or tools.</a:t>
            </a:r>
          </a:p>
          <a:p>
            <a:endParaRPr lang="en-US" dirty="0"/>
          </a:p>
          <a:p>
            <a:r>
              <a:rPr lang="en-US" dirty="0"/>
              <a:t>Next, we’ll use these ideas to predict what equipment should be doing.</a:t>
            </a:r>
          </a:p>
          <a:p>
            <a:endParaRPr lang="en-US" dirty="0"/>
          </a:p>
        </p:txBody>
      </p:sp>
    </p:spTree>
    <p:custDataLst>
      <p:tags r:id="rId1"/>
    </p:custDataLst>
    <p:extLst>
      <p:ext uri="{BB962C8B-B14F-4D97-AF65-F5344CB8AC3E}">
        <p14:creationId xmlns:p14="http://schemas.microsoft.com/office/powerpoint/2010/main" val="86514546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51A9D44-7E28-9548-A110-7487A3D53FA7}"/>
              </a:ext>
            </a:extLst>
          </p:cNvPr>
          <p:cNvSpPr>
            <a:spLocks noGrp="1"/>
          </p:cNvSpPr>
          <p:nvPr>
            <p:ph type="pic" sz="quarter" idx="12"/>
          </p:nvPr>
        </p:nvSpPr>
        <p:spPr/>
        <p:txBody>
          <a:bodyPr/>
          <a:lstStyle/>
          <a:p>
            <a:endParaRPr lang="en-US"/>
          </a:p>
        </p:txBody>
      </p:sp>
      <p:sp>
        <p:nvSpPr>
          <p:cNvPr id="4" name="Title 3">
            <a:extLst>
              <a:ext uri="{FF2B5EF4-FFF2-40B4-BE49-F238E27FC236}">
                <a16:creationId xmlns:a16="http://schemas.microsoft.com/office/drawing/2014/main" id="{8A4F69CF-6530-1D4D-C4A9-9654A778415A}"/>
              </a:ext>
            </a:extLst>
          </p:cNvPr>
          <p:cNvSpPr>
            <a:spLocks noGrp="1"/>
          </p:cNvSpPr>
          <p:nvPr>
            <p:ph type="title"/>
          </p:nvPr>
        </p:nvSpPr>
        <p:spPr/>
        <p:txBody>
          <a:bodyPr/>
          <a:lstStyle/>
          <a:p>
            <a:r>
              <a:rPr lang="en-US" dirty="0"/>
              <a:t>2.2 – Ohm’s Law</a:t>
            </a:r>
          </a:p>
        </p:txBody>
      </p:sp>
      <p:sp>
        <p:nvSpPr>
          <p:cNvPr id="5" name="Text Placeholder 4">
            <a:extLst>
              <a:ext uri="{FF2B5EF4-FFF2-40B4-BE49-F238E27FC236}">
                <a16:creationId xmlns:a16="http://schemas.microsoft.com/office/drawing/2014/main" id="{2D21B21B-6645-9E21-E3C8-7D58B2CC38E9}"/>
              </a:ext>
            </a:extLst>
          </p:cNvPr>
          <p:cNvSpPr>
            <a:spLocks noGrp="1"/>
          </p:cNvSpPr>
          <p:nvPr>
            <p:ph type="body" sz="quarter" idx="10"/>
          </p:nvPr>
        </p:nvSpPr>
        <p:spPr/>
        <p:txBody>
          <a:bodyPr/>
          <a:lstStyle/>
          <a:p>
            <a:pPr marL="0" indent="0">
              <a:buNone/>
            </a:pPr>
            <a:r>
              <a:rPr lang="en-US" dirty="0"/>
              <a:t>Now that we know what voltage, current, and resistance are, we’ll learn how they depend on each other using Ohm’s Law.</a:t>
            </a:r>
          </a:p>
        </p:txBody>
      </p:sp>
      <p:pic>
        <p:nvPicPr>
          <p:cNvPr id="7" name="Picture Placeholder 2">
            <a:extLst>
              <a:ext uri="{FF2B5EF4-FFF2-40B4-BE49-F238E27FC236}">
                <a16:creationId xmlns:a16="http://schemas.microsoft.com/office/drawing/2014/main" id="{03089C16-6EE8-0A33-0083-F7B6A0E27686}"/>
              </a:ext>
            </a:extLst>
          </p:cNvPr>
          <p:cNvPicPr>
            <a:picLocks noChangeAspect="1"/>
          </p:cNvPicPr>
          <p:nvPr/>
        </p:nvPicPr>
        <p:blipFill>
          <a:blip r:embed="rId4">
            <a:extLst>
              <a:ext uri="{28A0092B-C50C-407E-A947-70E740481C1C}">
                <a14:useLocalDpi xmlns:a14="http://schemas.microsoft.com/office/drawing/2010/main" val="0"/>
              </a:ext>
            </a:extLst>
          </a:blip>
          <a:srcRect l="26373" r="26373"/>
          <a:stretch>
            <a:fillRect/>
          </a:stretch>
        </p:blipFill>
        <p:spPr>
          <a:xfrm>
            <a:off x="7331075" y="0"/>
            <a:ext cx="4860925" cy="6858000"/>
          </a:xfrm>
          <a:prstGeom prst="rect">
            <a:avLst/>
          </a:prstGeom>
          <a:solidFill>
            <a:schemeClr val="bg2"/>
          </a:solidFill>
        </p:spPr>
      </p:pic>
    </p:spTree>
    <p:custDataLst>
      <p:tags r:id="rId1"/>
    </p:custDataLst>
    <p:extLst>
      <p:ext uri="{BB962C8B-B14F-4D97-AF65-F5344CB8AC3E}">
        <p14:creationId xmlns:p14="http://schemas.microsoft.com/office/powerpoint/2010/main" val="184609137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BA3335-019E-938F-7825-69822762ECED}"/>
              </a:ext>
            </a:extLst>
          </p:cNvPr>
          <p:cNvSpPr>
            <a:spLocks noGrp="1"/>
          </p:cNvSpPr>
          <p:nvPr>
            <p:ph type="title"/>
          </p:nvPr>
        </p:nvSpPr>
        <p:spPr/>
        <p:txBody>
          <a:bodyPr/>
          <a:lstStyle/>
          <a:p>
            <a:r>
              <a:rPr lang="en-US" dirty="0"/>
              <a:t>Why Ohm’s Law Matters on the Job</a:t>
            </a:r>
          </a:p>
        </p:txBody>
      </p:sp>
      <p:sp>
        <p:nvSpPr>
          <p:cNvPr id="6" name="Content Placeholder 5">
            <a:extLst>
              <a:ext uri="{FF2B5EF4-FFF2-40B4-BE49-F238E27FC236}">
                <a16:creationId xmlns:a16="http://schemas.microsoft.com/office/drawing/2014/main" id="{6C50AF2F-77C5-39E1-5094-D519750757FA}"/>
              </a:ext>
            </a:extLst>
          </p:cNvPr>
          <p:cNvSpPr>
            <a:spLocks noGrp="1"/>
          </p:cNvSpPr>
          <p:nvPr>
            <p:ph idx="1"/>
          </p:nvPr>
        </p:nvSpPr>
        <p:spPr/>
        <p:txBody>
          <a:bodyPr>
            <a:normAutofit/>
          </a:bodyPr>
          <a:lstStyle/>
          <a:p>
            <a:r>
              <a:rPr lang="en-US" sz="2600" b="1" dirty="0"/>
              <a:t>Ohm’s Law </a:t>
            </a:r>
            <a:r>
              <a:rPr lang="en-US" sz="2600" dirty="0"/>
              <a:t>is how electricity behaves in real equipment, not just a formula.</a:t>
            </a:r>
          </a:p>
          <a:p>
            <a:r>
              <a:rPr lang="en-US" sz="2600" dirty="0"/>
              <a:t>It explains what’s happening in every light, motor, heater, and control circuit you work on.</a:t>
            </a:r>
          </a:p>
          <a:p>
            <a:endParaRPr lang="en-US" sz="2600" dirty="0"/>
          </a:p>
          <a:p>
            <a:r>
              <a:rPr lang="en-US" sz="2600" b="1" u="sng" dirty="0"/>
              <a:t>It helps you:</a:t>
            </a:r>
          </a:p>
          <a:p>
            <a:pPr marL="457200" indent="-457200">
              <a:buFont typeface="Wingdings" panose="05000000000000000000" pitchFamily="2" charset="2"/>
              <a:buChar char="ü"/>
            </a:pPr>
            <a:r>
              <a:rPr lang="en-US" sz="2600" b="1" dirty="0">
                <a:solidFill>
                  <a:schemeClr val="accent1"/>
                </a:solidFill>
              </a:rPr>
              <a:t>Find problems faster. </a:t>
            </a:r>
            <a:r>
              <a:rPr lang="en-US" sz="2600" dirty="0"/>
              <a:t>Voltage drops, shorts, open circuits</a:t>
            </a:r>
          </a:p>
          <a:p>
            <a:pPr marL="457200" indent="-457200">
              <a:buFont typeface="Wingdings" panose="05000000000000000000" pitchFamily="2" charset="2"/>
              <a:buChar char="ü"/>
            </a:pPr>
            <a:r>
              <a:rPr lang="en-US" sz="2600" b="1" dirty="0">
                <a:solidFill>
                  <a:schemeClr val="accent1"/>
                </a:solidFill>
              </a:rPr>
              <a:t>Protect equipment</a:t>
            </a:r>
            <a:r>
              <a:rPr lang="en-US" sz="2600" dirty="0"/>
              <a:t>. By preventing too much current</a:t>
            </a:r>
          </a:p>
          <a:p>
            <a:pPr marL="457200" indent="-457200">
              <a:buFont typeface="Wingdings" panose="05000000000000000000" pitchFamily="2" charset="2"/>
              <a:buChar char="ü"/>
            </a:pPr>
            <a:r>
              <a:rPr lang="en-US" sz="2600" b="1" dirty="0">
                <a:solidFill>
                  <a:schemeClr val="accent1"/>
                </a:solidFill>
              </a:rPr>
              <a:t>Trust your meter readings. </a:t>
            </a:r>
            <a:r>
              <a:rPr lang="en-US" sz="2600" dirty="0"/>
              <a:t>And know what they mean</a:t>
            </a:r>
          </a:p>
          <a:p>
            <a:pPr marL="457200" indent="-457200">
              <a:buFont typeface="Wingdings" panose="05000000000000000000" pitchFamily="2" charset="2"/>
              <a:buChar char="ü"/>
            </a:pPr>
            <a:r>
              <a:rPr lang="en-US" sz="2600" b="1" dirty="0">
                <a:solidFill>
                  <a:schemeClr val="accent1"/>
                </a:solidFill>
              </a:rPr>
              <a:t>Work safer. </a:t>
            </a:r>
            <a:r>
              <a:rPr lang="en-US" sz="2600" dirty="0"/>
              <a:t>By knowing how much current a circuit can handle</a:t>
            </a:r>
          </a:p>
          <a:p>
            <a:endParaRPr lang="en-US" dirty="0"/>
          </a:p>
        </p:txBody>
      </p:sp>
    </p:spTree>
    <p:custDataLst>
      <p:tags r:id="rId1"/>
    </p:custDataLst>
    <p:extLst>
      <p:ext uri="{BB962C8B-B14F-4D97-AF65-F5344CB8AC3E}">
        <p14:creationId xmlns:p14="http://schemas.microsoft.com/office/powerpoint/2010/main" val="3221470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500"/>
                                        <p:tgtEl>
                                          <p:spTgt spid="6">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fade">
                                      <p:cBhvr>
                                        <p:cTn id="19" dur="500"/>
                                        <p:tgtEl>
                                          <p:spTgt spid="6">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fade">
                                      <p:cBhvr>
                                        <p:cTn id="2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708C1A4-5DEF-476D-2D5E-4318AE567E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1A15B73-D647-D5CD-E8CE-A37FFAA437BF}"/>
              </a:ext>
            </a:extLst>
          </p:cNvPr>
          <p:cNvSpPr>
            <a:spLocks noGrp="1"/>
          </p:cNvSpPr>
          <p:nvPr>
            <p:ph type="title"/>
          </p:nvPr>
        </p:nvSpPr>
        <p:spPr>
          <a:xfrm>
            <a:off x="971550" y="646396"/>
            <a:ext cx="10385298" cy="664797"/>
          </a:xfrm>
        </p:spPr>
        <p:txBody>
          <a:bodyPr/>
          <a:lstStyle/>
          <a:p>
            <a:r>
              <a:rPr lang="en-US" dirty="0"/>
              <a:t>Pacing Guide </a:t>
            </a:r>
          </a:p>
        </p:txBody>
      </p:sp>
      <p:sp>
        <p:nvSpPr>
          <p:cNvPr id="5" name="Content Placeholder 4">
            <a:extLst>
              <a:ext uri="{FF2B5EF4-FFF2-40B4-BE49-F238E27FC236}">
                <a16:creationId xmlns:a16="http://schemas.microsoft.com/office/drawing/2014/main" id="{5C93E851-F823-5FB1-01E1-1F997CA034ED}"/>
              </a:ext>
            </a:extLst>
          </p:cNvPr>
          <p:cNvSpPr>
            <a:spLocks noGrp="1"/>
          </p:cNvSpPr>
          <p:nvPr>
            <p:ph idx="1"/>
          </p:nvPr>
        </p:nvSpPr>
        <p:spPr>
          <a:xfrm>
            <a:off x="968502" y="1553030"/>
            <a:ext cx="10385298" cy="4757280"/>
          </a:xfrm>
        </p:spPr>
        <p:txBody>
          <a:bodyPr vert="horz" lIns="0" tIns="0" rIns="0" bIns="0" rtlCol="0" anchor="t">
            <a:normAutofit/>
          </a:bodyPr>
          <a:lstStyle/>
          <a:p>
            <a:r>
              <a:rPr lang="en-US" i="1" dirty="0">
                <a:solidFill>
                  <a:schemeClr val="accent1"/>
                </a:solidFill>
              </a:rPr>
              <a:t>Times have been rounded to the nearest .25 hours. </a:t>
            </a:r>
          </a:p>
          <a:p>
            <a:endParaRPr lang="en-US" i="1" dirty="0">
              <a:solidFill>
                <a:schemeClr val="accent1"/>
              </a:solidFill>
            </a:endParaRPr>
          </a:p>
          <a:p>
            <a:r>
              <a:rPr lang="en-US" sz="2800" b="1" i="1">
                <a:cs typeface="Arial"/>
              </a:rPr>
              <a:t>Total Time: </a:t>
            </a:r>
            <a:r>
              <a:rPr lang="en-US" b="1" i="1">
                <a:cs typeface="Arial"/>
              </a:rPr>
              <a:t>3.25</a:t>
            </a:r>
            <a:r>
              <a:rPr lang="en-US" sz="2800" b="1" i="1">
                <a:cs typeface="Arial"/>
              </a:rPr>
              <a:t> Hours </a:t>
            </a:r>
            <a:endParaRPr lang="en-US" sz="2800" b="1" i="1">
              <a:ea typeface="Calibri"/>
              <a:cs typeface="Arial"/>
            </a:endParaRPr>
          </a:p>
          <a:p>
            <a:pPr marL="914400" lvl="1" indent="-457200">
              <a:buFont typeface="Arial" panose="020B0604020202020204" pitchFamily="34" charset="0"/>
              <a:buChar char="•"/>
            </a:pPr>
            <a:r>
              <a:rPr lang="en-US" sz="2800" dirty="0"/>
              <a:t>(.25 Hrs.) Welcome and Warm Up </a:t>
            </a:r>
          </a:p>
          <a:p>
            <a:pPr marL="914400" lvl="1" indent="-457200">
              <a:buFont typeface="Arial" panose="020B0604020202020204" pitchFamily="34" charset="0"/>
              <a:buChar char="•"/>
            </a:pPr>
            <a:r>
              <a:rPr lang="en-US" sz="2800" dirty="0"/>
              <a:t>(.5 Hrs.) 2.1 – Voltage, Current, and Resistance </a:t>
            </a:r>
          </a:p>
          <a:p>
            <a:pPr marL="914400" lvl="1" indent="-457200">
              <a:buFont typeface="Arial" panose="020B0604020202020204" pitchFamily="34" charset="0"/>
              <a:buChar char="•"/>
            </a:pPr>
            <a:r>
              <a:rPr lang="en-US" sz="2800">
                <a:cs typeface="Arial"/>
              </a:rPr>
              <a:t>(2 Hrs.) 2.2 – Ohm’s Law</a:t>
            </a:r>
            <a:endParaRPr lang="en-US" sz="2800">
              <a:ea typeface="Calibri"/>
              <a:cs typeface="Arial"/>
            </a:endParaRPr>
          </a:p>
          <a:p>
            <a:pPr marL="914400" lvl="1" indent="-457200">
              <a:buFont typeface="Arial" panose="020B0604020202020204" pitchFamily="34" charset="0"/>
              <a:buChar char="•"/>
            </a:pPr>
            <a:r>
              <a:rPr lang="en-US" sz="2800" dirty="0"/>
              <a:t>(.5 Hrs.) Quiz and Wrap Up</a:t>
            </a:r>
          </a:p>
          <a:p>
            <a:endParaRPr lang="en-US" dirty="0"/>
          </a:p>
        </p:txBody>
      </p:sp>
    </p:spTree>
    <p:custDataLst>
      <p:tags r:id="rId1"/>
    </p:custDataLst>
    <p:extLst>
      <p:ext uri="{BB962C8B-B14F-4D97-AF65-F5344CB8AC3E}">
        <p14:creationId xmlns:p14="http://schemas.microsoft.com/office/powerpoint/2010/main" val="28983002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D0D4-21E6-31AF-CBDF-6B35E90D6ADD}"/>
              </a:ext>
            </a:extLst>
          </p:cNvPr>
          <p:cNvSpPr>
            <a:spLocks noGrp="1"/>
          </p:cNvSpPr>
          <p:nvPr>
            <p:ph type="title"/>
          </p:nvPr>
        </p:nvSpPr>
        <p:spPr/>
        <p:txBody>
          <a:bodyPr/>
          <a:lstStyle/>
          <a:p>
            <a:r>
              <a:rPr lang="en-US" dirty="0"/>
              <a:t>Units of Measurements </a:t>
            </a:r>
          </a:p>
        </p:txBody>
      </p:sp>
      <p:graphicFrame>
        <p:nvGraphicFramePr>
          <p:cNvPr id="4" name="Content Placeholder 3">
            <a:extLst>
              <a:ext uri="{FF2B5EF4-FFF2-40B4-BE49-F238E27FC236}">
                <a16:creationId xmlns:a16="http://schemas.microsoft.com/office/drawing/2014/main" id="{732F6654-F3B2-5373-E8E2-7249143D293F}"/>
              </a:ext>
            </a:extLst>
          </p:cNvPr>
          <p:cNvGraphicFramePr>
            <a:graphicFrameLocks noGrp="1"/>
          </p:cNvGraphicFramePr>
          <p:nvPr>
            <p:ph idx="1"/>
            <p:extLst>
              <p:ext uri="{D42A27DB-BD31-4B8C-83A1-F6EECF244321}">
                <p14:modId xmlns:p14="http://schemas.microsoft.com/office/powerpoint/2010/main" val="2016128335"/>
              </p:ext>
            </p:extLst>
          </p:nvPr>
        </p:nvGraphicFramePr>
        <p:xfrm>
          <a:off x="838200" y="1646238"/>
          <a:ext cx="10515600" cy="3352800"/>
        </p:xfrm>
        <a:graphic>
          <a:graphicData uri="http://schemas.openxmlformats.org/drawingml/2006/table">
            <a:tbl>
              <a:tblPr firstRow="1" bandRow="1">
                <a:tableStyleId>{5940675A-B579-460E-94D1-54222C63F5DA}</a:tableStyleId>
              </a:tblPr>
              <a:tblGrid>
                <a:gridCol w="2409967">
                  <a:extLst>
                    <a:ext uri="{9D8B030D-6E8A-4147-A177-3AD203B41FA5}">
                      <a16:colId xmlns:a16="http://schemas.microsoft.com/office/drawing/2014/main" val="3156649981"/>
                    </a:ext>
                  </a:extLst>
                </a:gridCol>
                <a:gridCol w="1856096">
                  <a:extLst>
                    <a:ext uri="{9D8B030D-6E8A-4147-A177-3AD203B41FA5}">
                      <a16:colId xmlns:a16="http://schemas.microsoft.com/office/drawing/2014/main" val="3524411996"/>
                    </a:ext>
                  </a:extLst>
                </a:gridCol>
                <a:gridCol w="1760561">
                  <a:extLst>
                    <a:ext uri="{9D8B030D-6E8A-4147-A177-3AD203B41FA5}">
                      <a16:colId xmlns:a16="http://schemas.microsoft.com/office/drawing/2014/main" val="2844505720"/>
                    </a:ext>
                  </a:extLst>
                </a:gridCol>
                <a:gridCol w="4488976">
                  <a:extLst>
                    <a:ext uri="{9D8B030D-6E8A-4147-A177-3AD203B41FA5}">
                      <a16:colId xmlns:a16="http://schemas.microsoft.com/office/drawing/2014/main" val="2433089117"/>
                    </a:ext>
                  </a:extLst>
                </a:gridCol>
              </a:tblGrid>
              <a:tr h="370840">
                <a:tc>
                  <a:txBody>
                    <a:bodyPr/>
                    <a:lstStyle/>
                    <a:p>
                      <a:r>
                        <a:rPr lang="en-US" sz="2800" b="1" dirty="0">
                          <a:solidFill>
                            <a:schemeClr val="bg1"/>
                          </a:solidFill>
                        </a:rPr>
                        <a:t>Quantity </a:t>
                      </a:r>
                    </a:p>
                  </a:txBody>
                  <a:tcPr>
                    <a:solidFill>
                      <a:schemeClr val="accent1"/>
                    </a:solidFill>
                  </a:tcPr>
                </a:tc>
                <a:tc>
                  <a:txBody>
                    <a:bodyPr/>
                    <a:lstStyle/>
                    <a:p>
                      <a:r>
                        <a:rPr lang="en-US" sz="2800" b="1" dirty="0">
                          <a:solidFill>
                            <a:schemeClr val="bg1"/>
                          </a:solidFill>
                        </a:rPr>
                        <a:t>Unit </a:t>
                      </a:r>
                    </a:p>
                  </a:txBody>
                  <a:tcPr>
                    <a:solidFill>
                      <a:schemeClr val="accent1"/>
                    </a:solidFill>
                  </a:tcPr>
                </a:tc>
                <a:tc>
                  <a:txBody>
                    <a:bodyPr/>
                    <a:lstStyle/>
                    <a:p>
                      <a:r>
                        <a:rPr lang="en-US" sz="2800" b="1" dirty="0">
                          <a:solidFill>
                            <a:schemeClr val="bg1"/>
                          </a:solidFill>
                        </a:rPr>
                        <a:t>Symbol</a:t>
                      </a:r>
                    </a:p>
                  </a:txBody>
                  <a:tcPr>
                    <a:solidFill>
                      <a:schemeClr val="accent1"/>
                    </a:solidFill>
                  </a:tcPr>
                </a:tc>
                <a:tc>
                  <a:txBody>
                    <a:bodyPr/>
                    <a:lstStyle/>
                    <a:p>
                      <a:r>
                        <a:rPr lang="en-US" sz="2800" b="1" dirty="0">
                          <a:solidFill>
                            <a:schemeClr val="bg1"/>
                          </a:solidFill>
                        </a:rPr>
                        <a:t>Other things you may see</a:t>
                      </a:r>
                    </a:p>
                  </a:txBody>
                  <a:tcPr>
                    <a:solidFill>
                      <a:schemeClr val="accent1"/>
                    </a:solidFill>
                  </a:tcPr>
                </a:tc>
                <a:extLst>
                  <a:ext uri="{0D108BD9-81ED-4DB2-BD59-A6C34878D82A}">
                    <a16:rowId xmlns:a16="http://schemas.microsoft.com/office/drawing/2014/main" val="2880529354"/>
                  </a:ext>
                </a:extLst>
              </a:tr>
              <a:tr h="370840">
                <a:tc>
                  <a:txBody>
                    <a:bodyPr/>
                    <a:lstStyle/>
                    <a:p>
                      <a:r>
                        <a:rPr lang="en-US" sz="2800" dirty="0"/>
                        <a:t>Voltage</a:t>
                      </a:r>
                    </a:p>
                  </a:txBody>
                  <a:tcPr>
                    <a:solidFill>
                      <a:schemeClr val="bg2"/>
                    </a:solidFill>
                  </a:tcPr>
                </a:tc>
                <a:tc>
                  <a:txBody>
                    <a:bodyPr/>
                    <a:lstStyle/>
                    <a:p>
                      <a:r>
                        <a:rPr lang="en-US" sz="2800" dirty="0"/>
                        <a:t>Volts</a:t>
                      </a:r>
                    </a:p>
                    <a:p>
                      <a:endParaRPr lang="en-US" sz="2800" dirty="0"/>
                    </a:p>
                  </a:txBody>
                  <a:tcPr/>
                </a:tc>
                <a:tc>
                  <a:txBody>
                    <a:bodyPr/>
                    <a:lstStyle/>
                    <a:p>
                      <a:r>
                        <a:rPr lang="en-US" sz="2800" dirty="0"/>
                        <a:t>V, E</a:t>
                      </a:r>
                    </a:p>
                  </a:txBody>
                  <a:tcPr/>
                </a:tc>
                <a:tc>
                  <a:txBody>
                    <a:bodyPr/>
                    <a:lstStyle/>
                    <a:p>
                      <a:r>
                        <a:rPr lang="en-US" sz="2800" dirty="0"/>
                        <a:t>E = Electromotive force (EMF)</a:t>
                      </a:r>
                    </a:p>
                  </a:txBody>
                  <a:tcPr/>
                </a:tc>
                <a:extLst>
                  <a:ext uri="{0D108BD9-81ED-4DB2-BD59-A6C34878D82A}">
                    <a16:rowId xmlns:a16="http://schemas.microsoft.com/office/drawing/2014/main" val="2436587209"/>
                  </a:ext>
                </a:extLst>
              </a:tr>
              <a:tr h="370840">
                <a:tc>
                  <a:txBody>
                    <a:bodyPr/>
                    <a:lstStyle/>
                    <a:p>
                      <a:r>
                        <a:rPr lang="en-US" sz="2800" dirty="0"/>
                        <a:t>Current </a:t>
                      </a:r>
                    </a:p>
                  </a:txBody>
                  <a:tcPr>
                    <a:solidFill>
                      <a:schemeClr val="bg2"/>
                    </a:solidFill>
                  </a:tcPr>
                </a:tc>
                <a:tc>
                  <a:txBody>
                    <a:bodyPr/>
                    <a:lstStyle/>
                    <a:p>
                      <a:r>
                        <a:rPr lang="en-US" sz="2800" dirty="0"/>
                        <a:t>Ampere</a:t>
                      </a:r>
                    </a:p>
                    <a:p>
                      <a:endParaRPr lang="en-US" sz="2800" dirty="0"/>
                    </a:p>
                  </a:txBody>
                  <a:tcPr/>
                </a:tc>
                <a:tc>
                  <a:txBody>
                    <a:bodyPr/>
                    <a:lstStyle/>
                    <a:p>
                      <a:r>
                        <a:rPr lang="en-US" sz="2800" dirty="0"/>
                        <a:t>A, I</a:t>
                      </a:r>
                    </a:p>
                  </a:txBody>
                  <a:tcPr/>
                </a:tc>
                <a:tc>
                  <a:txBody>
                    <a:bodyPr/>
                    <a:lstStyle/>
                    <a:p>
                      <a:r>
                        <a:rPr lang="en-US" sz="2800" dirty="0"/>
                        <a:t>I = Intensity </a:t>
                      </a:r>
                    </a:p>
                  </a:txBody>
                  <a:tcPr/>
                </a:tc>
                <a:extLst>
                  <a:ext uri="{0D108BD9-81ED-4DB2-BD59-A6C34878D82A}">
                    <a16:rowId xmlns:a16="http://schemas.microsoft.com/office/drawing/2014/main" val="390562722"/>
                  </a:ext>
                </a:extLst>
              </a:tr>
              <a:tr h="370840">
                <a:tc>
                  <a:txBody>
                    <a:bodyPr/>
                    <a:lstStyle/>
                    <a:p>
                      <a:r>
                        <a:rPr lang="en-US" sz="2800" dirty="0"/>
                        <a:t>Resistance </a:t>
                      </a:r>
                    </a:p>
                  </a:txBody>
                  <a:tcPr>
                    <a:solidFill>
                      <a:schemeClr val="bg2"/>
                    </a:solidFill>
                  </a:tcPr>
                </a:tc>
                <a:tc>
                  <a:txBody>
                    <a:bodyPr/>
                    <a:lstStyle/>
                    <a:p>
                      <a:r>
                        <a:rPr lang="en-US" sz="2800" dirty="0"/>
                        <a:t>Ohm</a:t>
                      </a:r>
                    </a:p>
                  </a:txBody>
                  <a:tcPr/>
                </a:tc>
                <a:tc>
                  <a:txBody>
                    <a:bodyPr/>
                    <a:lstStyle/>
                    <a:p>
                      <a:r>
                        <a:rPr lang="en-US" sz="2800" b="0" dirty="0"/>
                        <a:t>Ω, R</a:t>
                      </a:r>
                    </a:p>
                    <a:p>
                      <a:endParaRPr lang="en-US" sz="2800" dirty="0"/>
                    </a:p>
                  </a:txBody>
                  <a:tcPr/>
                </a:tc>
                <a:tc>
                  <a:txBody>
                    <a:bodyPr/>
                    <a:lstStyle/>
                    <a:p>
                      <a:endParaRPr lang="en-US" sz="2800" dirty="0"/>
                    </a:p>
                  </a:txBody>
                  <a:tcPr/>
                </a:tc>
                <a:extLst>
                  <a:ext uri="{0D108BD9-81ED-4DB2-BD59-A6C34878D82A}">
                    <a16:rowId xmlns:a16="http://schemas.microsoft.com/office/drawing/2014/main" val="487517589"/>
                  </a:ext>
                </a:extLst>
              </a:tr>
            </a:tbl>
          </a:graphicData>
        </a:graphic>
      </p:graphicFrame>
    </p:spTree>
    <p:custDataLst>
      <p:tags r:id="rId1"/>
    </p:custDataLst>
    <p:extLst>
      <p:ext uri="{BB962C8B-B14F-4D97-AF65-F5344CB8AC3E}">
        <p14:creationId xmlns:p14="http://schemas.microsoft.com/office/powerpoint/2010/main" val="41634196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A4C42-D714-33F4-CE25-5D5D35A2AFA6}"/>
              </a:ext>
            </a:extLst>
          </p:cNvPr>
          <p:cNvSpPr>
            <a:spLocks noGrp="1"/>
          </p:cNvSpPr>
          <p:nvPr>
            <p:ph type="title"/>
          </p:nvPr>
        </p:nvSpPr>
        <p:spPr/>
        <p:txBody>
          <a:bodyPr/>
          <a:lstStyle/>
          <a:p>
            <a:r>
              <a:rPr lang="en-US" dirty="0"/>
              <a:t>Decimals in Electrical Work </a:t>
            </a:r>
          </a:p>
        </p:txBody>
      </p:sp>
      <p:sp>
        <p:nvSpPr>
          <p:cNvPr id="3" name="Content Placeholder 2">
            <a:extLst>
              <a:ext uri="{FF2B5EF4-FFF2-40B4-BE49-F238E27FC236}">
                <a16:creationId xmlns:a16="http://schemas.microsoft.com/office/drawing/2014/main" id="{5AA23E87-307D-8EB3-35DE-2D7D1D53EF48}"/>
              </a:ext>
            </a:extLst>
          </p:cNvPr>
          <p:cNvSpPr>
            <a:spLocks noGrp="1"/>
          </p:cNvSpPr>
          <p:nvPr>
            <p:ph idx="1"/>
          </p:nvPr>
        </p:nvSpPr>
        <p:spPr>
          <a:xfrm>
            <a:off x="827964" y="1635504"/>
            <a:ext cx="5876500" cy="4572000"/>
          </a:xfrm>
        </p:spPr>
        <p:txBody>
          <a:bodyPr>
            <a:normAutofit lnSpcReduction="10000"/>
          </a:bodyPr>
          <a:lstStyle/>
          <a:p>
            <a:r>
              <a:rPr lang="en-US" dirty="0"/>
              <a:t>Technicians frequently see decimal values when measuring electricity.</a:t>
            </a:r>
          </a:p>
          <a:p>
            <a:r>
              <a:rPr lang="en-US" dirty="0"/>
              <a:t>Examples:</a:t>
            </a:r>
          </a:p>
          <a:p>
            <a:pPr marL="457200" indent="-457200">
              <a:buFont typeface="Arial" panose="020B0604020202020204" pitchFamily="34" charset="0"/>
              <a:buChar char="•"/>
            </a:pPr>
            <a:r>
              <a:rPr lang="en-US" dirty="0"/>
              <a:t>12.6 V</a:t>
            </a:r>
          </a:p>
          <a:p>
            <a:pPr marL="457200" indent="-457200">
              <a:buFont typeface="Arial" panose="020B0604020202020204" pitchFamily="34" charset="0"/>
              <a:buChar char="•"/>
            </a:pPr>
            <a:r>
              <a:rPr lang="en-US" dirty="0"/>
              <a:t>0.35 A</a:t>
            </a:r>
          </a:p>
          <a:p>
            <a:pPr marL="457200" indent="-457200">
              <a:buFont typeface="Arial" panose="020B0604020202020204" pitchFamily="34" charset="0"/>
              <a:buChar char="•"/>
            </a:pPr>
            <a:r>
              <a:rPr lang="en-US" dirty="0"/>
              <a:t>0.02 Ω</a:t>
            </a:r>
          </a:p>
          <a:p>
            <a:endParaRPr lang="en-US" dirty="0"/>
          </a:p>
          <a:p>
            <a:r>
              <a:rPr lang="en-US" dirty="0"/>
              <a:t>Small decimal differences can indicate voltage drops, resistance changes, or equipment problems.</a:t>
            </a:r>
          </a:p>
          <a:p>
            <a:endParaRPr lang="en-US" dirty="0"/>
          </a:p>
        </p:txBody>
      </p:sp>
      <p:pic>
        <p:nvPicPr>
          <p:cNvPr id="6" name="Picture 5" descr="Multimeter and battery">
            <a:extLst>
              <a:ext uri="{FF2B5EF4-FFF2-40B4-BE49-F238E27FC236}">
                <a16:creationId xmlns:a16="http://schemas.microsoft.com/office/drawing/2014/main" id="{3625A340-282B-9C05-317E-3F9064581D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1" r="42563" b="9716"/>
          <a:stretch>
            <a:fillRect/>
          </a:stretch>
        </p:blipFill>
        <p:spPr bwMode="auto">
          <a:xfrm>
            <a:off x="6878472" y="2173119"/>
            <a:ext cx="4067032" cy="4787239"/>
          </a:xfrm>
          <a:prstGeom prst="rect">
            <a:avLst/>
          </a:prstGeom>
          <a:solidFill>
            <a:srgbClr val="FFFFFF"/>
          </a:solidFill>
        </p:spPr>
      </p:pic>
      <p:grpSp>
        <p:nvGrpSpPr>
          <p:cNvPr id="25" name="Group 24">
            <a:extLst>
              <a:ext uri="{FF2B5EF4-FFF2-40B4-BE49-F238E27FC236}">
                <a16:creationId xmlns:a16="http://schemas.microsoft.com/office/drawing/2014/main" id="{E7BFBD81-6A23-5EF2-EFB6-2D7C685D4345}"/>
              </a:ext>
            </a:extLst>
          </p:cNvPr>
          <p:cNvGrpSpPr/>
          <p:nvPr/>
        </p:nvGrpSpPr>
        <p:grpSpPr>
          <a:xfrm>
            <a:off x="8393373" y="1635504"/>
            <a:ext cx="532262" cy="3618884"/>
            <a:chOff x="8393373" y="1635504"/>
            <a:chExt cx="532262" cy="3618884"/>
          </a:xfrm>
        </p:grpSpPr>
        <p:grpSp>
          <p:nvGrpSpPr>
            <p:cNvPr id="22" name="Group 21">
              <a:extLst>
                <a:ext uri="{FF2B5EF4-FFF2-40B4-BE49-F238E27FC236}">
                  <a16:creationId xmlns:a16="http://schemas.microsoft.com/office/drawing/2014/main" id="{7245FA05-CECD-4CFE-FDD1-9D57DCF828A3}"/>
                </a:ext>
              </a:extLst>
            </p:cNvPr>
            <p:cNvGrpSpPr/>
            <p:nvPr/>
          </p:nvGrpSpPr>
          <p:grpSpPr>
            <a:xfrm>
              <a:off x="8393373" y="2825086"/>
              <a:ext cx="532262" cy="2429302"/>
              <a:chOff x="8393373" y="2088107"/>
              <a:chExt cx="532262" cy="2429302"/>
            </a:xfrm>
          </p:grpSpPr>
          <p:sp>
            <p:nvSpPr>
              <p:cNvPr id="8" name="Rectangle 7">
                <a:extLst>
                  <a:ext uri="{FF2B5EF4-FFF2-40B4-BE49-F238E27FC236}">
                    <a16:creationId xmlns:a16="http://schemas.microsoft.com/office/drawing/2014/main" id="{9048F122-2AED-658B-BAC2-585CF38E47EF}"/>
                  </a:ext>
                </a:extLst>
              </p:cNvPr>
              <p:cNvSpPr/>
              <p:nvPr/>
            </p:nvSpPr>
            <p:spPr>
              <a:xfrm>
                <a:off x="8393373" y="3248167"/>
                <a:ext cx="532262" cy="1269242"/>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77727334-5F81-1A28-0C2C-E053B68D0C7E}"/>
                  </a:ext>
                </a:extLst>
              </p:cNvPr>
              <p:cNvCxnSpPr>
                <a:cxnSpLocks/>
                <a:stCxn id="8" idx="0"/>
              </p:cNvCxnSpPr>
              <p:nvPr/>
            </p:nvCxnSpPr>
            <p:spPr>
              <a:xfrm flipV="1">
                <a:off x="8659504" y="2088107"/>
                <a:ext cx="0" cy="116006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9EF6E0CA-624F-C2A6-A50E-33D3BD0B242B}"/>
                </a:ext>
              </a:extLst>
            </p:cNvPr>
            <p:cNvSpPr/>
            <p:nvPr/>
          </p:nvSpPr>
          <p:spPr>
            <a:xfrm rot="16200000">
              <a:off x="8079474" y="1997940"/>
              <a:ext cx="1160061" cy="4351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dirty="0"/>
                <a:t>Tenths</a:t>
              </a:r>
            </a:p>
          </p:txBody>
        </p:sp>
      </p:grpSp>
      <p:grpSp>
        <p:nvGrpSpPr>
          <p:cNvPr id="26" name="Group 25">
            <a:extLst>
              <a:ext uri="{FF2B5EF4-FFF2-40B4-BE49-F238E27FC236}">
                <a16:creationId xmlns:a16="http://schemas.microsoft.com/office/drawing/2014/main" id="{AB0A5F25-87AA-3BDF-A4E2-256330161203}"/>
              </a:ext>
            </a:extLst>
          </p:cNvPr>
          <p:cNvGrpSpPr/>
          <p:nvPr/>
        </p:nvGrpSpPr>
        <p:grpSpPr>
          <a:xfrm>
            <a:off x="9048466" y="1102758"/>
            <a:ext cx="532262" cy="4151630"/>
            <a:chOff x="9048466" y="1102758"/>
            <a:chExt cx="532262" cy="4151630"/>
          </a:xfrm>
        </p:grpSpPr>
        <p:grpSp>
          <p:nvGrpSpPr>
            <p:cNvPr id="23" name="Group 22">
              <a:extLst>
                <a:ext uri="{FF2B5EF4-FFF2-40B4-BE49-F238E27FC236}">
                  <a16:creationId xmlns:a16="http://schemas.microsoft.com/office/drawing/2014/main" id="{45EEF474-4505-B429-3417-7A27DD6A8095}"/>
                </a:ext>
              </a:extLst>
            </p:cNvPr>
            <p:cNvGrpSpPr/>
            <p:nvPr/>
          </p:nvGrpSpPr>
          <p:grpSpPr>
            <a:xfrm>
              <a:off x="9048466" y="2825086"/>
              <a:ext cx="532262" cy="2429302"/>
              <a:chOff x="9048466" y="2088107"/>
              <a:chExt cx="532262" cy="2429302"/>
            </a:xfrm>
          </p:grpSpPr>
          <p:sp>
            <p:nvSpPr>
              <p:cNvPr id="9" name="Rectangle 8">
                <a:extLst>
                  <a:ext uri="{FF2B5EF4-FFF2-40B4-BE49-F238E27FC236}">
                    <a16:creationId xmlns:a16="http://schemas.microsoft.com/office/drawing/2014/main" id="{4B17EFAB-8E44-CD0F-602F-A1313D92792A}"/>
                  </a:ext>
                </a:extLst>
              </p:cNvPr>
              <p:cNvSpPr/>
              <p:nvPr/>
            </p:nvSpPr>
            <p:spPr>
              <a:xfrm>
                <a:off x="9048466" y="3248167"/>
                <a:ext cx="532262" cy="1269242"/>
              </a:xfrm>
              <a:prstGeom prst="rect">
                <a:avLst/>
              </a:prstGeom>
              <a:noFill/>
              <a:ln w="57150">
                <a:solidFill>
                  <a:srgbClr val="8CF1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6E3E1EF-4DE0-4193-DF46-130D3F6FB400}"/>
                  </a:ext>
                </a:extLst>
              </p:cNvPr>
              <p:cNvCxnSpPr>
                <a:cxnSpLocks/>
              </p:cNvCxnSpPr>
              <p:nvPr/>
            </p:nvCxnSpPr>
            <p:spPr>
              <a:xfrm flipH="1" flipV="1">
                <a:off x="9314597" y="2088107"/>
                <a:ext cx="17059" cy="1160060"/>
              </a:xfrm>
              <a:prstGeom prst="straightConnector1">
                <a:avLst/>
              </a:prstGeom>
              <a:ln w="57150">
                <a:solidFill>
                  <a:srgbClr val="8CF13F"/>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BBB7F931-8513-7E80-255E-1FC5D68F10CE}"/>
                </a:ext>
              </a:extLst>
            </p:cNvPr>
            <p:cNvSpPr/>
            <p:nvPr/>
          </p:nvSpPr>
          <p:spPr>
            <a:xfrm rot="16200000">
              <a:off x="8453433" y="1746327"/>
              <a:ext cx="1722328" cy="4351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dirty="0"/>
                <a:t>Hundredths</a:t>
              </a:r>
            </a:p>
          </p:txBody>
        </p:sp>
      </p:grpSp>
      <p:grpSp>
        <p:nvGrpSpPr>
          <p:cNvPr id="27" name="Group 26">
            <a:extLst>
              <a:ext uri="{FF2B5EF4-FFF2-40B4-BE49-F238E27FC236}">
                <a16:creationId xmlns:a16="http://schemas.microsoft.com/office/drawing/2014/main" id="{8C3018B4-BEA7-5F36-9533-46656C172517}"/>
              </a:ext>
            </a:extLst>
          </p:cNvPr>
          <p:cNvGrpSpPr/>
          <p:nvPr/>
        </p:nvGrpSpPr>
        <p:grpSpPr>
          <a:xfrm>
            <a:off x="9676263" y="768868"/>
            <a:ext cx="532262" cy="4485520"/>
            <a:chOff x="9676263" y="768868"/>
            <a:chExt cx="532262" cy="4485520"/>
          </a:xfrm>
        </p:grpSpPr>
        <p:grpSp>
          <p:nvGrpSpPr>
            <p:cNvPr id="24" name="Group 23">
              <a:extLst>
                <a:ext uri="{FF2B5EF4-FFF2-40B4-BE49-F238E27FC236}">
                  <a16:creationId xmlns:a16="http://schemas.microsoft.com/office/drawing/2014/main" id="{261B2459-15A6-9239-FE85-E34216665DEB}"/>
                </a:ext>
              </a:extLst>
            </p:cNvPr>
            <p:cNvGrpSpPr/>
            <p:nvPr/>
          </p:nvGrpSpPr>
          <p:grpSpPr>
            <a:xfrm>
              <a:off x="9676263" y="2825086"/>
              <a:ext cx="532262" cy="2429302"/>
              <a:chOff x="9676263" y="2088107"/>
              <a:chExt cx="532262" cy="2429302"/>
            </a:xfrm>
          </p:grpSpPr>
          <p:sp>
            <p:nvSpPr>
              <p:cNvPr id="10" name="Rectangle 9">
                <a:extLst>
                  <a:ext uri="{FF2B5EF4-FFF2-40B4-BE49-F238E27FC236}">
                    <a16:creationId xmlns:a16="http://schemas.microsoft.com/office/drawing/2014/main" id="{B67448D3-147F-4B78-487A-86E8DF71A946}"/>
                  </a:ext>
                </a:extLst>
              </p:cNvPr>
              <p:cNvSpPr/>
              <p:nvPr/>
            </p:nvSpPr>
            <p:spPr>
              <a:xfrm>
                <a:off x="9676263" y="3248167"/>
                <a:ext cx="532262" cy="1269242"/>
              </a:xfrm>
              <a:prstGeom prst="rect">
                <a:avLst/>
              </a:prstGeom>
              <a:no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209E743-F9FC-9B61-FA68-9FD9A259BB2E}"/>
                  </a:ext>
                </a:extLst>
              </p:cNvPr>
              <p:cNvCxnSpPr>
                <a:cxnSpLocks/>
              </p:cNvCxnSpPr>
              <p:nvPr/>
            </p:nvCxnSpPr>
            <p:spPr>
              <a:xfrm flipV="1">
                <a:off x="9928745" y="2088107"/>
                <a:ext cx="0" cy="1160060"/>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0B18D04B-4F57-4F5F-1DAE-AFDBC84DB19A}"/>
                </a:ext>
              </a:extLst>
            </p:cNvPr>
            <p:cNvSpPr/>
            <p:nvPr/>
          </p:nvSpPr>
          <p:spPr>
            <a:xfrm rot="16200000">
              <a:off x="8911744" y="1577742"/>
              <a:ext cx="2052938" cy="4351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dirty="0"/>
                <a:t>Thousandths</a:t>
              </a:r>
            </a:p>
          </p:txBody>
        </p:sp>
      </p:grpSp>
    </p:spTree>
    <p:custDataLst>
      <p:tags r:id="rId1"/>
    </p:custDataLst>
    <p:extLst>
      <p:ext uri="{BB962C8B-B14F-4D97-AF65-F5344CB8AC3E}">
        <p14:creationId xmlns:p14="http://schemas.microsoft.com/office/powerpoint/2010/main" val="213707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AD9D-8544-508C-6F44-973CA0816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BD193-6E28-116A-D6AB-69E39739D66F}"/>
              </a:ext>
            </a:extLst>
          </p:cNvPr>
          <p:cNvSpPr>
            <a:spLocks noGrp="1"/>
          </p:cNvSpPr>
          <p:nvPr>
            <p:ph type="title"/>
          </p:nvPr>
        </p:nvSpPr>
        <p:spPr/>
        <p:txBody>
          <a:bodyPr/>
          <a:lstStyle/>
          <a:p>
            <a:r>
              <a:rPr lang="en-US" dirty="0"/>
              <a:t>Decimals in Electrical Work </a:t>
            </a:r>
          </a:p>
        </p:txBody>
      </p:sp>
      <p:sp>
        <p:nvSpPr>
          <p:cNvPr id="3" name="Content Placeholder 2">
            <a:extLst>
              <a:ext uri="{FF2B5EF4-FFF2-40B4-BE49-F238E27FC236}">
                <a16:creationId xmlns:a16="http://schemas.microsoft.com/office/drawing/2014/main" id="{4F0B3CE9-56D6-6FB1-6177-5C4854711C01}"/>
              </a:ext>
            </a:extLst>
          </p:cNvPr>
          <p:cNvSpPr>
            <a:spLocks noGrp="1"/>
          </p:cNvSpPr>
          <p:nvPr>
            <p:ph idx="1"/>
          </p:nvPr>
        </p:nvSpPr>
        <p:spPr>
          <a:xfrm>
            <a:off x="827964" y="1635504"/>
            <a:ext cx="5876500" cy="4572000"/>
          </a:xfrm>
        </p:spPr>
        <p:txBody>
          <a:bodyPr>
            <a:normAutofit/>
          </a:bodyPr>
          <a:lstStyle/>
          <a:p>
            <a:r>
              <a:rPr lang="en-US" dirty="0"/>
              <a:t>Each step changes the value by 10 times.</a:t>
            </a:r>
          </a:p>
          <a:p>
            <a:endParaRPr lang="en-US" dirty="0"/>
          </a:p>
          <a:p>
            <a:r>
              <a:rPr lang="en-US" b="1" dirty="0"/>
              <a:t>Example</a:t>
            </a:r>
            <a:r>
              <a:rPr lang="en-US" dirty="0"/>
              <a:t>:</a:t>
            </a:r>
          </a:p>
          <a:p>
            <a:r>
              <a:rPr lang="en-US" dirty="0"/>
              <a:t>1 → 10 → 100 → 1000</a:t>
            </a:r>
            <a:br>
              <a:rPr lang="en-US" dirty="0"/>
            </a:br>
            <a:r>
              <a:rPr lang="en-US" dirty="0"/>
              <a:t>Each step = 10× larger</a:t>
            </a:r>
          </a:p>
          <a:p>
            <a:endParaRPr lang="en-US" dirty="0"/>
          </a:p>
          <a:p>
            <a:r>
              <a:rPr lang="en-US" b="1" dirty="0"/>
              <a:t>Decimals move the other direction</a:t>
            </a:r>
            <a:r>
              <a:rPr lang="en-US" dirty="0"/>
              <a:t>:</a:t>
            </a:r>
          </a:p>
          <a:p>
            <a:r>
              <a:rPr lang="en-US" dirty="0"/>
              <a:t>1 → 0.1 → 0.01 → 0.001</a:t>
            </a:r>
          </a:p>
          <a:p>
            <a:endParaRPr lang="en-US" dirty="0"/>
          </a:p>
        </p:txBody>
      </p:sp>
      <p:pic>
        <p:nvPicPr>
          <p:cNvPr id="6" name="Picture 5" descr="Multimeter and battery">
            <a:extLst>
              <a:ext uri="{FF2B5EF4-FFF2-40B4-BE49-F238E27FC236}">
                <a16:creationId xmlns:a16="http://schemas.microsoft.com/office/drawing/2014/main" id="{35E45BE8-3F28-487B-82F7-D2F5DF9C0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31" r="42563" b="9716"/>
          <a:stretch>
            <a:fillRect/>
          </a:stretch>
        </p:blipFill>
        <p:spPr bwMode="auto">
          <a:xfrm>
            <a:off x="6878472" y="2173119"/>
            <a:ext cx="4067032" cy="4787239"/>
          </a:xfrm>
          <a:prstGeom prst="rect">
            <a:avLst/>
          </a:prstGeom>
          <a:solidFill>
            <a:srgbClr val="FFFFFF"/>
          </a:solidFill>
        </p:spPr>
      </p:pic>
      <p:grpSp>
        <p:nvGrpSpPr>
          <p:cNvPr id="25" name="Group 24">
            <a:extLst>
              <a:ext uri="{FF2B5EF4-FFF2-40B4-BE49-F238E27FC236}">
                <a16:creationId xmlns:a16="http://schemas.microsoft.com/office/drawing/2014/main" id="{9C9B126F-E271-D0BF-9299-7EA3EBFCAF35}"/>
              </a:ext>
            </a:extLst>
          </p:cNvPr>
          <p:cNvGrpSpPr/>
          <p:nvPr/>
        </p:nvGrpSpPr>
        <p:grpSpPr>
          <a:xfrm>
            <a:off x="8393373" y="1635504"/>
            <a:ext cx="532262" cy="3618884"/>
            <a:chOff x="8393373" y="1635504"/>
            <a:chExt cx="532262" cy="3618884"/>
          </a:xfrm>
        </p:grpSpPr>
        <p:grpSp>
          <p:nvGrpSpPr>
            <p:cNvPr id="22" name="Group 21">
              <a:extLst>
                <a:ext uri="{FF2B5EF4-FFF2-40B4-BE49-F238E27FC236}">
                  <a16:creationId xmlns:a16="http://schemas.microsoft.com/office/drawing/2014/main" id="{37487DD1-8805-AE53-AF80-8D33C9503753}"/>
                </a:ext>
              </a:extLst>
            </p:cNvPr>
            <p:cNvGrpSpPr/>
            <p:nvPr/>
          </p:nvGrpSpPr>
          <p:grpSpPr>
            <a:xfrm>
              <a:off x="8393373" y="2825086"/>
              <a:ext cx="532262" cy="2429302"/>
              <a:chOff x="8393373" y="2088107"/>
              <a:chExt cx="532262" cy="2429302"/>
            </a:xfrm>
          </p:grpSpPr>
          <p:sp>
            <p:nvSpPr>
              <p:cNvPr id="8" name="Rectangle 7">
                <a:extLst>
                  <a:ext uri="{FF2B5EF4-FFF2-40B4-BE49-F238E27FC236}">
                    <a16:creationId xmlns:a16="http://schemas.microsoft.com/office/drawing/2014/main" id="{831828F8-9FA4-5679-A4BF-BFD730C83459}"/>
                  </a:ext>
                </a:extLst>
              </p:cNvPr>
              <p:cNvSpPr/>
              <p:nvPr/>
            </p:nvSpPr>
            <p:spPr>
              <a:xfrm>
                <a:off x="8393373" y="3248167"/>
                <a:ext cx="532262" cy="1269242"/>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22EFC680-339E-8FF9-D97A-195A55E0A3F0}"/>
                  </a:ext>
                </a:extLst>
              </p:cNvPr>
              <p:cNvCxnSpPr>
                <a:cxnSpLocks/>
                <a:stCxn id="8" idx="0"/>
              </p:cNvCxnSpPr>
              <p:nvPr/>
            </p:nvCxnSpPr>
            <p:spPr>
              <a:xfrm flipV="1">
                <a:off x="8659504" y="2088107"/>
                <a:ext cx="0" cy="116006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29FD03BC-9F29-A4C2-9807-B0D8AB34CC90}"/>
                </a:ext>
              </a:extLst>
            </p:cNvPr>
            <p:cNvSpPr/>
            <p:nvPr/>
          </p:nvSpPr>
          <p:spPr>
            <a:xfrm rot="16200000">
              <a:off x="8079474" y="1997940"/>
              <a:ext cx="1160061" cy="4351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dirty="0"/>
                <a:t>Tenths</a:t>
              </a:r>
            </a:p>
          </p:txBody>
        </p:sp>
      </p:grpSp>
      <p:grpSp>
        <p:nvGrpSpPr>
          <p:cNvPr id="26" name="Group 25">
            <a:extLst>
              <a:ext uri="{FF2B5EF4-FFF2-40B4-BE49-F238E27FC236}">
                <a16:creationId xmlns:a16="http://schemas.microsoft.com/office/drawing/2014/main" id="{A115FAE1-9E29-A94A-9E68-26ECE746A155}"/>
              </a:ext>
            </a:extLst>
          </p:cNvPr>
          <p:cNvGrpSpPr/>
          <p:nvPr/>
        </p:nvGrpSpPr>
        <p:grpSpPr>
          <a:xfrm>
            <a:off x="9048466" y="1102758"/>
            <a:ext cx="532262" cy="4151630"/>
            <a:chOff x="9048466" y="1102758"/>
            <a:chExt cx="532262" cy="4151630"/>
          </a:xfrm>
        </p:grpSpPr>
        <p:grpSp>
          <p:nvGrpSpPr>
            <p:cNvPr id="23" name="Group 22">
              <a:extLst>
                <a:ext uri="{FF2B5EF4-FFF2-40B4-BE49-F238E27FC236}">
                  <a16:creationId xmlns:a16="http://schemas.microsoft.com/office/drawing/2014/main" id="{B71C1779-7217-B54E-3FF0-E4839B9C494F}"/>
                </a:ext>
              </a:extLst>
            </p:cNvPr>
            <p:cNvGrpSpPr/>
            <p:nvPr/>
          </p:nvGrpSpPr>
          <p:grpSpPr>
            <a:xfrm>
              <a:off x="9048466" y="2825086"/>
              <a:ext cx="532262" cy="2429302"/>
              <a:chOff x="9048466" y="2088107"/>
              <a:chExt cx="532262" cy="2429302"/>
            </a:xfrm>
          </p:grpSpPr>
          <p:sp>
            <p:nvSpPr>
              <p:cNvPr id="9" name="Rectangle 8">
                <a:extLst>
                  <a:ext uri="{FF2B5EF4-FFF2-40B4-BE49-F238E27FC236}">
                    <a16:creationId xmlns:a16="http://schemas.microsoft.com/office/drawing/2014/main" id="{62BF15F3-2CF9-C0F6-7435-AC70D84DCE89}"/>
                  </a:ext>
                </a:extLst>
              </p:cNvPr>
              <p:cNvSpPr/>
              <p:nvPr/>
            </p:nvSpPr>
            <p:spPr>
              <a:xfrm>
                <a:off x="9048466" y="3248167"/>
                <a:ext cx="532262" cy="1269242"/>
              </a:xfrm>
              <a:prstGeom prst="rect">
                <a:avLst/>
              </a:prstGeom>
              <a:noFill/>
              <a:ln w="57150">
                <a:solidFill>
                  <a:srgbClr val="8CF1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07C3D8F-1BAF-491D-B35A-82A4634A91C6}"/>
                  </a:ext>
                </a:extLst>
              </p:cNvPr>
              <p:cNvCxnSpPr>
                <a:cxnSpLocks/>
              </p:cNvCxnSpPr>
              <p:nvPr/>
            </p:nvCxnSpPr>
            <p:spPr>
              <a:xfrm flipH="1" flipV="1">
                <a:off x="9314597" y="2088107"/>
                <a:ext cx="17059" cy="1160060"/>
              </a:xfrm>
              <a:prstGeom prst="straightConnector1">
                <a:avLst/>
              </a:prstGeom>
              <a:ln w="57150">
                <a:solidFill>
                  <a:srgbClr val="8CF13F"/>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EA1DD9F1-809F-7DD4-05BB-3AA4C3046E97}"/>
                </a:ext>
              </a:extLst>
            </p:cNvPr>
            <p:cNvSpPr/>
            <p:nvPr/>
          </p:nvSpPr>
          <p:spPr>
            <a:xfrm rot="16200000">
              <a:off x="8453433" y="1746327"/>
              <a:ext cx="1722328" cy="4351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dirty="0"/>
                <a:t>Hundredths</a:t>
              </a:r>
            </a:p>
          </p:txBody>
        </p:sp>
      </p:grpSp>
      <p:grpSp>
        <p:nvGrpSpPr>
          <p:cNvPr id="27" name="Group 26">
            <a:extLst>
              <a:ext uri="{FF2B5EF4-FFF2-40B4-BE49-F238E27FC236}">
                <a16:creationId xmlns:a16="http://schemas.microsoft.com/office/drawing/2014/main" id="{602D85C9-C6C3-EC95-C948-32E51B5FC644}"/>
              </a:ext>
            </a:extLst>
          </p:cNvPr>
          <p:cNvGrpSpPr/>
          <p:nvPr/>
        </p:nvGrpSpPr>
        <p:grpSpPr>
          <a:xfrm>
            <a:off x="9676263" y="768868"/>
            <a:ext cx="532262" cy="4485520"/>
            <a:chOff x="9676263" y="768868"/>
            <a:chExt cx="532262" cy="4485520"/>
          </a:xfrm>
        </p:grpSpPr>
        <p:grpSp>
          <p:nvGrpSpPr>
            <p:cNvPr id="24" name="Group 23">
              <a:extLst>
                <a:ext uri="{FF2B5EF4-FFF2-40B4-BE49-F238E27FC236}">
                  <a16:creationId xmlns:a16="http://schemas.microsoft.com/office/drawing/2014/main" id="{50AD4E07-9CA0-2921-CCEE-F658F37B20EB}"/>
                </a:ext>
              </a:extLst>
            </p:cNvPr>
            <p:cNvGrpSpPr/>
            <p:nvPr/>
          </p:nvGrpSpPr>
          <p:grpSpPr>
            <a:xfrm>
              <a:off x="9676263" y="2825086"/>
              <a:ext cx="532262" cy="2429302"/>
              <a:chOff x="9676263" y="2088107"/>
              <a:chExt cx="532262" cy="2429302"/>
            </a:xfrm>
          </p:grpSpPr>
          <p:sp>
            <p:nvSpPr>
              <p:cNvPr id="10" name="Rectangle 9">
                <a:extLst>
                  <a:ext uri="{FF2B5EF4-FFF2-40B4-BE49-F238E27FC236}">
                    <a16:creationId xmlns:a16="http://schemas.microsoft.com/office/drawing/2014/main" id="{631E5683-0CF1-47A6-7E6B-55BACCE23F1A}"/>
                  </a:ext>
                </a:extLst>
              </p:cNvPr>
              <p:cNvSpPr/>
              <p:nvPr/>
            </p:nvSpPr>
            <p:spPr>
              <a:xfrm>
                <a:off x="9676263" y="3248167"/>
                <a:ext cx="532262" cy="1269242"/>
              </a:xfrm>
              <a:prstGeom prst="rect">
                <a:avLst/>
              </a:prstGeom>
              <a:no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4B84D94-5185-EB37-31D0-FA22A80D8F5C}"/>
                  </a:ext>
                </a:extLst>
              </p:cNvPr>
              <p:cNvCxnSpPr>
                <a:cxnSpLocks/>
              </p:cNvCxnSpPr>
              <p:nvPr/>
            </p:nvCxnSpPr>
            <p:spPr>
              <a:xfrm flipV="1">
                <a:off x="9928745" y="2088107"/>
                <a:ext cx="0" cy="1160060"/>
              </a:xfrm>
              <a:prstGeom prst="straightConnector1">
                <a:avLst/>
              </a:prstGeom>
              <a:ln w="5715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7C7DCF92-6E9A-EA86-B87C-3AD32F06BC42}"/>
                </a:ext>
              </a:extLst>
            </p:cNvPr>
            <p:cNvSpPr/>
            <p:nvPr/>
          </p:nvSpPr>
          <p:spPr>
            <a:xfrm rot="16200000">
              <a:off x="8911744" y="1577742"/>
              <a:ext cx="2052938" cy="4351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500" dirty="0"/>
                <a:t>Thousandths</a:t>
              </a:r>
            </a:p>
          </p:txBody>
        </p:sp>
      </p:grpSp>
    </p:spTree>
    <p:custDataLst>
      <p:tags r:id="rId1"/>
    </p:custDataLst>
    <p:extLst>
      <p:ext uri="{BB962C8B-B14F-4D97-AF65-F5344CB8AC3E}">
        <p14:creationId xmlns:p14="http://schemas.microsoft.com/office/powerpoint/2010/main" val="42873558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7E0F-3F30-DF72-8980-AA9E34192B1B}"/>
              </a:ext>
            </a:extLst>
          </p:cNvPr>
          <p:cNvSpPr>
            <a:spLocks noGrp="1"/>
          </p:cNvSpPr>
          <p:nvPr>
            <p:ph type="title"/>
          </p:nvPr>
        </p:nvSpPr>
        <p:spPr/>
        <p:txBody>
          <a:bodyPr/>
          <a:lstStyle/>
          <a:p>
            <a:r>
              <a:rPr lang="en-US" dirty="0"/>
              <a:t>Electrical Prefixes </a:t>
            </a:r>
          </a:p>
        </p:txBody>
      </p:sp>
      <p:graphicFrame>
        <p:nvGraphicFramePr>
          <p:cNvPr id="4" name="Table 3">
            <a:extLst>
              <a:ext uri="{FF2B5EF4-FFF2-40B4-BE49-F238E27FC236}">
                <a16:creationId xmlns:a16="http://schemas.microsoft.com/office/drawing/2014/main" id="{354CA288-A52D-3416-5C25-9986855AAA7E}"/>
              </a:ext>
            </a:extLst>
          </p:cNvPr>
          <p:cNvGraphicFramePr>
            <a:graphicFrameLocks noGrp="1"/>
          </p:cNvGraphicFramePr>
          <p:nvPr>
            <p:extLst>
              <p:ext uri="{D42A27DB-BD31-4B8C-83A1-F6EECF244321}">
                <p14:modId xmlns:p14="http://schemas.microsoft.com/office/powerpoint/2010/main" val="1630564837"/>
              </p:ext>
            </p:extLst>
          </p:nvPr>
        </p:nvGraphicFramePr>
        <p:xfrm>
          <a:off x="1042256" y="1461135"/>
          <a:ext cx="8606712" cy="3935730"/>
        </p:xfrm>
        <a:graphic>
          <a:graphicData uri="http://schemas.openxmlformats.org/drawingml/2006/table">
            <a:tbl>
              <a:tblPr firstRow="1" bandRow="1">
                <a:tableStyleId>{5940675A-B579-460E-94D1-54222C63F5DA}</a:tableStyleId>
              </a:tblPr>
              <a:tblGrid>
                <a:gridCol w="2385954">
                  <a:extLst>
                    <a:ext uri="{9D8B030D-6E8A-4147-A177-3AD203B41FA5}">
                      <a16:colId xmlns:a16="http://schemas.microsoft.com/office/drawing/2014/main" val="1003128545"/>
                    </a:ext>
                  </a:extLst>
                </a:gridCol>
                <a:gridCol w="2508566">
                  <a:extLst>
                    <a:ext uri="{9D8B030D-6E8A-4147-A177-3AD203B41FA5}">
                      <a16:colId xmlns:a16="http://schemas.microsoft.com/office/drawing/2014/main" val="3352128518"/>
                    </a:ext>
                  </a:extLst>
                </a:gridCol>
                <a:gridCol w="3712192">
                  <a:extLst>
                    <a:ext uri="{9D8B030D-6E8A-4147-A177-3AD203B41FA5}">
                      <a16:colId xmlns:a16="http://schemas.microsoft.com/office/drawing/2014/main" val="3964432250"/>
                    </a:ext>
                  </a:extLst>
                </a:gridCol>
              </a:tblGrid>
              <a:tr h="648131">
                <a:tc>
                  <a:txBody>
                    <a:bodyPr/>
                    <a:lstStyle/>
                    <a:p>
                      <a:pPr marL="0" marR="0" algn="ctr">
                        <a:lnSpc>
                          <a:spcPct val="150000"/>
                        </a:lnSpc>
                        <a:spcAft>
                          <a:spcPts val="800"/>
                        </a:spcAft>
                        <a:buNone/>
                        <a:tabLst>
                          <a:tab pos="1360805" algn="l"/>
                        </a:tabLst>
                      </a:pPr>
                      <a:r>
                        <a:rPr lang="en-US" sz="3200" b="1" dirty="0">
                          <a:solidFill>
                            <a:schemeClr val="bg1"/>
                          </a:solidFill>
                          <a:effectLst/>
                        </a:rPr>
                        <a:t>Prefix</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50000"/>
                        </a:lnSpc>
                        <a:spcAft>
                          <a:spcPts val="800"/>
                        </a:spcAft>
                        <a:buNone/>
                        <a:tabLst>
                          <a:tab pos="1360805" algn="l"/>
                        </a:tabLst>
                      </a:pPr>
                      <a:r>
                        <a:rPr lang="en-US" sz="3200" b="1">
                          <a:solidFill>
                            <a:schemeClr val="bg1"/>
                          </a:solidFill>
                          <a:effectLst/>
                        </a:rPr>
                        <a:t>Symbol</a:t>
                      </a:r>
                      <a:endParaRPr lang="en-US" sz="32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lnSpc>
                          <a:spcPct val="150000"/>
                        </a:lnSpc>
                        <a:spcAft>
                          <a:spcPts val="800"/>
                        </a:spcAft>
                        <a:buNone/>
                        <a:tabLst>
                          <a:tab pos="1360805" algn="l"/>
                        </a:tabLst>
                      </a:pPr>
                      <a:r>
                        <a:rPr lang="en-US" sz="3200" b="1" dirty="0">
                          <a:solidFill>
                            <a:schemeClr val="bg1"/>
                          </a:solidFill>
                          <a:effectLst/>
                        </a:rPr>
                        <a:t>Value</a:t>
                      </a:r>
                      <a:endPar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839435748"/>
                  </a:ext>
                </a:extLst>
              </a:tr>
              <a:tr h="648131">
                <a:tc>
                  <a:txBody>
                    <a:bodyPr/>
                    <a:lstStyle/>
                    <a:p>
                      <a:pPr marL="0" marR="0">
                        <a:lnSpc>
                          <a:spcPct val="150000"/>
                        </a:lnSpc>
                        <a:spcAft>
                          <a:spcPts val="800"/>
                        </a:spcAft>
                        <a:buNone/>
                        <a:tabLst>
                          <a:tab pos="1360805" algn="l"/>
                        </a:tabLst>
                      </a:pPr>
                      <a:r>
                        <a:rPr lang="en-US" sz="3200" b="1" dirty="0">
                          <a:effectLst/>
                        </a:rPr>
                        <a:t>Mega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nSpc>
                          <a:spcPct val="150000"/>
                        </a:lnSpc>
                        <a:spcAft>
                          <a:spcPts val="800"/>
                        </a:spcAft>
                        <a:buNone/>
                        <a:tabLst>
                          <a:tab pos="1360805" algn="l"/>
                        </a:tabLst>
                      </a:pPr>
                      <a:r>
                        <a:rPr lang="en-US" sz="3200" dirty="0">
                          <a:effectLst/>
                        </a:rPr>
                        <a:t>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Aft>
                          <a:spcPts val="800"/>
                        </a:spcAft>
                        <a:buNone/>
                        <a:tabLst>
                          <a:tab pos="1360805" algn="l"/>
                        </a:tabLst>
                      </a:pPr>
                      <a:r>
                        <a:rPr lang="en-US" sz="3200">
                          <a:effectLst/>
                        </a:rPr>
                        <a:t>Million: 1,000,000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811450"/>
                  </a:ext>
                </a:extLst>
              </a:tr>
              <a:tr h="648131">
                <a:tc>
                  <a:txBody>
                    <a:bodyPr/>
                    <a:lstStyle/>
                    <a:p>
                      <a:pPr marL="0" marR="0">
                        <a:lnSpc>
                          <a:spcPct val="150000"/>
                        </a:lnSpc>
                        <a:spcAft>
                          <a:spcPts val="800"/>
                        </a:spcAft>
                        <a:buNone/>
                        <a:tabLst>
                          <a:tab pos="1360805" algn="l"/>
                        </a:tabLst>
                      </a:pPr>
                      <a:r>
                        <a:rPr lang="en-US" sz="3200" b="1">
                          <a:effectLst/>
                        </a:rPr>
                        <a:t>Kilo</a:t>
                      </a:r>
                      <a:endParaRPr lang="en-US" sz="3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nSpc>
                          <a:spcPct val="150000"/>
                        </a:lnSpc>
                        <a:spcAft>
                          <a:spcPts val="800"/>
                        </a:spcAft>
                        <a:buNone/>
                        <a:tabLst>
                          <a:tab pos="1360805" algn="l"/>
                        </a:tabLst>
                      </a:pPr>
                      <a:r>
                        <a:rPr lang="en-US" sz="3200" dirty="0">
                          <a:effectLst/>
                        </a:rPr>
                        <a:t>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Aft>
                          <a:spcPts val="800"/>
                        </a:spcAft>
                        <a:buNone/>
                        <a:tabLst>
                          <a:tab pos="1360805" algn="l"/>
                        </a:tabLst>
                      </a:pPr>
                      <a:r>
                        <a:rPr lang="en-US" sz="3200">
                          <a:effectLst/>
                        </a:rPr>
                        <a:t>Thousand: 1,000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9461478"/>
                  </a:ext>
                </a:extLst>
              </a:tr>
              <a:tr h="648131">
                <a:tc>
                  <a:txBody>
                    <a:bodyPr/>
                    <a:lstStyle/>
                    <a:p>
                      <a:pPr marL="0" marR="0">
                        <a:lnSpc>
                          <a:spcPct val="150000"/>
                        </a:lnSpc>
                        <a:spcAft>
                          <a:spcPts val="800"/>
                        </a:spcAft>
                        <a:buNone/>
                        <a:tabLst>
                          <a:tab pos="1360805" algn="l"/>
                        </a:tabLst>
                      </a:pPr>
                      <a:r>
                        <a:rPr lang="en-US" sz="3200" b="1" dirty="0">
                          <a:effectLst/>
                        </a:rPr>
                        <a:t>Base</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nSpc>
                          <a:spcPct val="150000"/>
                        </a:lnSpc>
                        <a:spcAft>
                          <a:spcPts val="800"/>
                        </a:spcAft>
                        <a:buNone/>
                        <a:tabLst>
                          <a:tab pos="1360805" algn="l"/>
                        </a:tabLst>
                      </a:pPr>
                      <a:r>
                        <a:rPr lang="en-US" sz="3200" dirty="0">
                          <a:effectLst/>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Aft>
                          <a:spcPts val="800"/>
                        </a:spcAft>
                        <a:buNone/>
                        <a:tabLst>
                          <a:tab pos="1360805" algn="l"/>
                        </a:tabLst>
                      </a:pPr>
                      <a:r>
                        <a:rPr lang="en-US" sz="3200" dirty="0">
                          <a:effectLst/>
                        </a:rPr>
                        <a:t>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7023303"/>
                  </a:ext>
                </a:extLst>
              </a:tr>
              <a:tr h="648131">
                <a:tc>
                  <a:txBody>
                    <a:bodyPr/>
                    <a:lstStyle/>
                    <a:p>
                      <a:pPr marL="0" marR="0">
                        <a:lnSpc>
                          <a:spcPct val="150000"/>
                        </a:lnSpc>
                        <a:spcAft>
                          <a:spcPts val="800"/>
                        </a:spcAft>
                        <a:buNone/>
                        <a:tabLst>
                          <a:tab pos="1360805" algn="l"/>
                        </a:tabLst>
                      </a:pPr>
                      <a:r>
                        <a:rPr lang="en-US" sz="3200" b="1" dirty="0">
                          <a:effectLst/>
                        </a:rPr>
                        <a:t>Milli</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nSpc>
                          <a:spcPct val="150000"/>
                        </a:lnSpc>
                        <a:spcAft>
                          <a:spcPts val="800"/>
                        </a:spcAft>
                        <a:buNone/>
                        <a:tabLst>
                          <a:tab pos="1360805" algn="l"/>
                        </a:tabLst>
                      </a:pPr>
                      <a:r>
                        <a:rPr lang="en-US" sz="3200" dirty="0">
                          <a:effectLst/>
                        </a:rPr>
                        <a:t>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Aft>
                          <a:spcPts val="800"/>
                        </a:spcAft>
                        <a:buNone/>
                        <a:tabLst>
                          <a:tab pos="1360805" algn="l"/>
                        </a:tabLst>
                      </a:pPr>
                      <a:r>
                        <a:rPr lang="en-US" sz="3200">
                          <a:effectLst/>
                        </a:rPr>
                        <a:t>Thousandth: 0.001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8814555"/>
                  </a:ext>
                </a:extLst>
              </a:tr>
              <a:tr h="648131">
                <a:tc>
                  <a:txBody>
                    <a:bodyPr/>
                    <a:lstStyle/>
                    <a:p>
                      <a:pPr marL="0" marR="0">
                        <a:lnSpc>
                          <a:spcPct val="150000"/>
                        </a:lnSpc>
                        <a:spcAft>
                          <a:spcPts val="800"/>
                        </a:spcAft>
                        <a:buNone/>
                        <a:tabLst>
                          <a:tab pos="1360805" algn="l"/>
                        </a:tabLst>
                      </a:pPr>
                      <a:r>
                        <a:rPr lang="en-US" sz="3200" b="1" dirty="0">
                          <a:effectLst/>
                        </a:rPr>
                        <a:t>Micro</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a:lnSpc>
                          <a:spcPct val="150000"/>
                        </a:lnSpc>
                        <a:spcAft>
                          <a:spcPts val="800"/>
                        </a:spcAft>
                        <a:buNone/>
                        <a:tabLst>
                          <a:tab pos="1360805" algn="l"/>
                        </a:tabLst>
                      </a:pPr>
                      <a:r>
                        <a:rPr lang="en-US" sz="3200">
                          <a:effectLst/>
                        </a:rPr>
                        <a:t>µ</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50000"/>
                        </a:lnSpc>
                        <a:spcAft>
                          <a:spcPts val="800"/>
                        </a:spcAft>
                        <a:buNone/>
                        <a:tabLst>
                          <a:tab pos="1360805" algn="l"/>
                        </a:tabLst>
                      </a:pPr>
                      <a:r>
                        <a:rPr lang="en-US" sz="3200" dirty="0">
                          <a:effectLst/>
                        </a:rPr>
                        <a:t>Millionth: 0.000001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7018471"/>
                  </a:ext>
                </a:extLst>
              </a:tr>
            </a:tbl>
          </a:graphicData>
        </a:graphic>
      </p:graphicFrame>
      <p:grpSp>
        <p:nvGrpSpPr>
          <p:cNvPr id="8" name="Group 7">
            <a:extLst>
              <a:ext uri="{FF2B5EF4-FFF2-40B4-BE49-F238E27FC236}">
                <a16:creationId xmlns:a16="http://schemas.microsoft.com/office/drawing/2014/main" id="{9327BAF0-50BB-734F-2666-4968CC0870D7}"/>
              </a:ext>
            </a:extLst>
          </p:cNvPr>
          <p:cNvGrpSpPr/>
          <p:nvPr/>
        </p:nvGrpSpPr>
        <p:grpSpPr>
          <a:xfrm>
            <a:off x="9840036" y="2125932"/>
            <a:ext cx="1516812" cy="3270933"/>
            <a:chOff x="9840036" y="2125932"/>
            <a:chExt cx="1516812" cy="3270933"/>
          </a:xfrm>
        </p:grpSpPr>
        <p:sp>
          <p:nvSpPr>
            <p:cNvPr id="5" name="Rectangle 4">
              <a:extLst>
                <a:ext uri="{FF2B5EF4-FFF2-40B4-BE49-F238E27FC236}">
                  <a16:creationId xmlns:a16="http://schemas.microsoft.com/office/drawing/2014/main" id="{8E54753D-76FB-9B24-21F4-129B50673665}"/>
                </a:ext>
              </a:extLst>
            </p:cNvPr>
            <p:cNvSpPr/>
            <p:nvPr/>
          </p:nvSpPr>
          <p:spPr>
            <a:xfrm>
              <a:off x="9840036" y="2125932"/>
              <a:ext cx="1516812" cy="6647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solidFill>
                    <a:schemeClr val="accent4"/>
                  </a:solidFill>
                </a:rPr>
                <a:t>BIG</a:t>
              </a:r>
              <a:endParaRPr lang="en-US" b="1" dirty="0">
                <a:solidFill>
                  <a:schemeClr val="accent4"/>
                </a:solidFill>
              </a:endParaRPr>
            </a:p>
          </p:txBody>
        </p:sp>
        <p:sp>
          <p:nvSpPr>
            <p:cNvPr id="6" name="Rectangle 5">
              <a:extLst>
                <a:ext uri="{FF2B5EF4-FFF2-40B4-BE49-F238E27FC236}">
                  <a16:creationId xmlns:a16="http://schemas.microsoft.com/office/drawing/2014/main" id="{F62EA693-98C1-55D4-B9D2-2F1A377AA6A3}"/>
                </a:ext>
              </a:extLst>
            </p:cNvPr>
            <p:cNvSpPr/>
            <p:nvPr/>
          </p:nvSpPr>
          <p:spPr>
            <a:xfrm>
              <a:off x="9840036" y="4732068"/>
              <a:ext cx="1516812" cy="66479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b="1" dirty="0">
                  <a:solidFill>
                    <a:schemeClr val="accent4"/>
                  </a:solidFill>
                </a:rPr>
                <a:t>Small</a:t>
              </a:r>
              <a:endParaRPr lang="en-US" b="1" dirty="0">
                <a:solidFill>
                  <a:schemeClr val="accent4"/>
                </a:solidFill>
              </a:endParaRPr>
            </a:p>
          </p:txBody>
        </p:sp>
        <p:sp>
          <p:nvSpPr>
            <p:cNvPr id="7" name="Arrow: Down 6">
              <a:extLst>
                <a:ext uri="{FF2B5EF4-FFF2-40B4-BE49-F238E27FC236}">
                  <a16:creationId xmlns:a16="http://schemas.microsoft.com/office/drawing/2014/main" id="{DB1006F8-1F1F-E3C7-F95F-618CE8555EE4}"/>
                </a:ext>
              </a:extLst>
            </p:cNvPr>
            <p:cNvSpPr/>
            <p:nvPr/>
          </p:nvSpPr>
          <p:spPr>
            <a:xfrm>
              <a:off x="10209719" y="2686518"/>
              <a:ext cx="777445" cy="2213028"/>
            </a:xfrm>
            <a:prstGeom prst="downArrow">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28683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EE095-6FA1-5A72-AC5E-D1DB19DAEC48}"/>
              </a:ext>
            </a:extLst>
          </p:cNvPr>
          <p:cNvSpPr>
            <a:spLocks noGrp="1"/>
          </p:cNvSpPr>
          <p:nvPr>
            <p:ph type="title"/>
          </p:nvPr>
        </p:nvSpPr>
        <p:spPr>
          <a:xfrm>
            <a:off x="838200" y="640080"/>
            <a:ext cx="10515600" cy="518615"/>
          </a:xfrm>
        </p:spPr>
        <p:txBody>
          <a:bodyPr/>
          <a:lstStyle/>
          <a:p>
            <a:pPr algn="ctr"/>
            <a:r>
              <a:rPr lang="en-US" dirty="0">
                <a:solidFill>
                  <a:schemeClr val="tx1"/>
                </a:solidFill>
              </a:rPr>
              <a:t>Understanding Amps and Milliamps</a:t>
            </a:r>
            <a:endParaRPr lang="en-US" b="0" dirty="0">
              <a:solidFill>
                <a:schemeClr val="tx1"/>
              </a:solidFill>
            </a:endParaRPr>
          </a:p>
        </p:txBody>
      </p:sp>
      <p:sp>
        <p:nvSpPr>
          <p:cNvPr id="3" name="Content Placeholder 2">
            <a:extLst>
              <a:ext uri="{FF2B5EF4-FFF2-40B4-BE49-F238E27FC236}">
                <a16:creationId xmlns:a16="http://schemas.microsoft.com/office/drawing/2014/main" id="{3A3D7695-59F2-E9CC-DBC2-BD0B525761D2}"/>
              </a:ext>
            </a:extLst>
          </p:cNvPr>
          <p:cNvSpPr>
            <a:spLocks noGrp="1"/>
          </p:cNvSpPr>
          <p:nvPr>
            <p:ph idx="1"/>
          </p:nvPr>
        </p:nvSpPr>
        <p:spPr>
          <a:xfrm>
            <a:off x="838200" y="1645920"/>
            <a:ext cx="10515600" cy="837973"/>
          </a:xfrm>
        </p:spPr>
        <p:txBody>
          <a:bodyPr/>
          <a:lstStyle/>
          <a:p>
            <a:r>
              <a:rPr lang="en-US" dirty="0">
                <a:solidFill>
                  <a:schemeClr val="tx1"/>
                </a:solidFill>
              </a:rPr>
              <a:t>Electrical values are often very small. We use milliamps (mA) and millivolts (mV) to communicate these small numbers. </a:t>
            </a:r>
          </a:p>
          <a:p>
            <a:endParaRPr lang="en-US" dirty="0"/>
          </a:p>
          <a:p>
            <a:endParaRPr lang="en-US" dirty="0"/>
          </a:p>
        </p:txBody>
      </p:sp>
      <p:graphicFrame>
        <p:nvGraphicFramePr>
          <p:cNvPr id="4" name="Table 3">
            <a:extLst>
              <a:ext uri="{FF2B5EF4-FFF2-40B4-BE49-F238E27FC236}">
                <a16:creationId xmlns:a16="http://schemas.microsoft.com/office/drawing/2014/main" id="{593D7FA8-5AAF-020A-98E6-E58109B38721}"/>
              </a:ext>
            </a:extLst>
          </p:cNvPr>
          <p:cNvGraphicFramePr>
            <a:graphicFrameLocks noGrp="1"/>
          </p:cNvGraphicFramePr>
          <p:nvPr>
            <p:extLst>
              <p:ext uri="{D42A27DB-BD31-4B8C-83A1-F6EECF244321}">
                <p14:modId xmlns:p14="http://schemas.microsoft.com/office/powerpoint/2010/main" val="1603563681"/>
              </p:ext>
            </p:extLst>
          </p:nvPr>
        </p:nvGraphicFramePr>
        <p:xfrm>
          <a:off x="838200" y="2705305"/>
          <a:ext cx="10515600" cy="3589020"/>
        </p:xfrm>
        <a:graphic>
          <a:graphicData uri="http://schemas.openxmlformats.org/drawingml/2006/table">
            <a:tbl>
              <a:tblPr firstRow="1" firstCol="1" bandRow="1">
                <a:tableStyleId>{5940675A-B579-460E-94D1-54222C63F5DA}</a:tableStyleId>
              </a:tblPr>
              <a:tblGrid>
                <a:gridCol w="5257800">
                  <a:extLst>
                    <a:ext uri="{9D8B030D-6E8A-4147-A177-3AD203B41FA5}">
                      <a16:colId xmlns:a16="http://schemas.microsoft.com/office/drawing/2014/main" val="2770472643"/>
                    </a:ext>
                  </a:extLst>
                </a:gridCol>
                <a:gridCol w="5257800">
                  <a:extLst>
                    <a:ext uri="{9D8B030D-6E8A-4147-A177-3AD203B41FA5}">
                      <a16:colId xmlns:a16="http://schemas.microsoft.com/office/drawing/2014/main" val="904665088"/>
                    </a:ext>
                  </a:extLst>
                </a:gridCol>
              </a:tblGrid>
              <a:tr h="668131">
                <a:tc>
                  <a:txBody>
                    <a:bodyPr/>
                    <a:lstStyle/>
                    <a:p>
                      <a:pPr marL="0" marR="0" algn="ctr">
                        <a:buNone/>
                      </a:pPr>
                      <a:r>
                        <a:rPr lang="en-US" sz="2500" b="1" dirty="0">
                          <a:solidFill>
                            <a:schemeClr val="bg1"/>
                          </a:solidFill>
                          <a:effectLst/>
                        </a:rPr>
                        <a:t>To convert Amps to Milliamps </a:t>
                      </a:r>
                    </a:p>
                    <a:p>
                      <a:pPr marL="0" marR="0" algn="ctr">
                        <a:buNone/>
                      </a:pPr>
                      <a:r>
                        <a:rPr lang="en-US" sz="2500" b="1" dirty="0">
                          <a:solidFill>
                            <a:schemeClr val="bg1"/>
                          </a:solidFill>
                          <a:effectLst/>
                        </a:rPr>
                        <a:t>(</a:t>
                      </a:r>
                      <a:r>
                        <a:rPr lang="en-US" sz="2500" b="1" dirty="0">
                          <a:solidFill>
                            <a:srgbClr val="8CF13F"/>
                          </a:solidFill>
                          <a:effectLst/>
                        </a:rPr>
                        <a:t>A</a:t>
                      </a:r>
                      <a:r>
                        <a:rPr lang="en-US" sz="2500" b="1" dirty="0">
                          <a:solidFill>
                            <a:schemeClr val="bg1"/>
                          </a:solidFill>
                          <a:effectLst/>
                        </a:rPr>
                        <a:t> </a:t>
                      </a:r>
                      <a:r>
                        <a:rPr lang="en-US" sz="2500" b="1" dirty="0">
                          <a:solidFill>
                            <a:schemeClr val="bg1"/>
                          </a:solidFill>
                          <a:effectLst/>
                          <a:sym typeface="Wingdings" panose="05000000000000000000" pitchFamily="2" charset="2"/>
                        </a:rPr>
                        <a:t></a:t>
                      </a:r>
                      <a:r>
                        <a:rPr lang="en-US" sz="2500" b="1" dirty="0">
                          <a:solidFill>
                            <a:schemeClr val="bg1"/>
                          </a:solidFill>
                          <a:effectLst/>
                        </a:rPr>
                        <a:t> </a:t>
                      </a:r>
                      <a:r>
                        <a:rPr lang="en-US" sz="2500" b="1" dirty="0">
                          <a:solidFill>
                            <a:schemeClr val="accent5">
                              <a:lumMod val="60000"/>
                              <a:lumOff val="40000"/>
                            </a:schemeClr>
                          </a:solidFill>
                          <a:effectLst/>
                        </a:rPr>
                        <a:t>mA</a:t>
                      </a:r>
                      <a:r>
                        <a:rPr lang="en-US" sz="2500" b="1" dirty="0">
                          <a:solidFill>
                            <a:schemeClr val="bg1"/>
                          </a:solidFill>
                          <a:effectLst/>
                        </a:rPr>
                        <a:t>)</a:t>
                      </a:r>
                      <a:endParaRPr lang="en-US" sz="2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gn="ctr">
                        <a:buNone/>
                      </a:pPr>
                      <a:r>
                        <a:rPr lang="en-US" sz="2500" b="1" dirty="0">
                          <a:solidFill>
                            <a:schemeClr val="bg1"/>
                          </a:solidFill>
                          <a:effectLst/>
                        </a:rPr>
                        <a:t>To  convert Milliamps to Amps </a:t>
                      </a:r>
                    </a:p>
                    <a:p>
                      <a:pPr marL="0" marR="0" algn="ctr">
                        <a:buNone/>
                      </a:pPr>
                      <a:r>
                        <a:rPr lang="en-US" sz="2500" b="1" dirty="0">
                          <a:solidFill>
                            <a:schemeClr val="bg1"/>
                          </a:solidFill>
                          <a:effectLst/>
                        </a:rPr>
                        <a:t>(</a:t>
                      </a:r>
                      <a:r>
                        <a:rPr lang="en-US" sz="2500" b="1" dirty="0">
                          <a:solidFill>
                            <a:schemeClr val="accent5">
                              <a:lumMod val="60000"/>
                              <a:lumOff val="40000"/>
                            </a:schemeClr>
                          </a:solidFill>
                          <a:effectLst/>
                        </a:rPr>
                        <a:t>mA </a:t>
                      </a:r>
                      <a:r>
                        <a:rPr lang="en-US" sz="2500" b="1" dirty="0">
                          <a:solidFill>
                            <a:schemeClr val="bg1"/>
                          </a:solidFill>
                          <a:effectLst/>
                          <a:sym typeface="Wingdings" panose="05000000000000000000" pitchFamily="2" charset="2"/>
                        </a:rPr>
                        <a:t></a:t>
                      </a:r>
                      <a:r>
                        <a:rPr lang="en-US" sz="2500" b="1" dirty="0">
                          <a:solidFill>
                            <a:schemeClr val="bg1"/>
                          </a:solidFill>
                          <a:effectLst/>
                        </a:rPr>
                        <a:t> </a:t>
                      </a:r>
                      <a:r>
                        <a:rPr lang="en-US" sz="2500" b="1" dirty="0">
                          <a:solidFill>
                            <a:srgbClr val="8CF13F"/>
                          </a:solidFill>
                          <a:effectLst/>
                        </a:rPr>
                        <a:t>A</a:t>
                      </a:r>
                      <a:r>
                        <a:rPr lang="en-US" sz="2500" b="1" dirty="0">
                          <a:solidFill>
                            <a:schemeClr val="bg1"/>
                          </a:solidFill>
                          <a:effectLst/>
                        </a:rPr>
                        <a:t>)</a:t>
                      </a:r>
                      <a:endParaRPr lang="en-US" sz="2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77089838"/>
                  </a:ext>
                </a:extLst>
              </a:tr>
              <a:tr h="2672522">
                <a:tc>
                  <a:txBody>
                    <a:bodyPr/>
                    <a:lstStyle/>
                    <a:p>
                      <a:pPr marL="0" marR="0">
                        <a:buNone/>
                      </a:pPr>
                      <a:r>
                        <a:rPr lang="en-US" sz="2500" dirty="0">
                          <a:effectLst/>
                        </a:rPr>
                        <a:t>Multiply by 1,000 or move decimal 3 places </a:t>
                      </a:r>
                      <a:r>
                        <a:rPr lang="en-US" sz="2500" u="sng" dirty="0">
                          <a:effectLst/>
                        </a:rPr>
                        <a:t>right.</a:t>
                      </a:r>
                    </a:p>
                    <a:p>
                      <a:pPr marL="0" marR="0">
                        <a:buNone/>
                      </a:pPr>
                      <a:endParaRPr lang="en-US" sz="1050" dirty="0">
                        <a:effectLst/>
                      </a:endParaRPr>
                    </a:p>
                    <a:p>
                      <a:pPr marL="0" marR="0">
                        <a:buNone/>
                      </a:pPr>
                      <a:r>
                        <a:rPr lang="en-US" sz="2500" i="1" dirty="0">
                          <a:effectLst/>
                        </a:rPr>
                        <a:t>Examples</a:t>
                      </a:r>
                      <a:r>
                        <a:rPr lang="en-US" sz="2500" dirty="0">
                          <a:effectLst/>
                        </a:rPr>
                        <a:t>:</a:t>
                      </a:r>
                    </a:p>
                    <a:p>
                      <a:pPr marL="342900" marR="0" lvl="0" indent="-342900">
                        <a:buFont typeface="Symbol" panose="05050102010706020507" pitchFamily="18" charset="2"/>
                        <a:buChar char=""/>
                      </a:pPr>
                      <a:r>
                        <a:rPr lang="en-US" sz="2500" dirty="0">
                          <a:effectLst/>
                        </a:rPr>
                        <a:t>1 A = 1,000 mA</a:t>
                      </a:r>
                    </a:p>
                    <a:p>
                      <a:pPr marL="342900" marR="0" lvl="0" indent="-342900">
                        <a:buFont typeface="Symbol" panose="05050102010706020507" pitchFamily="18" charset="2"/>
                        <a:buChar char=""/>
                      </a:pPr>
                      <a:r>
                        <a:rPr lang="en-US" sz="2500" dirty="0">
                          <a:effectLst/>
                        </a:rPr>
                        <a:t>0.5 A = 500 mA</a:t>
                      </a:r>
                    </a:p>
                    <a:p>
                      <a:pPr marL="342900" marR="0" lvl="0" indent="-342900">
                        <a:buFont typeface="Symbol" panose="05050102010706020507" pitchFamily="18" charset="2"/>
                        <a:buChar char=""/>
                      </a:pPr>
                      <a:r>
                        <a:rPr lang="en-US" sz="2500" dirty="0">
                          <a:effectLst/>
                        </a:rPr>
                        <a:t>0.002 A = 2 mA</a:t>
                      </a:r>
                    </a:p>
                    <a:p>
                      <a:pPr marL="0" marR="0">
                        <a:buNone/>
                      </a:pPr>
                      <a:r>
                        <a:rPr lang="en-US" sz="2500" dirty="0">
                          <a:effectLst/>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buNone/>
                      </a:pPr>
                      <a:r>
                        <a:rPr lang="en-US" sz="2500" dirty="0">
                          <a:effectLst/>
                        </a:rPr>
                        <a:t>Divide by 1,000 or move decimal 3 places </a:t>
                      </a:r>
                      <a:r>
                        <a:rPr lang="en-US" sz="2500" u="sng" dirty="0">
                          <a:effectLst/>
                        </a:rPr>
                        <a:t>left</a:t>
                      </a:r>
                      <a:r>
                        <a:rPr lang="en-US" sz="2500" dirty="0">
                          <a:effectLst/>
                        </a:rPr>
                        <a:t>.</a:t>
                      </a:r>
                    </a:p>
                    <a:p>
                      <a:pPr marL="0" marR="0">
                        <a:buNone/>
                      </a:pPr>
                      <a:endParaRPr lang="en-US" sz="1050" dirty="0">
                        <a:effectLst/>
                      </a:endParaRPr>
                    </a:p>
                    <a:p>
                      <a:pPr marL="0" marR="0">
                        <a:buNone/>
                      </a:pPr>
                      <a:r>
                        <a:rPr lang="en-US" sz="2500" i="1" dirty="0">
                          <a:effectLst/>
                        </a:rPr>
                        <a:t>Examples</a:t>
                      </a:r>
                      <a:r>
                        <a:rPr lang="en-US" sz="2500" dirty="0">
                          <a:effectLst/>
                        </a:rPr>
                        <a:t>:</a:t>
                      </a:r>
                    </a:p>
                    <a:p>
                      <a:pPr marL="342900" marR="0" lvl="0" indent="-342900">
                        <a:buFont typeface="Symbol" panose="05050102010706020507" pitchFamily="18" charset="2"/>
                        <a:buChar char=""/>
                      </a:pPr>
                      <a:r>
                        <a:rPr lang="en-US" sz="2500" dirty="0">
                          <a:effectLst/>
                        </a:rPr>
                        <a:t>1,000 mA = 1 A</a:t>
                      </a:r>
                    </a:p>
                    <a:p>
                      <a:pPr marL="342900" marR="0" lvl="0" indent="-342900">
                        <a:buFont typeface="Symbol" panose="05050102010706020507" pitchFamily="18" charset="2"/>
                        <a:buChar char=""/>
                      </a:pPr>
                      <a:r>
                        <a:rPr lang="en-US" sz="2500" dirty="0">
                          <a:effectLst/>
                        </a:rPr>
                        <a:t>250 mA = 0.25 A</a:t>
                      </a:r>
                    </a:p>
                    <a:p>
                      <a:pPr marL="342900" marR="0" lvl="0" indent="-342900">
                        <a:buFont typeface="Symbol" panose="05050102010706020507" pitchFamily="18" charset="2"/>
                        <a:buChar char=""/>
                      </a:pPr>
                      <a:r>
                        <a:rPr lang="en-US" sz="2500" dirty="0">
                          <a:effectLst/>
                        </a:rPr>
                        <a:t>2 mA = 0.002 A</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9184320"/>
                  </a:ext>
                </a:extLst>
              </a:tr>
            </a:tbl>
          </a:graphicData>
        </a:graphic>
      </p:graphicFrame>
      <p:sp>
        <p:nvSpPr>
          <p:cNvPr id="5" name="Rectangle 4">
            <a:extLst>
              <a:ext uri="{FF2B5EF4-FFF2-40B4-BE49-F238E27FC236}">
                <a16:creationId xmlns:a16="http://schemas.microsoft.com/office/drawing/2014/main" id="{8F7BA517-2E5A-DD08-4B1B-39C6773FF247}"/>
              </a:ext>
            </a:extLst>
          </p:cNvPr>
          <p:cNvSpPr/>
          <p:nvPr/>
        </p:nvSpPr>
        <p:spPr>
          <a:xfrm>
            <a:off x="577755" y="2622645"/>
            <a:ext cx="5752530" cy="3860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89D285-559B-6F8B-37FA-7B41EFB88D14}"/>
              </a:ext>
            </a:extLst>
          </p:cNvPr>
          <p:cNvSpPr/>
          <p:nvPr/>
        </p:nvSpPr>
        <p:spPr>
          <a:xfrm>
            <a:off x="6108512" y="2622645"/>
            <a:ext cx="5505734" cy="3791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370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2F25E-5439-1505-5BB3-77A5278E59F2}"/>
              </a:ext>
            </a:extLst>
          </p:cNvPr>
          <p:cNvSpPr>
            <a:spLocks noGrp="1"/>
          </p:cNvSpPr>
          <p:nvPr>
            <p:ph type="title"/>
          </p:nvPr>
        </p:nvSpPr>
        <p:spPr>
          <a:xfrm>
            <a:off x="838200" y="271740"/>
            <a:ext cx="10523219" cy="523195"/>
          </a:xfrm>
        </p:spPr>
        <p:txBody>
          <a:bodyPr/>
          <a:lstStyle/>
          <a:p>
            <a:r>
              <a:rPr lang="en-US" sz="3400" dirty="0"/>
              <a:t>Converting Electrical Measurements</a:t>
            </a:r>
          </a:p>
        </p:txBody>
      </p:sp>
      <p:sp>
        <p:nvSpPr>
          <p:cNvPr id="5" name="Content Placeholder 4">
            <a:extLst>
              <a:ext uri="{FF2B5EF4-FFF2-40B4-BE49-F238E27FC236}">
                <a16:creationId xmlns:a16="http://schemas.microsoft.com/office/drawing/2014/main" id="{CF2B2034-DFF8-7E13-5882-73610B12BC1A}"/>
              </a:ext>
            </a:extLst>
          </p:cNvPr>
          <p:cNvSpPr>
            <a:spLocks noGrp="1"/>
          </p:cNvSpPr>
          <p:nvPr>
            <p:ph idx="1"/>
          </p:nvPr>
        </p:nvSpPr>
        <p:spPr>
          <a:xfrm>
            <a:off x="657726" y="1213549"/>
            <a:ext cx="7619999" cy="5372711"/>
          </a:xfrm>
        </p:spPr>
        <p:txBody>
          <a:bodyPr>
            <a:normAutofit lnSpcReduction="10000"/>
          </a:bodyPr>
          <a:lstStyle/>
          <a:p>
            <a:pPr>
              <a:lnSpc>
                <a:spcPct val="110000"/>
              </a:lnSpc>
            </a:pPr>
            <a:r>
              <a:rPr lang="en-US" sz="2500" b="1" dirty="0"/>
              <a:t>Directions</a:t>
            </a:r>
            <a:r>
              <a:rPr lang="en-US" sz="2500" dirty="0"/>
              <a:t>: Convert the following from either amps to milliamps or milliamps to amps. </a:t>
            </a:r>
          </a:p>
          <a:p>
            <a:pPr marL="514350" lvl="0" indent="-514350">
              <a:lnSpc>
                <a:spcPct val="110000"/>
              </a:lnSpc>
              <a:buFont typeface="+mj-lt"/>
              <a:buAutoNum type="arabicPeriod"/>
            </a:pPr>
            <a:r>
              <a:rPr lang="en-US" sz="2500" dirty="0"/>
              <a:t>0.75 A = </a:t>
            </a:r>
            <a:r>
              <a:rPr lang="en-US" sz="2500" b="1" dirty="0">
                <a:solidFill>
                  <a:schemeClr val="accent5">
                    <a:lumMod val="75000"/>
                  </a:schemeClr>
                </a:solidFill>
              </a:rPr>
              <a:t>750</a:t>
            </a:r>
            <a:r>
              <a:rPr lang="en-US" sz="2500" dirty="0"/>
              <a:t> mA</a:t>
            </a:r>
          </a:p>
          <a:p>
            <a:pPr marL="514350" indent="-514350">
              <a:lnSpc>
                <a:spcPct val="110000"/>
              </a:lnSpc>
              <a:buFont typeface="+mj-lt"/>
              <a:buAutoNum type="arabicPeriod"/>
            </a:pPr>
            <a:r>
              <a:rPr lang="en-US" sz="2500" dirty="0"/>
              <a:t>0.003 A = </a:t>
            </a:r>
            <a:r>
              <a:rPr lang="en-US" sz="2500" b="1" dirty="0">
                <a:solidFill>
                  <a:schemeClr val="accent5">
                    <a:lumMod val="75000"/>
                  </a:schemeClr>
                </a:solidFill>
              </a:rPr>
              <a:t>3</a:t>
            </a:r>
            <a:r>
              <a:rPr lang="en-US" sz="2500" dirty="0"/>
              <a:t> mA </a:t>
            </a:r>
          </a:p>
          <a:p>
            <a:pPr marL="514350" indent="-514350">
              <a:lnSpc>
                <a:spcPct val="110000"/>
              </a:lnSpc>
              <a:buFont typeface="+mj-lt"/>
              <a:buAutoNum type="arabicPeriod"/>
            </a:pPr>
            <a:r>
              <a:rPr lang="en-US" sz="2500" dirty="0"/>
              <a:t>500 mA = </a:t>
            </a:r>
            <a:r>
              <a:rPr lang="en-US" sz="2500" b="1" dirty="0">
                <a:solidFill>
                  <a:schemeClr val="accent5">
                    <a:lumMod val="75000"/>
                  </a:schemeClr>
                </a:solidFill>
              </a:rPr>
              <a:t>0.5</a:t>
            </a:r>
            <a:r>
              <a:rPr lang="en-US" sz="2500" dirty="0"/>
              <a:t> A </a:t>
            </a:r>
          </a:p>
          <a:p>
            <a:pPr marL="514350" lvl="0" indent="-514350">
              <a:lnSpc>
                <a:spcPct val="110000"/>
              </a:lnSpc>
              <a:buFont typeface="+mj-lt"/>
              <a:buAutoNum type="arabicPeriod"/>
            </a:pPr>
            <a:r>
              <a:rPr lang="en-US" sz="2500" dirty="0"/>
              <a:t>250 mA = </a:t>
            </a:r>
            <a:r>
              <a:rPr lang="en-US" sz="2500" b="1" dirty="0">
                <a:solidFill>
                  <a:schemeClr val="accent5">
                    <a:lumMod val="75000"/>
                  </a:schemeClr>
                </a:solidFill>
              </a:rPr>
              <a:t>0.25</a:t>
            </a:r>
            <a:r>
              <a:rPr lang="en-US" sz="2500" dirty="0"/>
              <a:t> A</a:t>
            </a:r>
          </a:p>
          <a:p>
            <a:pPr marL="514350" lvl="0" indent="-514350">
              <a:lnSpc>
                <a:spcPct val="110000"/>
              </a:lnSpc>
              <a:buFont typeface="+mj-lt"/>
              <a:buAutoNum type="arabicPeriod"/>
            </a:pPr>
            <a:r>
              <a:rPr lang="en-US" sz="2500" dirty="0"/>
              <a:t>What is the measured current in milliamps? </a:t>
            </a:r>
            <a:r>
              <a:rPr lang="en-US" sz="2500" b="1" dirty="0">
                <a:solidFill>
                  <a:schemeClr val="accent5">
                    <a:lumMod val="75000"/>
                  </a:schemeClr>
                </a:solidFill>
              </a:rPr>
              <a:t>600 mA</a:t>
            </a:r>
          </a:p>
          <a:p>
            <a:pPr marL="514350" lvl="0" indent="-514350">
              <a:lnSpc>
                <a:spcPct val="110000"/>
              </a:lnSpc>
              <a:buFont typeface="+mj-lt"/>
              <a:buAutoNum type="arabicPeriod"/>
            </a:pPr>
            <a:r>
              <a:rPr lang="en-US" sz="2500" dirty="0"/>
              <a:t>Is the sensor receiving the correct amount of current? Convert the measurement to milliamps and explain.</a:t>
            </a:r>
          </a:p>
          <a:p>
            <a:pPr lvl="1">
              <a:lnSpc>
                <a:spcPct val="110000"/>
              </a:lnSpc>
            </a:pPr>
            <a:r>
              <a:rPr lang="en-US" sz="2500" b="1" dirty="0">
                <a:solidFill>
                  <a:schemeClr val="accent5">
                    <a:lumMod val="75000"/>
                  </a:schemeClr>
                </a:solidFill>
              </a:rPr>
              <a:t>0.12 A = 120 mA → No, the sensor is not receiving the correct current (it is below 150 mA)</a:t>
            </a:r>
          </a:p>
          <a:p>
            <a:pPr marL="514350" lvl="0" indent="-514350">
              <a:lnSpc>
                <a:spcPct val="110000"/>
              </a:lnSpc>
              <a:buFont typeface="+mj-lt"/>
              <a:buAutoNum type="arabicPeriod"/>
            </a:pPr>
            <a:endParaRPr lang="en-US" sz="2500" dirty="0"/>
          </a:p>
          <a:p>
            <a:pPr lvl="0">
              <a:lnSpc>
                <a:spcPct val="110000"/>
              </a:lnSpc>
            </a:pPr>
            <a:endParaRPr lang="en-US" sz="2500" dirty="0"/>
          </a:p>
        </p:txBody>
      </p:sp>
      <p:pic>
        <p:nvPicPr>
          <p:cNvPr id="7" name="Picture 6">
            <a:extLst>
              <a:ext uri="{FF2B5EF4-FFF2-40B4-BE49-F238E27FC236}">
                <a16:creationId xmlns:a16="http://schemas.microsoft.com/office/drawing/2014/main" id="{14F73771-10EA-1BC0-5FD5-83DC4824CEB6}"/>
              </a:ext>
            </a:extLst>
          </p:cNvPr>
          <p:cNvPicPr>
            <a:picLocks noChangeAspect="1"/>
          </p:cNvPicPr>
          <p:nvPr/>
        </p:nvPicPr>
        <p:blipFill>
          <a:blip r:embed="rId4"/>
          <a:stretch>
            <a:fillRect/>
          </a:stretch>
        </p:blipFill>
        <p:spPr>
          <a:xfrm>
            <a:off x="8406063" y="1734918"/>
            <a:ext cx="2955356" cy="374020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A1B2441C-8F35-1D1A-873A-5EE115C5A87C}"/>
              </a:ext>
            </a:extLst>
          </p:cNvPr>
          <p:cNvSpPr/>
          <p:nvPr/>
        </p:nvSpPr>
        <p:spPr>
          <a:xfrm>
            <a:off x="2257425" y="2124075"/>
            <a:ext cx="542925" cy="371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13535B-26E2-3BD0-CB41-66211902018C}"/>
              </a:ext>
            </a:extLst>
          </p:cNvPr>
          <p:cNvSpPr/>
          <p:nvPr/>
        </p:nvSpPr>
        <p:spPr>
          <a:xfrm>
            <a:off x="2409825" y="2647950"/>
            <a:ext cx="219076" cy="371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50A1E1-4572-0D48-2B57-7EE5A0FBC786}"/>
              </a:ext>
            </a:extLst>
          </p:cNvPr>
          <p:cNvSpPr/>
          <p:nvPr/>
        </p:nvSpPr>
        <p:spPr>
          <a:xfrm>
            <a:off x="2419349" y="3152775"/>
            <a:ext cx="466726" cy="371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6855EE-697C-4E39-0EED-E3A248744EF1}"/>
              </a:ext>
            </a:extLst>
          </p:cNvPr>
          <p:cNvSpPr/>
          <p:nvPr/>
        </p:nvSpPr>
        <p:spPr>
          <a:xfrm>
            <a:off x="2433635" y="3714166"/>
            <a:ext cx="623889" cy="371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C4F3FA-228A-32AD-1DBC-6776C93AA392}"/>
              </a:ext>
            </a:extLst>
          </p:cNvPr>
          <p:cNvSpPr/>
          <p:nvPr/>
        </p:nvSpPr>
        <p:spPr>
          <a:xfrm>
            <a:off x="6858000" y="4114216"/>
            <a:ext cx="1219200" cy="3714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DD532E-7F26-F977-7A1E-B71B7F9BBA4D}"/>
              </a:ext>
            </a:extLst>
          </p:cNvPr>
          <p:cNvSpPr/>
          <p:nvPr/>
        </p:nvSpPr>
        <p:spPr>
          <a:xfrm>
            <a:off x="838199" y="5475121"/>
            <a:ext cx="7567863" cy="8494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617B26-B8A4-2205-B19A-1801289C6771}"/>
              </a:ext>
            </a:extLst>
          </p:cNvPr>
          <p:cNvSpPr/>
          <p:nvPr/>
        </p:nvSpPr>
        <p:spPr>
          <a:xfrm>
            <a:off x="8470230" y="4049544"/>
            <a:ext cx="2827423" cy="1377449"/>
          </a:xfrm>
          <a:prstGeom prst="rect">
            <a:avLst/>
          </a:prstGeom>
          <a:noFill/>
          <a:ln w="38100">
            <a:solidFill>
              <a:schemeClr val="accent6">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3" name="Picture 2" descr="Running man icon indicating the slide has an ACTIVITY.">
            <a:extLst>
              <a:ext uri="{FF2B5EF4-FFF2-40B4-BE49-F238E27FC236}">
                <a16:creationId xmlns:a16="http://schemas.microsoft.com/office/drawing/2014/main" id="{64F61BB7-7792-0D96-554C-3DA1ED77F216}"/>
              </a:ext>
            </a:extLst>
          </p:cNvPr>
          <p:cNvPicPr>
            <a:picLocks noChangeAspect="1"/>
          </p:cNvPicPr>
          <p:nvPr/>
        </p:nvPicPr>
        <p:blipFill>
          <a:blip r:embed="rId5" cstate="print">
            <a:extLst>
              <a:ext uri="{28A0092B-C50C-407E-A947-70E740481C1C}">
                <a14:useLocalDpi xmlns:a14="http://schemas.microsoft.com/office/drawing/2010/main" val="0"/>
              </a:ext>
            </a:extLst>
          </a:blip>
          <a:srcRect l="63000" t="31047" r="3465" b="7314"/>
          <a:stretch>
            <a:fillRect/>
          </a:stretch>
        </p:blipFill>
        <p:spPr>
          <a:xfrm>
            <a:off x="10931893" y="80891"/>
            <a:ext cx="731520" cy="756422"/>
          </a:xfrm>
          <a:prstGeom prst="rect">
            <a:avLst/>
          </a:prstGeom>
        </p:spPr>
      </p:pic>
    </p:spTree>
    <p:custDataLst>
      <p:tags r:id="rId1"/>
    </p:custDataLst>
    <p:extLst>
      <p:ext uri="{BB962C8B-B14F-4D97-AF65-F5344CB8AC3E}">
        <p14:creationId xmlns:p14="http://schemas.microsoft.com/office/powerpoint/2010/main" val="3814555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D34154-7042-E58F-FD46-013105512D61}"/>
              </a:ext>
            </a:extLst>
          </p:cNvPr>
          <p:cNvSpPr>
            <a:spLocks noGrp="1"/>
          </p:cNvSpPr>
          <p:nvPr>
            <p:ph type="title"/>
          </p:nvPr>
        </p:nvSpPr>
        <p:spPr/>
        <p:txBody>
          <a:bodyPr/>
          <a:lstStyle/>
          <a:p>
            <a:r>
              <a:rPr lang="en-US" dirty="0"/>
              <a:t>Ohms Law</a:t>
            </a:r>
          </a:p>
        </p:txBody>
      </p:sp>
      <p:sp>
        <p:nvSpPr>
          <p:cNvPr id="5" name="Content Placeholder 4">
            <a:extLst>
              <a:ext uri="{FF2B5EF4-FFF2-40B4-BE49-F238E27FC236}">
                <a16:creationId xmlns:a16="http://schemas.microsoft.com/office/drawing/2014/main" id="{222CF736-5102-421C-79B5-64F0330C9791}"/>
              </a:ext>
            </a:extLst>
          </p:cNvPr>
          <p:cNvSpPr>
            <a:spLocks noGrp="1"/>
          </p:cNvSpPr>
          <p:nvPr>
            <p:ph idx="1"/>
          </p:nvPr>
        </p:nvSpPr>
        <p:spPr/>
        <p:txBody>
          <a:bodyPr/>
          <a:lstStyle/>
          <a:p>
            <a:r>
              <a:rPr lang="en-US" sz="3000" dirty="0">
                <a:latin typeface="Calibri" panose="020F0502020204030204" pitchFamily="34" charset="0"/>
                <a:ea typeface="Calibri" panose="020F0502020204030204" pitchFamily="34" charset="0"/>
                <a:cs typeface="Calibri" panose="020F0502020204030204" pitchFamily="34" charset="0"/>
              </a:rPr>
              <a:t>Describes the </a:t>
            </a:r>
            <a:r>
              <a:rPr lang="en-US" sz="3000" b="1" dirty="0">
                <a:latin typeface="Calibri" panose="020F0502020204030204" pitchFamily="34" charset="0"/>
                <a:ea typeface="Calibri" panose="020F0502020204030204" pitchFamily="34" charset="0"/>
                <a:cs typeface="Calibri" panose="020F0502020204030204" pitchFamily="34" charset="0"/>
              </a:rPr>
              <a:t>relationship between voltage, current, and resistance </a:t>
            </a:r>
            <a:r>
              <a:rPr lang="en-US" sz="3000" dirty="0">
                <a:latin typeface="Calibri" panose="020F0502020204030204" pitchFamily="34" charset="0"/>
                <a:ea typeface="Calibri" panose="020F0502020204030204" pitchFamily="34" charset="0"/>
                <a:cs typeface="Calibri" panose="020F0502020204030204" pitchFamily="34" charset="0"/>
              </a:rPr>
              <a:t>in a circuit.</a:t>
            </a:r>
          </a:p>
          <a:p>
            <a:endParaRPr lang="en-US" sz="3000" b="1" dirty="0">
              <a:latin typeface="Calibri" panose="020F0502020204030204" pitchFamily="34" charset="0"/>
              <a:ea typeface="Calibri" panose="020F0502020204030204" pitchFamily="34" charset="0"/>
              <a:cs typeface="Calibri" panose="020F0502020204030204" pitchFamily="34" charset="0"/>
            </a:endParaRPr>
          </a:p>
          <a:p>
            <a:r>
              <a:rPr lang="en-US" sz="3000" b="1" i="1" dirty="0">
                <a:latin typeface="Calibri" panose="020F0502020204030204" pitchFamily="34" charset="0"/>
                <a:ea typeface="Calibri" panose="020F0502020204030204" pitchFamily="34" charset="0"/>
                <a:cs typeface="Calibri" panose="020F0502020204030204" pitchFamily="34" charset="0"/>
              </a:rPr>
              <a:t>V = I x R </a:t>
            </a:r>
            <a:endParaRPr lang="en-US" sz="30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000" b="1" i="1" dirty="0">
                <a:latin typeface="Calibri" panose="020F0502020204030204" pitchFamily="34" charset="0"/>
                <a:ea typeface="Calibri" panose="020F0502020204030204" pitchFamily="34" charset="0"/>
                <a:cs typeface="Calibri" panose="020F0502020204030204" pitchFamily="34" charset="0"/>
              </a:rPr>
              <a:t>V </a:t>
            </a:r>
            <a:r>
              <a:rPr lang="en-US" sz="3000" dirty="0">
                <a:latin typeface="Calibri" panose="020F0502020204030204" pitchFamily="34" charset="0"/>
                <a:ea typeface="Calibri" panose="020F0502020204030204" pitchFamily="34" charset="0"/>
                <a:cs typeface="Calibri" panose="020F0502020204030204" pitchFamily="34" charset="0"/>
              </a:rPr>
              <a:t>– Voltage (</a:t>
            </a:r>
            <a:r>
              <a:rPr lang="en-US" sz="3000" b="1" dirty="0">
                <a:latin typeface="Calibri" panose="020F0502020204030204" pitchFamily="34" charset="0"/>
                <a:ea typeface="Calibri" panose="020F0502020204030204" pitchFamily="34" charset="0"/>
                <a:cs typeface="Calibri" panose="020F0502020204030204" pitchFamily="34" charset="0"/>
              </a:rPr>
              <a:t>volts</a:t>
            </a:r>
            <a:r>
              <a:rPr lang="en-US" sz="3000" dirty="0">
                <a:latin typeface="Calibri" panose="020F0502020204030204" pitchFamily="34" charset="0"/>
                <a:ea typeface="Calibri" panose="020F0502020204030204" pitchFamily="34" charset="0"/>
                <a:cs typeface="Calibri" panose="020F0502020204030204" pitchFamily="34" charset="0"/>
              </a:rPr>
              <a:t>)</a:t>
            </a:r>
            <a:endParaRPr lang="en-US" sz="30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3000" b="1" i="1" dirty="0">
                <a:latin typeface="Calibri" panose="020F0502020204030204" pitchFamily="34" charset="0"/>
                <a:ea typeface="Calibri" panose="020F0502020204030204" pitchFamily="34" charset="0"/>
                <a:cs typeface="Calibri" panose="020F0502020204030204" pitchFamily="34" charset="0"/>
              </a:rPr>
              <a:t>I </a:t>
            </a:r>
            <a:r>
              <a:rPr lang="en-US" sz="3000" dirty="0">
                <a:latin typeface="Calibri" panose="020F0502020204030204" pitchFamily="34" charset="0"/>
                <a:ea typeface="Calibri" panose="020F0502020204030204" pitchFamily="34" charset="0"/>
                <a:cs typeface="Calibri" panose="020F0502020204030204" pitchFamily="34" charset="0"/>
              </a:rPr>
              <a:t>– Current (</a:t>
            </a:r>
            <a:r>
              <a:rPr lang="en-US" sz="3000" b="1" dirty="0">
                <a:latin typeface="Calibri" panose="020F0502020204030204" pitchFamily="34" charset="0"/>
                <a:ea typeface="Calibri" panose="020F0502020204030204" pitchFamily="34" charset="0"/>
                <a:cs typeface="Calibri" panose="020F0502020204030204" pitchFamily="34" charset="0"/>
              </a:rPr>
              <a:t>amperes</a:t>
            </a:r>
            <a:r>
              <a:rPr lang="en-US" sz="3000" dirty="0">
                <a:latin typeface="Calibri" panose="020F0502020204030204" pitchFamily="34" charset="0"/>
                <a:ea typeface="Calibri" panose="020F0502020204030204" pitchFamily="34" charset="0"/>
                <a:cs typeface="Calibri" panose="020F0502020204030204" pitchFamily="34" charset="0"/>
              </a:rPr>
              <a:t>) </a:t>
            </a:r>
          </a:p>
          <a:p>
            <a:pPr marL="457200" indent="-457200">
              <a:buFont typeface="Arial" panose="020B0604020202020204" pitchFamily="34" charset="0"/>
              <a:buChar char="•"/>
            </a:pPr>
            <a:r>
              <a:rPr lang="en-US" sz="3000" b="1" i="1" dirty="0">
                <a:latin typeface="Calibri" panose="020F0502020204030204" pitchFamily="34" charset="0"/>
                <a:ea typeface="Calibri" panose="020F0502020204030204" pitchFamily="34" charset="0"/>
                <a:cs typeface="Calibri" panose="020F0502020204030204" pitchFamily="34" charset="0"/>
              </a:rPr>
              <a:t>R </a:t>
            </a:r>
            <a:r>
              <a:rPr lang="en-US" sz="3000" dirty="0">
                <a:latin typeface="Calibri" panose="020F0502020204030204" pitchFamily="34" charset="0"/>
                <a:ea typeface="Calibri" panose="020F0502020204030204" pitchFamily="34" charset="0"/>
                <a:cs typeface="Calibri" panose="020F0502020204030204" pitchFamily="34" charset="0"/>
              </a:rPr>
              <a:t>– Resistance (</a:t>
            </a:r>
            <a:r>
              <a:rPr lang="en-US" sz="3000" b="1" dirty="0">
                <a:latin typeface="Calibri" panose="020F0502020204030204" pitchFamily="34" charset="0"/>
                <a:ea typeface="Calibri" panose="020F0502020204030204" pitchFamily="34" charset="0"/>
                <a:cs typeface="Calibri" panose="020F0502020204030204" pitchFamily="34" charset="0"/>
              </a:rPr>
              <a:t>ohms</a:t>
            </a:r>
            <a:r>
              <a:rPr lang="en-US" sz="3000" dirty="0">
                <a:latin typeface="Calibri" panose="020F0502020204030204" pitchFamily="34" charset="0"/>
                <a:ea typeface="Calibri" panose="020F0502020204030204" pitchFamily="34" charset="0"/>
                <a:cs typeface="Calibri" panose="020F0502020204030204" pitchFamily="34" charset="0"/>
              </a:rPr>
              <a:t>)</a:t>
            </a:r>
            <a:endParaRPr lang="en-US" sz="3000" i="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3074" name="Picture 2" descr="Georg Ohm - Wikipedia">
            <a:extLst>
              <a:ext uri="{FF2B5EF4-FFF2-40B4-BE49-F238E27FC236}">
                <a16:creationId xmlns:a16="http://schemas.microsoft.com/office/drawing/2014/main" id="{D440A778-8D81-4A41-9DD8-29DD7902BD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058" y="3003240"/>
            <a:ext cx="1977651" cy="2545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7B86ACF-8210-6C78-E275-50D4EB7E963D}"/>
              </a:ext>
            </a:extLst>
          </p:cNvPr>
          <p:cNvPicPr>
            <a:picLocks noChangeAspect="1"/>
          </p:cNvPicPr>
          <p:nvPr/>
        </p:nvPicPr>
        <p:blipFill>
          <a:blip r:embed="rId5">
            <a:extLst>
              <a:ext uri="{28A0092B-C50C-407E-A947-70E740481C1C}">
                <a14:useLocalDpi xmlns:a14="http://schemas.microsoft.com/office/drawing/2010/main" val="0"/>
              </a:ext>
            </a:extLst>
          </a:blip>
          <a:srcRect l="26250" t="9333" r="25268" b="9426"/>
          <a:stretch>
            <a:fillRect/>
          </a:stretch>
        </p:blipFill>
        <p:spPr>
          <a:xfrm>
            <a:off x="7750514" y="2908172"/>
            <a:ext cx="3026343" cy="2852564"/>
          </a:xfrm>
          <a:prstGeom prst="rect">
            <a:avLst/>
          </a:prstGeom>
        </p:spPr>
      </p:pic>
    </p:spTree>
    <p:custDataLst>
      <p:tags r:id="rId1"/>
    </p:custDataLst>
    <p:extLst>
      <p:ext uri="{BB962C8B-B14F-4D97-AF65-F5344CB8AC3E}">
        <p14:creationId xmlns:p14="http://schemas.microsoft.com/office/powerpoint/2010/main" val="3527201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750" fill="hold"/>
                                        <p:tgtEl>
                                          <p:spTgt spid="3074"/>
                                        </p:tgtEl>
                                        <p:attrNameLst>
                                          <p:attrName>ppt_x</p:attrName>
                                        </p:attrNameLst>
                                      </p:cBhvr>
                                      <p:tavLst>
                                        <p:tav tm="0">
                                          <p:val>
                                            <p:strVal val="1+#ppt_w/2"/>
                                          </p:val>
                                        </p:tav>
                                        <p:tav tm="100000">
                                          <p:val>
                                            <p:strVal val="#ppt_x"/>
                                          </p:val>
                                        </p:tav>
                                      </p:tavLst>
                                    </p:anim>
                                    <p:anim calcmode="lin" valueType="num">
                                      <p:cBhvr additive="base">
                                        <p:cTn id="8" dur="75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E993-129C-BFD8-FFEF-B1DC925C9817}"/>
              </a:ext>
            </a:extLst>
          </p:cNvPr>
          <p:cNvSpPr>
            <a:spLocks noGrp="1"/>
          </p:cNvSpPr>
          <p:nvPr>
            <p:ph type="title"/>
          </p:nvPr>
        </p:nvSpPr>
        <p:spPr/>
        <p:txBody>
          <a:bodyPr/>
          <a:lstStyle/>
          <a:p>
            <a:r>
              <a:rPr lang="en-US" dirty="0"/>
              <a:t>Using Ohm’s Law</a:t>
            </a:r>
          </a:p>
        </p:txBody>
      </p:sp>
      <p:sp>
        <p:nvSpPr>
          <p:cNvPr id="3" name="Content Placeholder 2">
            <a:extLst>
              <a:ext uri="{FF2B5EF4-FFF2-40B4-BE49-F238E27FC236}">
                <a16:creationId xmlns:a16="http://schemas.microsoft.com/office/drawing/2014/main" id="{5F246DB6-2394-15F9-99BC-2B56131E5401}"/>
              </a:ext>
            </a:extLst>
          </p:cNvPr>
          <p:cNvSpPr>
            <a:spLocks noGrp="1"/>
          </p:cNvSpPr>
          <p:nvPr>
            <p:ph idx="1"/>
          </p:nvPr>
        </p:nvSpPr>
        <p:spPr>
          <a:xfrm>
            <a:off x="841248" y="1478556"/>
            <a:ext cx="10515600" cy="1337912"/>
          </a:xfrm>
        </p:spPr>
        <p:txBody>
          <a:bodyPr/>
          <a:lstStyle/>
          <a:p>
            <a:r>
              <a:rPr lang="en-US" dirty="0"/>
              <a:t>Using Ohm’s Law, you can easily calculate any one of the three variables, if the other two are known. Cover the value you’re trying to find, and what’s left gives you the equation.</a:t>
            </a:r>
          </a:p>
        </p:txBody>
      </p:sp>
      <p:sp>
        <p:nvSpPr>
          <p:cNvPr id="9" name="TextBox 8">
            <a:extLst>
              <a:ext uri="{FF2B5EF4-FFF2-40B4-BE49-F238E27FC236}">
                <a16:creationId xmlns:a16="http://schemas.microsoft.com/office/drawing/2014/main" id="{F23771BC-F6B8-0D60-A653-FE5F7561D753}"/>
              </a:ext>
            </a:extLst>
          </p:cNvPr>
          <p:cNvSpPr txBox="1"/>
          <p:nvPr/>
        </p:nvSpPr>
        <p:spPr>
          <a:xfrm>
            <a:off x="1003825" y="6069517"/>
            <a:ext cx="9817768" cy="477054"/>
          </a:xfrm>
          <a:prstGeom prst="rect">
            <a:avLst/>
          </a:prstGeom>
          <a:noFill/>
        </p:spPr>
        <p:txBody>
          <a:bodyPr wrap="square">
            <a:spAutoFit/>
          </a:bodyPr>
          <a:lstStyle/>
          <a:p>
            <a:r>
              <a:rPr lang="en-US" altLang="en-US" sz="2500" i="1" dirty="0">
                <a:solidFill>
                  <a:schemeClr val="accent1"/>
                </a:solidFill>
                <a:latin typeface="Calibri" panose="020F0502020204030204" pitchFamily="34" charset="0"/>
                <a:ea typeface="Calibri" panose="020F0502020204030204" pitchFamily="34" charset="0"/>
                <a:cs typeface="Calibri" panose="020F0502020204030204" pitchFamily="34" charset="0"/>
              </a:rPr>
              <a:t>Reminder - The symbol for resistance is interchangeable for both </a:t>
            </a:r>
            <a:r>
              <a:rPr lang="en-US" altLang="en-US" sz="25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R</a:t>
            </a:r>
            <a:r>
              <a:rPr lang="en-US" altLang="en-US" sz="2500" i="1" dirty="0">
                <a:solidFill>
                  <a:schemeClr val="accent1"/>
                </a:solidFill>
                <a:latin typeface="Calibri" panose="020F0502020204030204" pitchFamily="34" charset="0"/>
                <a:ea typeface="Calibri" panose="020F0502020204030204" pitchFamily="34" charset="0"/>
                <a:cs typeface="Calibri" panose="020F0502020204030204" pitchFamily="34" charset="0"/>
              </a:rPr>
              <a:t> and </a:t>
            </a:r>
            <a:r>
              <a:rPr lang="el-GR" sz="25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Ω</a:t>
            </a:r>
            <a:r>
              <a:rPr lang="en-US" sz="2500" b="1" i="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a:t>
            </a:r>
            <a:endParaRPr lang="en-US" altLang="en-US" sz="2500" i="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014647D9-129C-C0C0-7668-88C39B58DFF8}"/>
              </a:ext>
            </a:extLst>
          </p:cNvPr>
          <p:cNvPicPr>
            <a:picLocks noChangeAspect="1"/>
          </p:cNvPicPr>
          <p:nvPr/>
        </p:nvPicPr>
        <p:blipFill>
          <a:blip r:embed="rId4">
            <a:extLst>
              <a:ext uri="{28A0092B-C50C-407E-A947-70E740481C1C}">
                <a14:useLocalDpi xmlns:a14="http://schemas.microsoft.com/office/drawing/2010/main" val="0"/>
              </a:ext>
            </a:extLst>
          </a:blip>
          <a:srcRect l="5394" t="45601" r="65466" b="7368"/>
          <a:stretch>
            <a:fillRect/>
          </a:stretch>
        </p:blipFill>
        <p:spPr>
          <a:xfrm>
            <a:off x="1003825" y="2735847"/>
            <a:ext cx="2283992" cy="2073543"/>
          </a:xfrm>
          <a:prstGeom prst="rect">
            <a:avLst/>
          </a:prstGeom>
        </p:spPr>
      </p:pic>
      <p:pic>
        <p:nvPicPr>
          <p:cNvPr id="11" name="Picture 10">
            <a:extLst>
              <a:ext uri="{FF2B5EF4-FFF2-40B4-BE49-F238E27FC236}">
                <a16:creationId xmlns:a16="http://schemas.microsoft.com/office/drawing/2014/main" id="{C8433E52-41B5-1215-1AB1-F1F185A76662}"/>
              </a:ext>
            </a:extLst>
          </p:cNvPr>
          <p:cNvPicPr>
            <a:picLocks noChangeAspect="1"/>
          </p:cNvPicPr>
          <p:nvPr/>
        </p:nvPicPr>
        <p:blipFill>
          <a:blip r:embed="rId4">
            <a:extLst>
              <a:ext uri="{28A0092B-C50C-407E-A947-70E740481C1C}">
                <a14:useLocalDpi xmlns:a14="http://schemas.microsoft.com/office/drawing/2010/main" val="0"/>
              </a:ext>
            </a:extLst>
          </a:blip>
          <a:srcRect l="35422" t="12164" r="35354" b="41677"/>
          <a:stretch>
            <a:fillRect/>
          </a:stretch>
        </p:blipFill>
        <p:spPr>
          <a:xfrm>
            <a:off x="4950695" y="2738885"/>
            <a:ext cx="2290609" cy="2035110"/>
          </a:xfrm>
          <a:prstGeom prst="rect">
            <a:avLst/>
          </a:prstGeom>
        </p:spPr>
      </p:pic>
      <p:pic>
        <p:nvPicPr>
          <p:cNvPr id="12" name="Picture 11">
            <a:extLst>
              <a:ext uri="{FF2B5EF4-FFF2-40B4-BE49-F238E27FC236}">
                <a16:creationId xmlns:a16="http://schemas.microsoft.com/office/drawing/2014/main" id="{E6B9BAB7-A316-1A29-6C75-C772B1A0AE00}"/>
              </a:ext>
            </a:extLst>
          </p:cNvPr>
          <p:cNvPicPr>
            <a:picLocks noChangeAspect="1"/>
          </p:cNvPicPr>
          <p:nvPr/>
        </p:nvPicPr>
        <p:blipFill>
          <a:blip r:embed="rId4">
            <a:extLst>
              <a:ext uri="{28A0092B-C50C-407E-A947-70E740481C1C}">
                <a14:useLocalDpi xmlns:a14="http://schemas.microsoft.com/office/drawing/2010/main" val="0"/>
              </a:ext>
            </a:extLst>
          </a:blip>
          <a:srcRect l="65070" t="47165" r="5790" b="7587"/>
          <a:stretch>
            <a:fillRect/>
          </a:stretch>
        </p:blipFill>
        <p:spPr>
          <a:xfrm>
            <a:off x="8537601" y="2775150"/>
            <a:ext cx="2283992" cy="1994939"/>
          </a:xfrm>
          <a:prstGeom prst="rect">
            <a:avLst/>
          </a:prstGeom>
        </p:spPr>
      </p:pic>
      <p:sp>
        <p:nvSpPr>
          <p:cNvPr id="13" name="Rectangle 12">
            <a:extLst>
              <a:ext uri="{FF2B5EF4-FFF2-40B4-BE49-F238E27FC236}">
                <a16:creationId xmlns:a16="http://schemas.microsoft.com/office/drawing/2014/main" id="{42A94D52-683F-BD71-C479-1632B1FFD37B}"/>
              </a:ext>
            </a:extLst>
          </p:cNvPr>
          <p:cNvSpPr/>
          <p:nvPr/>
        </p:nvSpPr>
        <p:spPr>
          <a:xfrm>
            <a:off x="1003825" y="4957011"/>
            <a:ext cx="2283992" cy="6416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t>V = I X R</a:t>
            </a:r>
          </a:p>
        </p:txBody>
      </p:sp>
      <p:grpSp>
        <p:nvGrpSpPr>
          <p:cNvPr id="19" name="Group 18">
            <a:extLst>
              <a:ext uri="{FF2B5EF4-FFF2-40B4-BE49-F238E27FC236}">
                <a16:creationId xmlns:a16="http://schemas.microsoft.com/office/drawing/2014/main" id="{39BD6E9E-83EC-F113-4C9C-B69093DE1B8C}"/>
              </a:ext>
            </a:extLst>
          </p:cNvPr>
          <p:cNvGrpSpPr/>
          <p:nvPr/>
        </p:nvGrpSpPr>
        <p:grpSpPr>
          <a:xfrm>
            <a:off x="5486401" y="4934487"/>
            <a:ext cx="1010652" cy="930443"/>
            <a:chOff x="5486401" y="4934487"/>
            <a:chExt cx="1010652" cy="930443"/>
          </a:xfrm>
        </p:grpSpPr>
        <p:sp>
          <p:nvSpPr>
            <p:cNvPr id="14" name="Rectangle 13">
              <a:extLst>
                <a:ext uri="{FF2B5EF4-FFF2-40B4-BE49-F238E27FC236}">
                  <a16:creationId xmlns:a16="http://schemas.microsoft.com/office/drawing/2014/main" id="{A302325E-8FF9-6900-F790-9B1BD9DA253E}"/>
                </a:ext>
              </a:extLst>
            </p:cNvPr>
            <p:cNvSpPr/>
            <p:nvPr/>
          </p:nvSpPr>
          <p:spPr>
            <a:xfrm>
              <a:off x="5486401" y="4953770"/>
              <a:ext cx="609600" cy="6416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3200" b="1" dirty="0"/>
                <a:t>I = </a:t>
              </a:r>
            </a:p>
          </p:txBody>
        </p:sp>
        <p:sp>
          <p:nvSpPr>
            <p:cNvPr id="15" name="Rectangle 14">
              <a:extLst>
                <a:ext uri="{FF2B5EF4-FFF2-40B4-BE49-F238E27FC236}">
                  <a16:creationId xmlns:a16="http://schemas.microsoft.com/office/drawing/2014/main" id="{67413E28-B562-B002-D4C9-01846199301E}"/>
                </a:ext>
              </a:extLst>
            </p:cNvPr>
            <p:cNvSpPr/>
            <p:nvPr/>
          </p:nvSpPr>
          <p:spPr>
            <a:xfrm>
              <a:off x="6095999" y="4934487"/>
              <a:ext cx="401054" cy="9304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u="sng" dirty="0"/>
                <a:t>V </a:t>
              </a:r>
            </a:p>
            <a:p>
              <a:pPr algn="ctr"/>
              <a:r>
                <a:rPr lang="en-US" sz="3200" b="1" dirty="0"/>
                <a:t>R</a:t>
              </a:r>
            </a:p>
          </p:txBody>
        </p:sp>
      </p:grpSp>
      <p:grpSp>
        <p:nvGrpSpPr>
          <p:cNvPr id="18" name="Group 17">
            <a:extLst>
              <a:ext uri="{FF2B5EF4-FFF2-40B4-BE49-F238E27FC236}">
                <a16:creationId xmlns:a16="http://schemas.microsoft.com/office/drawing/2014/main" id="{6115E1FC-4F52-523D-D397-034CC8967929}"/>
              </a:ext>
            </a:extLst>
          </p:cNvPr>
          <p:cNvGrpSpPr/>
          <p:nvPr/>
        </p:nvGrpSpPr>
        <p:grpSpPr>
          <a:xfrm>
            <a:off x="9047747" y="4974232"/>
            <a:ext cx="1114929" cy="930443"/>
            <a:chOff x="9047747" y="4974232"/>
            <a:chExt cx="1114929" cy="930443"/>
          </a:xfrm>
        </p:grpSpPr>
        <p:sp>
          <p:nvSpPr>
            <p:cNvPr id="16" name="Rectangle 15">
              <a:extLst>
                <a:ext uri="{FF2B5EF4-FFF2-40B4-BE49-F238E27FC236}">
                  <a16:creationId xmlns:a16="http://schemas.microsoft.com/office/drawing/2014/main" id="{5509B3AA-0971-1FAD-E617-8FBD509AEE03}"/>
                </a:ext>
              </a:extLst>
            </p:cNvPr>
            <p:cNvSpPr/>
            <p:nvPr/>
          </p:nvSpPr>
          <p:spPr>
            <a:xfrm>
              <a:off x="9047747" y="4975397"/>
              <a:ext cx="713875" cy="64168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n-US" sz="3200" b="1" dirty="0"/>
                <a:t>R = </a:t>
              </a:r>
            </a:p>
          </p:txBody>
        </p:sp>
        <p:sp>
          <p:nvSpPr>
            <p:cNvPr id="17" name="Rectangle 16">
              <a:extLst>
                <a:ext uri="{FF2B5EF4-FFF2-40B4-BE49-F238E27FC236}">
                  <a16:creationId xmlns:a16="http://schemas.microsoft.com/office/drawing/2014/main" id="{A5AF9869-D41B-81F3-3812-A76D6B221E5B}"/>
                </a:ext>
              </a:extLst>
            </p:cNvPr>
            <p:cNvSpPr/>
            <p:nvPr/>
          </p:nvSpPr>
          <p:spPr>
            <a:xfrm>
              <a:off x="9761622" y="4974232"/>
              <a:ext cx="401054" cy="93044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u="sng" dirty="0"/>
                <a:t>V </a:t>
              </a:r>
            </a:p>
            <a:p>
              <a:pPr algn="ctr"/>
              <a:r>
                <a:rPr lang="en-US" sz="3200" b="1" dirty="0"/>
                <a:t>I</a:t>
              </a:r>
            </a:p>
          </p:txBody>
        </p:sp>
      </p:grpSp>
    </p:spTree>
    <p:custDataLst>
      <p:tags r:id="rId1"/>
    </p:custDataLst>
    <p:extLst>
      <p:ext uri="{BB962C8B-B14F-4D97-AF65-F5344CB8AC3E}">
        <p14:creationId xmlns:p14="http://schemas.microsoft.com/office/powerpoint/2010/main" val="3362789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1000"/>
                                        <p:tgtEl>
                                          <p:spTgt spid="9">
                                            <p:txEl>
                                              <p:pRg st="0" end="0"/>
                                            </p:txEl>
                                          </p:spTgt>
                                        </p:tgtEl>
                                      </p:cBhvr>
                                    </p:animEffect>
                                    <p:anim calcmode="lin" valueType="num">
                                      <p:cBhvr>
                                        <p:cTn id="3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E9EF03-CA44-31AD-D753-7E043DB976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18488" y="283029"/>
            <a:ext cx="7555023" cy="6698342"/>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541675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55102F-AB32-17E7-79E9-620D7F839B81}"/>
              </a:ext>
            </a:extLst>
          </p:cNvPr>
          <p:cNvSpPr>
            <a:spLocks noGrp="1"/>
          </p:cNvSpPr>
          <p:nvPr>
            <p:ph type="title"/>
          </p:nvPr>
        </p:nvSpPr>
        <p:spPr>
          <a:xfrm>
            <a:off x="838201" y="207572"/>
            <a:ext cx="9525000" cy="523195"/>
          </a:xfrm>
        </p:spPr>
        <p:txBody>
          <a:bodyPr/>
          <a:lstStyle/>
          <a:p>
            <a:r>
              <a:rPr lang="en-US" dirty="0"/>
              <a:t>Ohm’s Law in Action </a:t>
            </a:r>
          </a:p>
        </p:txBody>
      </p:sp>
      <p:sp>
        <p:nvSpPr>
          <p:cNvPr id="5" name="Content Placeholder 4">
            <a:extLst>
              <a:ext uri="{FF2B5EF4-FFF2-40B4-BE49-F238E27FC236}">
                <a16:creationId xmlns:a16="http://schemas.microsoft.com/office/drawing/2014/main" id="{CCC7CC5D-7565-887D-F4C4-9AA28914E2B2}"/>
              </a:ext>
            </a:extLst>
          </p:cNvPr>
          <p:cNvSpPr>
            <a:spLocks noGrp="1"/>
          </p:cNvSpPr>
          <p:nvPr>
            <p:ph idx="1"/>
          </p:nvPr>
        </p:nvSpPr>
        <p:spPr>
          <a:xfrm>
            <a:off x="838200" y="1789640"/>
            <a:ext cx="5098576" cy="4428280"/>
          </a:xfrm>
        </p:spPr>
        <p:txBody>
          <a:bodyPr>
            <a:normAutofit/>
          </a:bodyPr>
          <a:lstStyle/>
          <a:p>
            <a:pPr>
              <a:lnSpc>
                <a:spcPct val="150000"/>
              </a:lnSpc>
            </a:pPr>
            <a:r>
              <a:rPr lang="en-US" sz="3200" b="1" dirty="0">
                <a:solidFill>
                  <a:schemeClr val="tx1"/>
                </a:solidFill>
              </a:rPr>
              <a:t>Goal</a:t>
            </a:r>
            <a:r>
              <a:rPr lang="en-US" sz="3200" dirty="0">
                <a:solidFill>
                  <a:schemeClr val="tx1"/>
                </a:solidFill>
              </a:rPr>
              <a:t>: Predict what will happen to the current when changes are made to voltage and resistance in a simple circuit. </a:t>
            </a:r>
            <a:endParaRPr lang="en-US" sz="3200" dirty="0"/>
          </a:p>
        </p:txBody>
      </p:sp>
      <p:pic>
        <p:nvPicPr>
          <p:cNvPr id="6" name="Content Placeholder 10">
            <a:extLst>
              <a:ext uri="{FF2B5EF4-FFF2-40B4-BE49-F238E27FC236}">
                <a16:creationId xmlns:a16="http://schemas.microsoft.com/office/drawing/2014/main" id="{0E3B7F51-FBE9-0DB7-8624-4C69A3114D5E}"/>
              </a:ext>
            </a:extLst>
          </p:cNvPr>
          <p:cNvPicPr>
            <a:picLocks noChangeAspect="1"/>
          </p:cNvPicPr>
          <p:nvPr/>
        </p:nvPicPr>
        <p:blipFill>
          <a:blip r:embed="rId4">
            <a:extLst>
              <a:ext uri="{28A0092B-C50C-407E-A947-70E740481C1C}">
                <a14:useLocalDpi xmlns:a14="http://schemas.microsoft.com/office/drawing/2010/main" val="0"/>
              </a:ext>
            </a:extLst>
          </a:blip>
          <a:srcRect b="15327"/>
          <a:stretch>
            <a:fillRect/>
          </a:stretch>
        </p:blipFill>
        <p:spPr>
          <a:xfrm>
            <a:off x="10509262" y="43333"/>
            <a:ext cx="1005840" cy="851672"/>
          </a:xfrm>
          <a:prstGeom prst="rect">
            <a:avLst/>
          </a:prstGeom>
        </p:spPr>
      </p:pic>
      <p:pic>
        <p:nvPicPr>
          <p:cNvPr id="3" name="Picture 2">
            <a:extLst>
              <a:ext uri="{FF2B5EF4-FFF2-40B4-BE49-F238E27FC236}">
                <a16:creationId xmlns:a16="http://schemas.microsoft.com/office/drawing/2014/main" id="{A2B9A9B7-348C-3D5D-FCBE-FDBA2250BE9D}"/>
              </a:ext>
            </a:extLst>
          </p:cNvPr>
          <p:cNvPicPr>
            <a:picLocks noChangeAspect="1"/>
          </p:cNvPicPr>
          <p:nvPr/>
        </p:nvPicPr>
        <p:blipFill>
          <a:blip r:embed="rId5">
            <a:extLst>
              <a:ext uri="{28A0092B-C50C-407E-A947-70E740481C1C}">
                <a14:useLocalDpi xmlns:a14="http://schemas.microsoft.com/office/drawing/2010/main" val="0"/>
              </a:ext>
            </a:extLst>
          </a:blip>
          <a:srcRect l="23396" t="6964" r="23433" b="9333"/>
          <a:stretch>
            <a:fillRect/>
          </a:stretch>
        </p:blipFill>
        <p:spPr>
          <a:xfrm>
            <a:off x="6471527" y="1789640"/>
            <a:ext cx="4540655" cy="4020630"/>
          </a:xfrm>
          <a:prstGeom prst="rect">
            <a:avLst/>
          </a:prstGeom>
        </p:spPr>
      </p:pic>
    </p:spTree>
    <p:custDataLst>
      <p:tags r:id="rId1"/>
    </p:custDataLst>
    <p:extLst>
      <p:ext uri="{BB962C8B-B14F-4D97-AF65-F5344CB8AC3E}">
        <p14:creationId xmlns:p14="http://schemas.microsoft.com/office/powerpoint/2010/main" val="42739996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3E050EF-8FD9-11EF-A4D3-92656847FCD4}"/>
              </a:ext>
            </a:extLst>
          </p:cNvPr>
          <p:cNvSpPr txBox="1">
            <a:spLocks/>
          </p:cNvSpPr>
          <p:nvPr/>
        </p:nvSpPr>
        <p:spPr>
          <a:xfrm>
            <a:off x="2012576" y="2158702"/>
            <a:ext cx="8787954" cy="1528055"/>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6000" b="1" i="0" kern="1200">
                <a:solidFill>
                  <a:schemeClr val="accent1"/>
                </a:solidFill>
                <a:latin typeface="+mj-lt"/>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0F6235"/>
                </a:solidFill>
                <a:effectLst/>
                <a:uLnTx/>
                <a:uFillTx/>
                <a:latin typeface="Montserrat ExtraBold"/>
                <a:ea typeface="+mj-ea"/>
                <a:cs typeface="Arial" panose="020B0604020202020204" pitchFamily="34" charset="0"/>
              </a:rPr>
              <a:t>Basic Electrical Principles</a:t>
            </a:r>
          </a:p>
        </p:txBody>
      </p:sp>
      <p:sp>
        <p:nvSpPr>
          <p:cNvPr id="3" name="Content Placeholder 4">
            <a:extLst>
              <a:ext uri="{FF2B5EF4-FFF2-40B4-BE49-F238E27FC236}">
                <a16:creationId xmlns:a16="http://schemas.microsoft.com/office/drawing/2014/main" id="{BFC48F0E-D938-CD58-E95E-F3B441D20D1C}"/>
              </a:ext>
            </a:extLst>
          </p:cNvPr>
          <p:cNvSpPr txBox="1">
            <a:spLocks/>
          </p:cNvSpPr>
          <p:nvPr/>
        </p:nvSpPr>
        <p:spPr>
          <a:xfrm>
            <a:off x="2012576" y="3773843"/>
            <a:ext cx="8787954" cy="914400"/>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2800" b="1" i="1" kern="1200">
                <a:solidFill>
                  <a:schemeClr val="tx1">
                    <a:lumMod val="75000"/>
                    <a:lumOff val="25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b="0" i="0" kern="1200">
                <a:solidFill>
                  <a:schemeClr val="tx1">
                    <a:lumMod val="75000"/>
                    <a:lumOff val="25000"/>
                  </a:schemeClr>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b="0" i="0" kern="1200">
                <a:solidFill>
                  <a:schemeClr val="tx1">
                    <a:lumMod val="75000"/>
                    <a:lumOff val="25000"/>
                  </a:schemeClr>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b="0" i="0" kern="1200">
                <a:solidFill>
                  <a:schemeClr val="tx1">
                    <a:lumMod val="75000"/>
                    <a:lumOff val="25000"/>
                  </a:schemeClr>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b="0" i="0" kern="1200">
                <a:solidFill>
                  <a:schemeClr val="tx1">
                    <a:lumMod val="75000"/>
                    <a:lumOff val="25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615F67"/>
              </a:buClr>
              <a:buSzTx/>
              <a:buFont typeface="Arial" panose="020B0604020202020204" pitchFamily="34" charset="0"/>
              <a:buNone/>
              <a:tabLst/>
              <a:defRPr/>
            </a:pPr>
            <a:r>
              <a:rPr kumimoji="0" lang="en-US" sz="2800" b="1" i="1" u="none" strike="noStrike" kern="1200" cap="none" spc="0" normalizeH="0" baseline="0" noProof="0" dirty="0">
                <a:ln>
                  <a:noFill/>
                </a:ln>
                <a:solidFill>
                  <a:srgbClr val="000000">
                    <a:lumMod val="75000"/>
                    <a:lumOff val="25000"/>
                  </a:srgbClr>
                </a:solidFill>
                <a:effectLst/>
                <a:uLnTx/>
                <a:uFillTx/>
                <a:latin typeface="Calibri"/>
                <a:ea typeface="Calibri"/>
                <a:cs typeface="Arial"/>
              </a:rPr>
              <a:t>Transit Core Competencies Curriculum (TC3)</a:t>
            </a:r>
            <a:endParaRPr kumimoji="0" lang="en-US" sz="2800" b="1" i="1" u="none" strike="noStrike" kern="1200" cap="none" spc="0" normalizeH="0" baseline="0" noProof="0" dirty="0">
              <a:ln>
                <a:noFill/>
              </a:ln>
              <a:solidFill>
                <a:srgbClr val="000000">
                  <a:lumMod val="75000"/>
                  <a:lumOff val="25000"/>
                </a:srgbClr>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615F67"/>
              </a:buClr>
              <a:buSzTx/>
              <a:buFont typeface="Arial" panose="020B0604020202020204" pitchFamily="34" charset="0"/>
              <a:buNone/>
              <a:tabLst/>
              <a:defRPr/>
            </a:pPr>
            <a:r>
              <a:rPr kumimoji="0" lang="en-US" sz="2800" b="1" i="1" u="none" strike="noStrike" kern="1200" cap="none" spc="0" normalizeH="0" baseline="0" noProof="0" dirty="0">
                <a:ln>
                  <a:noFill/>
                </a:ln>
                <a:solidFill>
                  <a:srgbClr val="000000">
                    <a:lumMod val="75000"/>
                    <a:lumOff val="25000"/>
                  </a:srgbClr>
                </a:solidFill>
                <a:effectLst/>
                <a:uLnTx/>
                <a:uFillTx/>
                <a:latin typeface="Calibri"/>
                <a:ea typeface="+mn-ea"/>
                <a:cs typeface="Arial" panose="020B0604020202020204" pitchFamily="34" charset="0"/>
              </a:rPr>
              <a:t>Electrical Foundations </a:t>
            </a:r>
          </a:p>
        </p:txBody>
      </p:sp>
    </p:spTree>
    <p:extLst>
      <p:ext uri="{BB962C8B-B14F-4D97-AF65-F5344CB8AC3E}">
        <p14:creationId xmlns:p14="http://schemas.microsoft.com/office/powerpoint/2010/main" val="384447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220E-4D05-6935-A059-577CCE958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8CB7A-C9E6-1775-6258-AEBF627077C3}"/>
              </a:ext>
            </a:extLst>
          </p:cNvPr>
          <p:cNvSpPr>
            <a:spLocks noGrp="1"/>
          </p:cNvSpPr>
          <p:nvPr>
            <p:ph type="title"/>
          </p:nvPr>
        </p:nvSpPr>
        <p:spPr/>
        <p:txBody>
          <a:bodyPr/>
          <a:lstStyle/>
          <a:p>
            <a:r>
              <a:rPr lang="en-US" dirty="0"/>
              <a:t>Calculating Ohm’s Law</a:t>
            </a:r>
          </a:p>
        </p:txBody>
      </p:sp>
      <p:sp>
        <p:nvSpPr>
          <p:cNvPr id="3" name="Content Placeholder 2">
            <a:extLst>
              <a:ext uri="{FF2B5EF4-FFF2-40B4-BE49-F238E27FC236}">
                <a16:creationId xmlns:a16="http://schemas.microsoft.com/office/drawing/2014/main" id="{617F101F-2893-9D52-C906-EB98743BC29F}"/>
              </a:ext>
            </a:extLst>
          </p:cNvPr>
          <p:cNvSpPr>
            <a:spLocks noGrp="1"/>
          </p:cNvSpPr>
          <p:nvPr>
            <p:ph idx="1"/>
          </p:nvPr>
        </p:nvSpPr>
        <p:spPr>
          <a:xfrm>
            <a:off x="838199" y="1645920"/>
            <a:ext cx="5257801" cy="4572000"/>
          </a:xfrm>
        </p:spPr>
        <p:txBody>
          <a:bodyPr>
            <a:normAutofit/>
          </a:bodyPr>
          <a:lstStyle/>
          <a:p>
            <a:pPr>
              <a:lnSpc>
                <a:spcPct val="100000"/>
              </a:lnSpc>
              <a:spcBef>
                <a:spcPts val="0"/>
              </a:spcBef>
            </a:pPr>
            <a:r>
              <a:rPr lang="en-US" sz="3000" b="1" dirty="0">
                <a:solidFill>
                  <a:srgbClr val="222222"/>
                </a:solidFill>
                <a:latin typeface="Calibri" panose="020F0502020204030204" pitchFamily="34" charset="0"/>
                <a:ea typeface="Calibri" panose="020F0502020204030204" pitchFamily="34" charset="0"/>
                <a:cs typeface="Calibri" panose="020F0502020204030204" pitchFamily="34" charset="0"/>
              </a:rPr>
              <a:t>Task</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Given a circuit with a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12V</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battery and a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4</a:t>
            </a:r>
            <a:r>
              <a:rPr lang="en-US" sz="3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sz="3000" b="1" dirty="0">
                <a:solidFill>
                  <a:srgbClr val="C00000"/>
                </a:solidFill>
                <a:latin typeface="Calibri" panose="020F0502020204030204" pitchFamily="34" charset="0"/>
                <a:ea typeface="Calibri" panose="020F0502020204030204" pitchFamily="34" charset="0"/>
                <a:cs typeface="Calibri" panose="020F0502020204030204" pitchFamily="34" charset="0"/>
              </a:rPr>
              <a:t>Ω</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resistance, calculate the current. </a:t>
            </a:r>
          </a:p>
          <a:p>
            <a:pPr>
              <a:lnSpc>
                <a:spcPct val="100000"/>
              </a:lnSpc>
              <a:spcBef>
                <a:spcPts val="0"/>
              </a:spcBef>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Which equation do we need?</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goes in the equation?</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is the solution?</a:t>
            </a:r>
            <a:endParaRPr lang="en-US" dirty="0"/>
          </a:p>
        </p:txBody>
      </p:sp>
      <p:grpSp>
        <p:nvGrpSpPr>
          <p:cNvPr id="4" name="Google Shape;250;p31">
            <a:extLst>
              <a:ext uri="{FF2B5EF4-FFF2-40B4-BE49-F238E27FC236}">
                <a16:creationId xmlns:a16="http://schemas.microsoft.com/office/drawing/2014/main" id="{5B69C0BF-6437-6AB0-CDB7-06DB44D192FF}"/>
              </a:ext>
              <a:ext uri="{C183D7F6-B498-43B3-948B-1728B52AA6E4}">
                <adec:decorative xmlns:adec="http://schemas.microsoft.com/office/drawing/2017/decorative" val="1"/>
              </a:ext>
            </a:extLst>
          </p:cNvPr>
          <p:cNvGrpSpPr/>
          <p:nvPr/>
        </p:nvGrpSpPr>
        <p:grpSpPr>
          <a:xfrm>
            <a:off x="6244750" y="1645920"/>
            <a:ext cx="4220763" cy="3872564"/>
            <a:chOff x="0" y="0"/>
            <a:chExt cx="3922609" cy="3916200"/>
          </a:xfrm>
        </p:grpSpPr>
        <p:sp>
          <p:nvSpPr>
            <p:cNvPr id="5" name="Google Shape;251;p31">
              <a:extLst>
                <a:ext uri="{FF2B5EF4-FFF2-40B4-BE49-F238E27FC236}">
                  <a16:creationId xmlns:a16="http://schemas.microsoft.com/office/drawing/2014/main" id="{21260F47-DF97-63E7-CC9C-4EB5E76DCA17}"/>
                </a:ext>
              </a:extLst>
            </p:cNvPr>
            <p:cNvSpPr/>
            <p:nvPr/>
          </p:nvSpPr>
          <p:spPr>
            <a:xfrm>
              <a:off x="6409" y="0"/>
              <a:ext cx="3916200" cy="3916200"/>
            </a:xfrm>
            <a:prstGeom prst="rect">
              <a:avLst/>
            </a:prstGeom>
            <a:solidFill>
              <a:srgbClr val="FFFF99"/>
            </a:solidFill>
            <a:ln>
              <a:noFill/>
            </a:ln>
            <a:effectLst>
              <a:outerShdw blurRad="50800" dist="38100" dir="5400000" algn="t" rotWithShape="0">
                <a:srgbClr val="000000">
                  <a:alpha val="29409"/>
                </a:srgbClr>
              </a:outerShdw>
            </a:effectLst>
          </p:spPr>
          <p:txBody>
            <a:bodyPr spcFirstLastPara="1" wrap="square" lIns="91425" tIns="45700" rIns="91425" bIns="45700" anchor="ctr" anchorCtr="0">
              <a:noAutofit/>
            </a:bodyPr>
            <a:lstStyle/>
            <a:p>
              <a:endParaRPr lang="en-US"/>
            </a:p>
          </p:txBody>
        </p:sp>
        <p:sp>
          <p:nvSpPr>
            <p:cNvPr id="12" name="Google Shape;252;p31">
              <a:extLst>
                <a:ext uri="{FF2B5EF4-FFF2-40B4-BE49-F238E27FC236}">
                  <a16:creationId xmlns:a16="http://schemas.microsoft.com/office/drawing/2014/main" id="{394A5B34-AF84-FB39-F80F-802BF5C2C4D9}"/>
                </a:ext>
              </a:extLst>
            </p:cNvPr>
            <p:cNvSpPr/>
            <p:nvPr/>
          </p:nvSpPr>
          <p:spPr>
            <a:xfrm>
              <a:off x="0" y="5809"/>
              <a:ext cx="3916200" cy="783000"/>
            </a:xfrm>
            <a:prstGeom prst="rect">
              <a:avLst/>
            </a:prstGeom>
            <a:solidFill>
              <a:srgbClr val="000000">
                <a:alpha val="4310"/>
              </a:srgbClr>
            </a:solidFill>
            <a:ln>
              <a:noFill/>
            </a:ln>
          </p:spPr>
          <p:txBody>
            <a:bodyPr spcFirstLastPara="1" wrap="square" lIns="91425" tIns="45700" rIns="91425" bIns="45700" anchor="ctr" anchorCtr="0">
              <a:noAutofit/>
            </a:bodyPr>
            <a:lstStyle/>
            <a:p>
              <a:endParaRPr lang="en-US"/>
            </a:p>
          </p:txBody>
        </p:sp>
      </p:grpSp>
      <p:sp>
        <p:nvSpPr>
          <p:cNvPr id="13" name="TextBox 12">
            <a:extLst>
              <a:ext uri="{FF2B5EF4-FFF2-40B4-BE49-F238E27FC236}">
                <a16:creationId xmlns:a16="http://schemas.microsoft.com/office/drawing/2014/main" id="{000009A6-8919-D686-E3BD-909F3AE7976C}"/>
              </a:ext>
            </a:extLst>
          </p:cNvPr>
          <p:cNvSpPr txBox="1"/>
          <p:nvPr/>
        </p:nvSpPr>
        <p:spPr>
          <a:xfrm>
            <a:off x="6695777" y="3311454"/>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I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12V </a:t>
            </a: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4</a:t>
            </a:r>
            <a:r>
              <a:rPr lang="el-GR" sz="3600" b="1" dirty="0">
                <a:solidFill>
                  <a:srgbClr val="C00000"/>
                </a:solidFill>
                <a:latin typeface="Calibri" panose="020F0502020204030204" pitchFamily="34" charset="0"/>
                <a:ea typeface="Calibri" panose="020F0502020204030204" pitchFamily="34" charset="0"/>
                <a:cs typeface="Calibri" panose="020F0502020204030204" pitchFamily="34" charset="0"/>
              </a:rPr>
              <a:t>Ω</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1E52BEAE-D4C8-B68B-3693-D8BCA7AA20C3}"/>
              </a:ext>
            </a:extLst>
          </p:cNvPr>
          <p:cNvSpPr txBox="1"/>
          <p:nvPr/>
        </p:nvSpPr>
        <p:spPr>
          <a:xfrm>
            <a:off x="6695777" y="2577050"/>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I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V </a:t>
            </a:r>
            <a:r>
              <a:rPr lang="en-US" sz="3600" b="1" dirty="0">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R</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63B8D63-069C-515B-C199-EC44A2BF3F37}"/>
              </a:ext>
            </a:extLst>
          </p:cNvPr>
          <p:cNvSpPr txBox="1"/>
          <p:nvPr/>
        </p:nvSpPr>
        <p:spPr>
          <a:xfrm>
            <a:off x="6695619" y="4045858"/>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I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3A</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61944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F49F-3DF6-C2AF-5993-05DCA9E9F834}"/>
              </a:ext>
            </a:extLst>
          </p:cNvPr>
          <p:cNvSpPr>
            <a:spLocks noGrp="1"/>
          </p:cNvSpPr>
          <p:nvPr>
            <p:ph type="title"/>
          </p:nvPr>
        </p:nvSpPr>
        <p:spPr/>
        <p:txBody>
          <a:bodyPr/>
          <a:lstStyle/>
          <a:p>
            <a:r>
              <a:rPr lang="en-US" dirty="0"/>
              <a:t>Calculating Ohm’s Law</a:t>
            </a:r>
          </a:p>
        </p:txBody>
      </p:sp>
      <p:sp>
        <p:nvSpPr>
          <p:cNvPr id="3" name="Content Placeholder 2">
            <a:extLst>
              <a:ext uri="{FF2B5EF4-FFF2-40B4-BE49-F238E27FC236}">
                <a16:creationId xmlns:a16="http://schemas.microsoft.com/office/drawing/2014/main" id="{4DF6A58A-AABC-32C7-D8C0-F57A330D968D}"/>
              </a:ext>
            </a:extLst>
          </p:cNvPr>
          <p:cNvSpPr>
            <a:spLocks noGrp="1"/>
          </p:cNvSpPr>
          <p:nvPr>
            <p:ph idx="1"/>
          </p:nvPr>
        </p:nvSpPr>
        <p:spPr>
          <a:xfrm>
            <a:off x="838199" y="1645920"/>
            <a:ext cx="5257801" cy="4572000"/>
          </a:xfrm>
        </p:spPr>
        <p:txBody>
          <a:bodyPr>
            <a:normAutofit/>
          </a:bodyPr>
          <a:lstStyle/>
          <a:p>
            <a:pPr>
              <a:lnSpc>
                <a:spcPct val="100000"/>
              </a:lnSpc>
              <a:spcBef>
                <a:spcPts val="0"/>
              </a:spcBef>
            </a:pPr>
            <a:r>
              <a:rPr lang="en-US" sz="3000" b="1" dirty="0">
                <a:solidFill>
                  <a:srgbClr val="222222"/>
                </a:solidFill>
                <a:latin typeface="Calibri" panose="020F0502020204030204" pitchFamily="34" charset="0"/>
                <a:ea typeface="Calibri" panose="020F0502020204030204" pitchFamily="34" charset="0"/>
                <a:cs typeface="Calibri" panose="020F0502020204030204" pitchFamily="34" charset="0"/>
              </a:rPr>
              <a:t>Task</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A heater pulls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5A</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current and has a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3</a:t>
            </a:r>
            <a:r>
              <a:rPr lang="el-GR" sz="3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sz="3000" b="1" dirty="0">
                <a:solidFill>
                  <a:srgbClr val="C00000"/>
                </a:solidFill>
                <a:latin typeface="Calibri" panose="020F0502020204030204" pitchFamily="34" charset="0"/>
                <a:ea typeface="Calibri" panose="020F0502020204030204" pitchFamily="34" charset="0"/>
                <a:cs typeface="Calibri" panose="020F0502020204030204" pitchFamily="34" charset="0"/>
              </a:rPr>
              <a:t>Ω</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resistance, calculate the voltage. </a:t>
            </a:r>
          </a:p>
          <a:p>
            <a:pPr>
              <a:lnSpc>
                <a:spcPct val="100000"/>
              </a:lnSpc>
              <a:spcBef>
                <a:spcPts val="0"/>
              </a:spcBef>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Which equation do we need?</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goes in the equation?</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is the solution?</a:t>
            </a:r>
            <a:endParaRPr lang="en-US" sz="3200" dirty="0"/>
          </a:p>
        </p:txBody>
      </p:sp>
      <p:grpSp>
        <p:nvGrpSpPr>
          <p:cNvPr id="7" name="Google Shape;250;p31">
            <a:extLst>
              <a:ext uri="{FF2B5EF4-FFF2-40B4-BE49-F238E27FC236}">
                <a16:creationId xmlns:a16="http://schemas.microsoft.com/office/drawing/2014/main" id="{D6E0B709-A9CB-EEA2-6017-B3046D34E4DD}"/>
              </a:ext>
              <a:ext uri="{C183D7F6-B498-43B3-948B-1728B52AA6E4}">
                <adec:decorative xmlns:adec="http://schemas.microsoft.com/office/drawing/2017/decorative" val="1"/>
              </a:ext>
            </a:extLst>
          </p:cNvPr>
          <p:cNvGrpSpPr/>
          <p:nvPr/>
        </p:nvGrpSpPr>
        <p:grpSpPr>
          <a:xfrm>
            <a:off x="6244750" y="1645920"/>
            <a:ext cx="4220763" cy="3872564"/>
            <a:chOff x="0" y="0"/>
            <a:chExt cx="3922609" cy="3916200"/>
          </a:xfrm>
        </p:grpSpPr>
        <p:sp>
          <p:nvSpPr>
            <p:cNvPr id="8" name="Google Shape;251;p31">
              <a:extLst>
                <a:ext uri="{FF2B5EF4-FFF2-40B4-BE49-F238E27FC236}">
                  <a16:creationId xmlns:a16="http://schemas.microsoft.com/office/drawing/2014/main" id="{F5CB0503-5EB0-321B-1FCD-8FE0BCD5AF78}"/>
                </a:ext>
              </a:extLst>
            </p:cNvPr>
            <p:cNvSpPr/>
            <p:nvPr/>
          </p:nvSpPr>
          <p:spPr>
            <a:xfrm>
              <a:off x="6409" y="0"/>
              <a:ext cx="3916200" cy="3916200"/>
            </a:xfrm>
            <a:prstGeom prst="rect">
              <a:avLst/>
            </a:prstGeom>
            <a:solidFill>
              <a:srgbClr val="FFFF99"/>
            </a:solidFill>
            <a:ln>
              <a:noFill/>
            </a:ln>
            <a:effectLst>
              <a:outerShdw blurRad="50800" dist="38100" dir="5400000" algn="t" rotWithShape="0">
                <a:srgbClr val="000000">
                  <a:alpha val="29409"/>
                </a:srgbClr>
              </a:outerShdw>
            </a:effectLst>
          </p:spPr>
          <p:txBody>
            <a:bodyPr spcFirstLastPara="1" wrap="square" lIns="91425" tIns="45700" rIns="91425" bIns="45700" anchor="ctr" anchorCtr="0">
              <a:noAutofit/>
            </a:bodyPr>
            <a:lstStyle/>
            <a:p>
              <a:endParaRPr lang="en-US"/>
            </a:p>
          </p:txBody>
        </p:sp>
        <p:sp>
          <p:nvSpPr>
            <p:cNvPr id="9" name="Google Shape;252;p31">
              <a:extLst>
                <a:ext uri="{FF2B5EF4-FFF2-40B4-BE49-F238E27FC236}">
                  <a16:creationId xmlns:a16="http://schemas.microsoft.com/office/drawing/2014/main" id="{1852B242-850A-BD48-5C87-E1F91DC8BC62}"/>
                </a:ext>
              </a:extLst>
            </p:cNvPr>
            <p:cNvSpPr/>
            <p:nvPr/>
          </p:nvSpPr>
          <p:spPr>
            <a:xfrm>
              <a:off x="0" y="5809"/>
              <a:ext cx="3916200" cy="783000"/>
            </a:xfrm>
            <a:prstGeom prst="rect">
              <a:avLst/>
            </a:prstGeom>
            <a:solidFill>
              <a:srgbClr val="000000">
                <a:alpha val="4310"/>
              </a:srgbClr>
            </a:solidFill>
            <a:ln>
              <a:noFill/>
            </a:ln>
          </p:spPr>
          <p:txBody>
            <a:bodyPr spcFirstLastPara="1" wrap="square" lIns="91425" tIns="45700" rIns="91425" bIns="45700" anchor="ctr" anchorCtr="0">
              <a:noAutofit/>
            </a:bodyPr>
            <a:lstStyle/>
            <a:p>
              <a:endParaRPr lang="en-US"/>
            </a:p>
          </p:txBody>
        </p:sp>
      </p:grpSp>
      <p:sp>
        <p:nvSpPr>
          <p:cNvPr id="6" name="TextBox 5">
            <a:extLst>
              <a:ext uri="{FF2B5EF4-FFF2-40B4-BE49-F238E27FC236}">
                <a16:creationId xmlns:a16="http://schemas.microsoft.com/office/drawing/2014/main" id="{9F1528E5-0166-AD0F-E7CE-3116844411B7}"/>
              </a:ext>
            </a:extLst>
          </p:cNvPr>
          <p:cNvSpPr txBox="1"/>
          <p:nvPr/>
        </p:nvSpPr>
        <p:spPr>
          <a:xfrm>
            <a:off x="6695777" y="3311454"/>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V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5A </a:t>
            </a: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x</a:t>
            </a:r>
            <a:r>
              <a:rPr lang="en-US" sz="36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3</a:t>
            </a:r>
            <a:r>
              <a:rPr lang="el-GR" sz="3600" b="1" dirty="0">
                <a:solidFill>
                  <a:srgbClr val="C00000"/>
                </a:solidFill>
                <a:latin typeface="Calibri" panose="020F0502020204030204" pitchFamily="34" charset="0"/>
                <a:ea typeface="Calibri" panose="020F0502020204030204" pitchFamily="34" charset="0"/>
                <a:cs typeface="Calibri" panose="020F0502020204030204" pitchFamily="34" charset="0"/>
              </a:rPr>
              <a:t>Ω</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AE360DD-97CF-73C9-56DF-D41ECF7CEC4E}"/>
              </a:ext>
            </a:extLst>
          </p:cNvPr>
          <p:cNvSpPr txBox="1"/>
          <p:nvPr/>
        </p:nvSpPr>
        <p:spPr>
          <a:xfrm>
            <a:off x="6695777" y="2577050"/>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V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I </a:t>
            </a:r>
            <a:r>
              <a:rPr lang="en-US" sz="3600" b="1" dirty="0">
                <a:latin typeface="Calibri" panose="020F0502020204030204" pitchFamily="34" charset="0"/>
                <a:ea typeface="Calibri" panose="020F0502020204030204" pitchFamily="34" charset="0"/>
                <a:cs typeface="Calibri" panose="020F0502020204030204" pitchFamily="34" charset="0"/>
              </a:rPr>
              <a:t>X</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R</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AC23A65-58C5-736F-1902-AA7000E3F403}"/>
              </a:ext>
            </a:extLst>
          </p:cNvPr>
          <p:cNvSpPr txBox="1"/>
          <p:nvPr/>
        </p:nvSpPr>
        <p:spPr>
          <a:xfrm>
            <a:off x="6695777" y="4045858"/>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V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15V</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9928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57008-923B-EA69-B57B-F58AF641D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ED191-EC04-7FFF-F42D-D61F71FF5ED6}"/>
              </a:ext>
            </a:extLst>
          </p:cNvPr>
          <p:cNvSpPr>
            <a:spLocks noGrp="1"/>
          </p:cNvSpPr>
          <p:nvPr>
            <p:ph type="title"/>
          </p:nvPr>
        </p:nvSpPr>
        <p:spPr/>
        <p:txBody>
          <a:bodyPr/>
          <a:lstStyle/>
          <a:p>
            <a:r>
              <a:rPr lang="en-US" dirty="0"/>
              <a:t>Calculating Ohm’s Law</a:t>
            </a:r>
          </a:p>
        </p:txBody>
      </p:sp>
      <p:sp>
        <p:nvSpPr>
          <p:cNvPr id="3" name="Content Placeholder 2">
            <a:extLst>
              <a:ext uri="{FF2B5EF4-FFF2-40B4-BE49-F238E27FC236}">
                <a16:creationId xmlns:a16="http://schemas.microsoft.com/office/drawing/2014/main" id="{E15A0562-6372-4C7E-16F3-B2CDA973B24E}"/>
              </a:ext>
            </a:extLst>
          </p:cNvPr>
          <p:cNvSpPr>
            <a:spLocks noGrp="1"/>
          </p:cNvSpPr>
          <p:nvPr>
            <p:ph idx="1"/>
          </p:nvPr>
        </p:nvSpPr>
        <p:spPr>
          <a:xfrm>
            <a:off x="838199" y="1645920"/>
            <a:ext cx="5257801" cy="4572000"/>
          </a:xfrm>
        </p:spPr>
        <p:txBody>
          <a:bodyPr>
            <a:normAutofit/>
          </a:bodyPr>
          <a:lstStyle/>
          <a:p>
            <a:pPr>
              <a:lnSpc>
                <a:spcPct val="100000"/>
              </a:lnSpc>
              <a:spcBef>
                <a:spcPts val="0"/>
              </a:spcBef>
            </a:pPr>
            <a:r>
              <a:rPr lang="en-US" sz="3000" b="1" dirty="0">
                <a:solidFill>
                  <a:srgbClr val="222222"/>
                </a:solidFill>
                <a:latin typeface="Calibri" panose="020F0502020204030204" pitchFamily="34" charset="0"/>
                <a:ea typeface="Calibri" panose="020F0502020204030204" pitchFamily="34" charset="0"/>
                <a:cs typeface="Calibri" panose="020F0502020204030204" pitchFamily="34" charset="0"/>
              </a:rPr>
              <a:t>Task</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Given a circuit with a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20V</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battery and a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5A</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current, calculate the resistance. </a:t>
            </a:r>
          </a:p>
          <a:p>
            <a:pPr>
              <a:lnSpc>
                <a:spcPct val="100000"/>
              </a:lnSpc>
              <a:spcBef>
                <a:spcPts val="0"/>
              </a:spcBef>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Which equation do we need?</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goes in the equation?</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is the solution?</a:t>
            </a:r>
            <a:endParaRPr lang="en-US" dirty="0"/>
          </a:p>
        </p:txBody>
      </p:sp>
      <p:grpSp>
        <p:nvGrpSpPr>
          <p:cNvPr id="7" name="Google Shape;250;p31">
            <a:extLst>
              <a:ext uri="{FF2B5EF4-FFF2-40B4-BE49-F238E27FC236}">
                <a16:creationId xmlns:a16="http://schemas.microsoft.com/office/drawing/2014/main" id="{4057CEC5-BF23-060F-7A29-32EA3B32DEBC}"/>
              </a:ext>
              <a:ext uri="{C183D7F6-B498-43B3-948B-1728B52AA6E4}">
                <adec:decorative xmlns:adec="http://schemas.microsoft.com/office/drawing/2017/decorative" val="1"/>
              </a:ext>
            </a:extLst>
          </p:cNvPr>
          <p:cNvGrpSpPr/>
          <p:nvPr/>
        </p:nvGrpSpPr>
        <p:grpSpPr>
          <a:xfrm>
            <a:off x="6244750" y="1645920"/>
            <a:ext cx="4220763" cy="3872564"/>
            <a:chOff x="0" y="0"/>
            <a:chExt cx="3922609" cy="3916200"/>
          </a:xfrm>
        </p:grpSpPr>
        <p:sp>
          <p:nvSpPr>
            <p:cNvPr id="8" name="Google Shape;251;p31">
              <a:extLst>
                <a:ext uri="{FF2B5EF4-FFF2-40B4-BE49-F238E27FC236}">
                  <a16:creationId xmlns:a16="http://schemas.microsoft.com/office/drawing/2014/main" id="{1F7D4E85-9DDF-B88F-AEBC-FBBF0F270854}"/>
                </a:ext>
              </a:extLst>
            </p:cNvPr>
            <p:cNvSpPr/>
            <p:nvPr/>
          </p:nvSpPr>
          <p:spPr>
            <a:xfrm>
              <a:off x="6409" y="0"/>
              <a:ext cx="3916200" cy="3916200"/>
            </a:xfrm>
            <a:prstGeom prst="rect">
              <a:avLst/>
            </a:prstGeom>
            <a:solidFill>
              <a:srgbClr val="FFFF99"/>
            </a:solidFill>
            <a:ln>
              <a:noFill/>
            </a:ln>
            <a:effectLst>
              <a:outerShdw blurRad="50800" dist="38100" dir="5400000" algn="t" rotWithShape="0">
                <a:srgbClr val="000000">
                  <a:alpha val="29409"/>
                </a:srgbClr>
              </a:outerShdw>
            </a:effectLst>
          </p:spPr>
          <p:txBody>
            <a:bodyPr spcFirstLastPara="1" wrap="square" lIns="91425" tIns="45700" rIns="91425" bIns="45700" anchor="ctr" anchorCtr="0">
              <a:noAutofit/>
            </a:bodyPr>
            <a:lstStyle/>
            <a:p>
              <a:endParaRPr lang="en-US"/>
            </a:p>
          </p:txBody>
        </p:sp>
        <p:sp>
          <p:nvSpPr>
            <p:cNvPr id="9" name="Google Shape;252;p31">
              <a:extLst>
                <a:ext uri="{FF2B5EF4-FFF2-40B4-BE49-F238E27FC236}">
                  <a16:creationId xmlns:a16="http://schemas.microsoft.com/office/drawing/2014/main" id="{E4249C80-9E54-CF21-C1E7-C1ECFD05BBC0}"/>
                </a:ext>
              </a:extLst>
            </p:cNvPr>
            <p:cNvSpPr/>
            <p:nvPr/>
          </p:nvSpPr>
          <p:spPr>
            <a:xfrm>
              <a:off x="0" y="5809"/>
              <a:ext cx="3916200" cy="783000"/>
            </a:xfrm>
            <a:prstGeom prst="rect">
              <a:avLst/>
            </a:prstGeom>
            <a:solidFill>
              <a:srgbClr val="000000">
                <a:alpha val="4310"/>
              </a:srgbClr>
            </a:solidFill>
            <a:ln>
              <a:noFill/>
            </a:ln>
          </p:spPr>
          <p:txBody>
            <a:bodyPr spcFirstLastPara="1" wrap="square" lIns="91425" tIns="45700" rIns="91425" bIns="45700" anchor="ctr" anchorCtr="0">
              <a:noAutofit/>
            </a:bodyPr>
            <a:lstStyle/>
            <a:p>
              <a:endParaRPr lang="en-US"/>
            </a:p>
          </p:txBody>
        </p:sp>
      </p:grpSp>
      <p:sp>
        <p:nvSpPr>
          <p:cNvPr id="6" name="TextBox 5">
            <a:extLst>
              <a:ext uri="{FF2B5EF4-FFF2-40B4-BE49-F238E27FC236}">
                <a16:creationId xmlns:a16="http://schemas.microsoft.com/office/drawing/2014/main" id="{AFF16547-5D38-7BA5-1608-B4A48669017B}"/>
              </a:ext>
            </a:extLst>
          </p:cNvPr>
          <p:cNvSpPr txBox="1"/>
          <p:nvPr/>
        </p:nvSpPr>
        <p:spPr>
          <a:xfrm>
            <a:off x="6695777" y="3311454"/>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R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20V </a:t>
            </a: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5A</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1B4D2EB-F8CD-5CF8-FB3C-E6E437A5DA24}"/>
              </a:ext>
            </a:extLst>
          </p:cNvPr>
          <p:cNvSpPr txBox="1"/>
          <p:nvPr/>
        </p:nvSpPr>
        <p:spPr>
          <a:xfrm>
            <a:off x="6695777" y="2577050"/>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R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V </a:t>
            </a:r>
            <a:r>
              <a:rPr lang="en-US" sz="3600" b="1" dirty="0">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I</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5C25E17-0D9B-5ADB-0BB1-87809FF51E39}"/>
              </a:ext>
            </a:extLst>
          </p:cNvPr>
          <p:cNvSpPr txBox="1"/>
          <p:nvPr/>
        </p:nvSpPr>
        <p:spPr>
          <a:xfrm>
            <a:off x="6695619" y="4045858"/>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R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4</a:t>
            </a:r>
            <a:r>
              <a:rPr lang="el-GR" sz="3600" b="1" dirty="0">
                <a:solidFill>
                  <a:srgbClr val="C00000"/>
                </a:solidFill>
                <a:latin typeface="Calibri" panose="020F0502020204030204" pitchFamily="34" charset="0"/>
                <a:ea typeface="Calibri" panose="020F0502020204030204" pitchFamily="34" charset="0"/>
                <a:cs typeface="Calibri" panose="020F0502020204030204" pitchFamily="34" charset="0"/>
              </a:rPr>
              <a:t>Ω</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558834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06CB69-9641-16D4-4CC5-FB8A0212C5F2}"/>
              </a:ext>
            </a:extLst>
          </p:cNvPr>
          <p:cNvSpPr>
            <a:spLocks noGrp="1"/>
          </p:cNvSpPr>
          <p:nvPr>
            <p:ph type="title"/>
          </p:nvPr>
        </p:nvSpPr>
        <p:spPr>
          <a:xfrm>
            <a:off x="838200" y="207572"/>
            <a:ext cx="10523219" cy="523195"/>
          </a:xfrm>
        </p:spPr>
        <p:txBody>
          <a:bodyPr/>
          <a:lstStyle/>
          <a:p>
            <a:r>
              <a:rPr lang="en-US" dirty="0"/>
              <a:t>Calculating Ohm’s Law</a:t>
            </a:r>
          </a:p>
        </p:txBody>
      </p:sp>
      <p:sp>
        <p:nvSpPr>
          <p:cNvPr id="5" name="Content Placeholder 4">
            <a:extLst>
              <a:ext uri="{FF2B5EF4-FFF2-40B4-BE49-F238E27FC236}">
                <a16:creationId xmlns:a16="http://schemas.microsoft.com/office/drawing/2014/main" id="{E20F930F-2F34-5CAC-CFF4-DFC29499BDA4}"/>
              </a:ext>
            </a:extLst>
          </p:cNvPr>
          <p:cNvSpPr>
            <a:spLocks noGrp="1"/>
          </p:cNvSpPr>
          <p:nvPr>
            <p:ph idx="1"/>
          </p:nvPr>
        </p:nvSpPr>
        <p:spPr>
          <a:xfrm>
            <a:off x="838200" y="1381991"/>
            <a:ext cx="6766560" cy="4835929"/>
          </a:xfrm>
        </p:spPr>
        <p:txBody>
          <a:bodyPr>
            <a:normAutofit lnSpcReduction="10000"/>
          </a:bodyPr>
          <a:lstStyle/>
          <a:p>
            <a:pPr>
              <a:lnSpc>
                <a:spcPct val="100000"/>
              </a:lnSpc>
            </a:pPr>
            <a:r>
              <a:rPr lang="en-US" sz="3200" b="1" dirty="0"/>
              <a:t>Directions</a:t>
            </a:r>
            <a:r>
              <a:rPr lang="en-US" sz="3200" dirty="0"/>
              <a:t>: Use Ohm’s law to solve the equations on the “Calculating Ohm’s Law” handout. Remember that small decimal differences can mean big changes.</a:t>
            </a:r>
          </a:p>
          <a:p>
            <a:pPr>
              <a:lnSpc>
                <a:spcPct val="100000"/>
              </a:lnSpc>
            </a:pPr>
            <a:endParaRPr lang="en-US" sz="3200" dirty="0"/>
          </a:p>
          <a:p>
            <a:pPr>
              <a:lnSpc>
                <a:spcPct val="100000"/>
              </a:lnSpc>
            </a:pPr>
            <a:r>
              <a:rPr lang="en-US" sz="3200" dirty="0"/>
              <a:t>You may work with a partner if you choose.</a:t>
            </a:r>
          </a:p>
          <a:p>
            <a:pPr>
              <a:lnSpc>
                <a:spcPct val="100000"/>
              </a:lnSpc>
            </a:pPr>
            <a:r>
              <a:rPr lang="en-US" sz="3200" dirty="0"/>
              <a:t>There is an additional practice sheet if you choose to use it</a:t>
            </a:r>
          </a:p>
        </p:txBody>
      </p:sp>
      <p:pic>
        <p:nvPicPr>
          <p:cNvPr id="24" name="Picture 23" descr="Running man icon indicating the slide has an ACTIVITY.">
            <a:extLst>
              <a:ext uri="{FF2B5EF4-FFF2-40B4-BE49-F238E27FC236}">
                <a16:creationId xmlns:a16="http://schemas.microsoft.com/office/drawing/2014/main" id="{22A72B96-49D2-7BD0-99B5-9D02BDC0523B}"/>
              </a:ext>
            </a:extLst>
          </p:cNvPr>
          <p:cNvPicPr>
            <a:picLocks noChangeAspect="1"/>
          </p:cNvPicPr>
          <p:nvPr/>
        </p:nvPicPr>
        <p:blipFill>
          <a:blip r:embed="rId4" cstate="print">
            <a:extLst>
              <a:ext uri="{28A0092B-C50C-407E-A947-70E740481C1C}">
                <a14:useLocalDpi xmlns:a14="http://schemas.microsoft.com/office/drawing/2010/main" val="0"/>
              </a:ext>
            </a:extLst>
          </a:blip>
          <a:srcRect l="63000" t="31047" r="3465" b="7314"/>
          <a:stretch>
            <a:fillRect/>
          </a:stretch>
        </p:blipFill>
        <p:spPr>
          <a:xfrm>
            <a:off x="10931893" y="80891"/>
            <a:ext cx="731520" cy="756422"/>
          </a:xfrm>
          <a:prstGeom prst="rect">
            <a:avLst/>
          </a:prstGeom>
        </p:spPr>
      </p:pic>
      <p:pic>
        <p:nvPicPr>
          <p:cNvPr id="26" name="Picture 25">
            <a:extLst>
              <a:ext uri="{FF2B5EF4-FFF2-40B4-BE49-F238E27FC236}">
                <a16:creationId xmlns:a16="http://schemas.microsoft.com/office/drawing/2014/main" id="{34807836-0DDD-DCB8-84CF-4AFD76C82D46}"/>
              </a:ext>
            </a:extLst>
          </p:cNvPr>
          <p:cNvPicPr>
            <a:picLocks noChangeAspect="1"/>
          </p:cNvPicPr>
          <p:nvPr/>
        </p:nvPicPr>
        <p:blipFill>
          <a:blip r:embed="rId5"/>
          <a:stretch>
            <a:fillRect/>
          </a:stretch>
        </p:blipFill>
        <p:spPr>
          <a:xfrm>
            <a:off x="7843787" y="1381991"/>
            <a:ext cx="3510013" cy="4515867"/>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11763577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8E41-FEC3-54F7-9271-EA3BC2972A7D}"/>
              </a:ext>
            </a:extLst>
          </p:cNvPr>
          <p:cNvSpPr>
            <a:spLocks noGrp="1"/>
          </p:cNvSpPr>
          <p:nvPr>
            <p:ph type="title"/>
          </p:nvPr>
        </p:nvSpPr>
        <p:spPr/>
        <p:txBody>
          <a:bodyPr/>
          <a:lstStyle/>
          <a:p>
            <a:r>
              <a:rPr lang="en-US" dirty="0"/>
              <a:t>Review: Calculating Ohm’s Law</a:t>
            </a:r>
          </a:p>
        </p:txBody>
      </p:sp>
      <p:graphicFrame>
        <p:nvGraphicFramePr>
          <p:cNvPr id="4" name="Content Placeholder 3">
            <a:extLst>
              <a:ext uri="{FF2B5EF4-FFF2-40B4-BE49-F238E27FC236}">
                <a16:creationId xmlns:a16="http://schemas.microsoft.com/office/drawing/2014/main" id="{CA5FCC19-AA32-09E3-62AB-3D34B81ACB85}"/>
              </a:ext>
            </a:extLst>
          </p:cNvPr>
          <p:cNvGraphicFramePr>
            <a:graphicFrameLocks noGrp="1"/>
          </p:cNvGraphicFramePr>
          <p:nvPr>
            <p:ph idx="1"/>
            <p:extLst>
              <p:ext uri="{D42A27DB-BD31-4B8C-83A1-F6EECF244321}">
                <p14:modId xmlns:p14="http://schemas.microsoft.com/office/powerpoint/2010/main" val="2127386155"/>
              </p:ext>
            </p:extLst>
          </p:nvPr>
        </p:nvGraphicFramePr>
        <p:xfrm>
          <a:off x="449179" y="1382713"/>
          <a:ext cx="11293644" cy="4841624"/>
        </p:xfrm>
        <a:graphic>
          <a:graphicData uri="http://schemas.openxmlformats.org/drawingml/2006/table">
            <a:tbl>
              <a:tblPr firstRow="1" bandRow="1">
                <a:tableStyleId>{5940675A-B579-460E-94D1-54222C63F5DA}</a:tableStyleId>
              </a:tblPr>
              <a:tblGrid>
                <a:gridCol w="2823411">
                  <a:extLst>
                    <a:ext uri="{9D8B030D-6E8A-4147-A177-3AD203B41FA5}">
                      <a16:colId xmlns:a16="http://schemas.microsoft.com/office/drawing/2014/main" val="1831157441"/>
                    </a:ext>
                  </a:extLst>
                </a:gridCol>
                <a:gridCol w="2823411">
                  <a:extLst>
                    <a:ext uri="{9D8B030D-6E8A-4147-A177-3AD203B41FA5}">
                      <a16:colId xmlns:a16="http://schemas.microsoft.com/office/drawing/2014/main" val="3536702035"/>
                    </a:ext>
                  </a:extLst>
                </a:gridCol>
                <a:gridCol w="2823411">
                  <a:extLst>
                    <a:ext uri="{9D8B030D-6E8A-4147-A177-3AD203B41FA5}">
                      <a16:colId xmlns:a16="http://schemas.microsoft.com/office/drawing/2014/main" val="3600039733"/>
                    </a:ext>
                  </a:extLst>
                </a:gridCol>
                <a:gridCol w="2823411">
                  <a:extLst>
                    <a:ext uri="{9D8B030D-6E8A-4147-A177-3AD203B41FA5}">
                      <a16:colId xmlns:a16="http://schemas.microsoft.com/office/drawing/2014/main" val="3010159609"/>
                    </a:ext>
                  </a:extLst>
                </a:gridCol>
              </a:tblGrid>
              <a:tr h="2032861">
                <a:tc>
                  <a:txBody>
                    <a:bodyPr/>
                    <a:lstStyle/>
                    <a:p>
                      <a:r>
                        <a:rPr lang="en-US" sz="2500" b="1" dirty="0"/>
                        <a:t>1. </a:t>
                      </a:r>
                      <a:r>
                        <a:rPr lang="en-US" sz="2500" dirty="0"/>
                        <a:t>Given a circuit with a 24V battery and a 6 Ω resistance, calculate the current.</a:t>
                      </a:r>
                    </a:p>
                  </a:txBody>
                  <a:tcPr/>
                </a:tc>
                <a:tc>
                  <a:txBody>
                    <a:bodyPr/>
                    <a:lstStyle/>
                    <a:p>
                      <a:r>
                        <a:rPr lang="en-US" sz="2500" b="1" dirty="0"/>
                        <a:t>2. </a:t>
                      </a:r>
                      <a:r>
                        <a:rPr lang="en-US" sz="2500" dirty="0"/>
                        <a:t>A motor draws 4A of current and has a 5 Ω resistance, calculate the voltage.</a:t>
                      </a:r>
                    </a:p>
                  </a:txBody>
                  <a:tcPr/>
                </a:tc>
                <a:tc>
                  <a:txBody>
                    <a:bodyPr/>
                    <a:lstStyle/>
                    <a:p>
                      <a:r>
                        <a:rPr lang="en-US" sz="2500" b="1" dirty="0"/>
                        <a:t>3. </a:t>
                      </a:r>
                      <a:r>
                        <a:rPr lang="en-US" sz="2500" dirty="0"/>
                        <a:t>Given a circuit with a 10V battery and a 2A current, calculate the resistance.</a:t>
                      </a:r>
                    </a:p>
                  </a:txBody>
                  <a:tcPr/>
                </a:tc>
                <a:tc>
                  <a:txBody>
                    <a:bodyPr/>
                    <a:lstStyle/>
                    <a:p>
                      <a:r>
                        <a:rPr lang="en-US" sz="2500" b="1" dirty="0"/>
                        <a:t>4.</a:t>
                      </a:r>
                      <a:r>
                        <a:rPr lang="en-US" sz="2500" dirty="0"/>
                        <a:t>Given a circuit with a 48V battery and a 12 Ω resistance, calculate the current.</a:t>
                      </a:r>
                    </a:p>
                  </a:txBody>
                  <a:tcPr/>
                </a:tc>
                <a:extLst>
                  <a:ext uri="{0D108BD9-81ED-4DB2-BD59-A6C34878D82A}">
                    <a16:rowId xmlns:a16="http://schemas.microsoft.com/office/drawing/2014/main" val="147909908"/>
                  </a:ext>
                </a:extLst>
              </a:tr>
              <a:tr h="2808763">
                <a:tc>
                  <a:txBody>
                    <a:bodyPr/>
                    <a:lstStyle/>
                    <a:p>
                      <a:pPr lvl="1">
                        <a:lnSpc>
                          <a:spcPct val="150000"/>
                        </a:lnSpc>
                      </a:pPr>
                      <a:r>
                        <a:rPr lang="en-US" sz="2500" kern="1200" dirty="0">
                          <a:solidFill>
                            <a:srgbClr val="FF0000"/>
                          </a:solidFill>
                          <a:effectLst/>
                          <a:latin typeface="+mn-lt"/>
                          <a:ea typeface="+mn-ea"/>
                          <a:cs typeface="+mn-cs"/>
                        </a:rPr>
                        <a:t>I = V / R</a:t>
                      </a:r>
                    </a:p>
                    <a:p>
                      <a:pPr lvl="1">
                        <a:lnSpc>
                          <a:spcPct val="150000"/>
                        </a:lnSpc>
                      </a:pPr>
                      <a:r>
                        <a:rPr lang="en-US" sz="2500" kern="1200" dirty="0">
                          <a:solidFill>
                            <a:srgbClr val="FF0000"/>
                          </a:solidFill>
                          <a:effectLst/>
                          <a:latin typeface="+mn-lt"/>
                          <a:ea typeface="+mn-ea"/>
                          <a:cs typeface="+mn-cs"/>
                        </a:rPr>
                        <a:t>I = 24V / 6Ω</a:t>
                      </a:r>
                    </a:p>
                    <a:p>
                      <a:pPr lvl="1">
                        <a:lnSpc>
                          <a:spcPct val="150000"/>
                        </a:lnSpc>
                      </a:pPr>
                      <a:r>
                        <a:rPr lang="en-US" sz="2500" kern="1200" dirty="0">
                          <a:solidFill>
                            <a:srgbClr val="FF0000"/>
                          </a:solidFill>
                          <a:effectLst/>
                          <a:latin typeface="+mn-lt"/>
                          <a:ea typeface="+mn-ea"/>
                          <a:cs typeface="+mn-cs"/>
                        </a:rPr>
                        <a:t>I = 4 A</a:t>
                      </a:r>
                      <a:endParaRPr lang="en-US" sz="2500" dirty="0">
                        <a:solidFill>
                          <a:srgbClr val="FF0000"/>
                        </a:solidFill>
                      </a:endParaRPr>
                    </a:p>
                  </a:txBody>
                  <a:tcPr/>
                </a:tc>
                <a:tc>
                  <a:txBody>
                    <a:bodyPr/>
                    <a:lstStyle/>
                    <a:p>
                      <a:pPr lvl="1">
                        <a:lnSpc>
                          <a:spcPct val="150000"/>
                        </a:lnSpc>
                      </a:pPr>
                      <a:r>
                        <a:rPr lang="pt-BR" sz="2500" dirty="0">
                          <a:solidFill>
                            <a:srgbClr val="FF0000"/>
                          </a:solidFill>
                        </a:rPr>
                        <a:t>V = I × R</a:t>
                      </a:r>
                    </a:p>
                    <a:p>
                      <a:pPr lvl="1">
                        <a:lnSpc>
                          <a:spcPct val="150000"/>
                        </a:lnSpc>
                      </a:pPr>
                      <a:r>
                        <a:rPr lang="pt-BR" sz="2500" dirty="0">
                          <a:solidFill>
                            <a:srgbClr val="FF0000"/>
                          </a:solidFill>
                        </a:rPr>
                        <a:t>V = 4A × 5Ω</a:t>
                      </a:r>
                    </a:p>
                    <a:p>
                      <a:pPr lvl="1">
                        <a:lnSpc>
                          <a:spcPct val="150000"/>
                        </a:lnSpc>
                      </a:pPr>
                      <a:r>
                        <a:rPr lang="pt-BR" sz="2500" dirty="0">
                          <a:solidFill>
                            <a:srgbClr val="FF0000"/>
                          </a:solidFill>
                        </a:rPr>
                        <a:t>V = 20 V</a:t>
                      </a:r>
                    </a:p>
                  </a:txBody>
                  <a:tcPr/>
                </a:tc>
                <a:tc>
                  <a:txBody>
                    <a:bodyPr/>
                    <a:lstStyle/>
                    <a:p>
                      <a:pPr lvl="1">
                        <a:lnSpc>
                          <a:spcPct val="150000"/>
                        </a:lnSpc>
                      </a:pPr>
                      <a:r>
                        <a:rPr lang="pt-BR" sz="2500" dirty="0">
                          <a:solidFill>
                            <a:srgbClr val="FF0000"/>
                          </a:solidFill>
                        </a:rPr>
                        <a:t>R = V / I</a:t>
                      </a:r>
                    </a:p>
                    <a:p>
                      <a:pPr lvl="1">
                        <a:lnSpc>
                          <a:spcPct val="150000"/>
                        </a:lnSpc>
                      </a:pPr>
                      <a:r>
                        <a:rPr lang="pt-BR" sz="2500" dirty="0">
                          <a:solidFill>
                            <a:srgbClr val="FF0000"/>
                          </a:solidFill>
                        </a:rPr>
                        <a:t>R = 10V / 2A</a:t>
                      </a:r>
                    </a:p>
                    <a:p>
                      <a:pPr lvl="1">
                        <a:lnSpc>
                          <a:spcPct val="150000"/>
                        </a:lnSpc>
                      </a:pPr>
                      <a:r>
                        <a:rPr lang="pt-BR" sz="2500" dirty="0">
                          <a:solidFill>
                            <a:srgbClr val="FF0000"/>
                          </a:solidFill>
                        </a:rPr>
                        <a:t>R = 5Ω</a:t>
                      </a:r>
                    </a:p>
                  </a:txBody>
                  <a:tcPr/>
                </a:tc>
                <a:tc>
                  <a:txBody>
                    <a:bodyPr/>
                    <a:lstStyle/>
                    <a:p>
                      <a:pPr lvl="1">
                        <a:lnSpc>
                          <a:spcPct val="150000"/>
                        </a:lnSpc>
                      </a:pPr>
                      <a:r>
                        <a:rPr lang="pt-BR" sz="2500" dirty="0">
                          <a:solidFill>
                            <a:srgbClr val="FF0000"/>
                          </a:solidFill>
                        </a:rPr>
                        <a:t>I = V / R</a:t>
                      </a:r>
                    </a:p>
                    <a:p>
                      <a:pPr lvl="1">
                        <a:lnSpc>
                          <a:spcPct val="150000"/>
                        </a:lnSpc>
                      </a:pPr>
                      <a:r>
                        <a:rPr lang="pt-BR" sz="2500" dirty="0">
                          <a:solidFill>
                            <a:srgbClr val="FF0000"/>
                          </a:solidFill>
                        </a:rPr>
                        <a:t>I = 48V / 12Ω</a:t>
                      </a:r>
                    </a:p>
                    <a:p>
                      <a:pPr lvl="1">
                        <a:lnSpc>
                          <a:spcPct val="150000"/>
                        </a:lnSpc>
                      </a:pPr>
                      <a:r>
                        <a:rPr lang="pt-BR" sz="2500" dirty="0">
                          <a:solidFill>
                            <a:srgbClr val="FF0000"/>
                          </a:solidFill>
                        </a:rPr>
                        <a:t>I = 4 A </a:t>
                      </a:r>
                    </a:p>
                  </a:txBody>
                  <a:tcPr/>
                </a:tc>
                <a:extLst>
                  <a:ext uri="{0D108BD9-81ED-4DB2-BD59-A6C34878D82A}">
                    <a16:rowId xmlns:a16="http://schemas.microsoft.com/office/drawing/2014/main" val="1749202087"/>
                  </a:ext>
                </a:extLst>
              </a:tr>
            </a:tbl>
          </a:graphicData>
        </a:graphic>
      </p:graphicFrame>
      <p:sp>
        <p:nvSpPr>
          <p:cNvPr id="5" name="Rectangle 4">
            <a:extLst>
              <a:ext uri="{FF2B5EF4-FFF2-40B4-BE49-F238E27FC236}">
                <a16:creationId xmlns:a16="http://schemas.microsoft.com/office/drawing/2014/main" id="{2AADAB5E-1173-E065-64A7-2D1C9D9520B8}"/>
              </a:ext>
            </a:extLst>
          </p:cNvPr>
          <p:cNvSpPr/>
          <p:nvPr/>
        </p:nvSpPr>
        <p:spPr>
          <a:xfrm>
            <a:off x="497305" y="3577389"/>
            <a:ext cx="2502568" cy="2277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9E3AC0-FCFA-26A0-F7C1-80DCCB556790}"/>
              </a:ext>
            </a:extLst>
          </p:cNvPr>
          <p:cNvSpPr/>
          <p:nvPr/>
        </p:nvSpPr>
        <p:spPr>
          <a:xfrm>
            <a:off x="3280612" y="3577388"/>
            <a:ext cx="2502568" cy="2277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9DC42C-156C-0786-951B-76A108013BFC}"/>
              </a:ext>
            </a:extLst>
          </p:cNvPr>
          <p:cNvSpPr/>
          <p:nvPr/>
        </p:nvSpPr>
        <p:spPr>
          <a:xfrm>
            <a:off x="6168188" y="3577388"/>
            <a:ext cx="2502568" cy="2277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AB3D253-F0AD-DFE1-8FD9-298DD103FADE}"/>
              </a:ext>
            </a:extLst>
          </p:cNvPr>
          <p:cNvSpPr/>
          <p:nvPr/>
        </p:nvSpPr>
        <p:spPr>
          <a:xfrm>
            <a:off x="9192127" y="3577388"/>
            <a:ext cx="2502568" cy="22779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unning man icon indicating the slide has an ACTIVITY.">
            <a:extLst>
              <a:ext uri="{FF2B5EF4-FFF2-40B4-BE49-F238E27FC236}">
                <a16:creationId xmlns:a16="http://schemas.microsoft.com/office/drawing/2014/main" id="{BE4EC205-ED73-E5D2-76B2-43673A54E014}"/>
              </a:ext>
            </a:extLst>
          </p:cNvPr>
          <p:cNvPicPr>
            <a:picLocks noChangeAspect="1"/>
          </p:cNvPicPr>
          <p:nvPr/>
        </p:nvPicPr>
        <p:blipFill>
          <a:blip r:embed="rId4" cstate="print">
            <a:extLst>
              <a:ext uri="{28A0092B-C50C-407E-A947-70E740481C1C}">
                <a14:useLocalDpi xmlns:a14="http://schemas.microsoft.com/office/drawing/2010/main" val="0"/>
              </a:ext>
            </a:extLst>
          </a:blip>
          <a:srcRect l="63000" t="31047" r="3465" b="7314"/>
          <a:stretch>
            <a:fillRect/>
          </a:stretch>
        </p:blipFill>
        <p:spPr>
          <a:xfrm>
            <a:off x="10931893" y="80891"/>
            <a:ext cx="731520" cy="756422"/>
          </a:xfrm>
          <a:prstGeom prst="rect">
            <a:avLst/>
          </a:prstGeom>
        </p:spPr>
      </p:pic>
    </p:spTree>
    <p:custDataLst>
      <p:tags r:id="rId1"/>
    </p:custDataLst>
    <p:extLst>
      <p:ext uri="{BB962C8B-B14F-4D97-AF65-F5344CB8AC3E}">
        <p14:creationId xmlns:p14="http://schemas.microsoft.com/office/powerpoint/2010/main" val="3962928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AA1A3-7F02-B2D0-7EA0-1D1C029135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DA869-18E0-B5E8-A481-AA6AF877074C}"/>
              </a:ext>
            </a:extLst>
          </p:cNvPr>
          <p:cNvSpPr>
            <a:spLocks noGrp="1"/>
          </p:cNvSpPr>
          <p:nvPr>
            <p:ph type="title"/>
          </p:nvPr>
        </p:nvSpPr>
        <p:spPr/>
        <p:txBody>
          <a:bodyPr/>
          <a:lstStyle/>
          <a:p>
            <a:r>
              <a:rPr lang="en-US" dirty="0"/>
              <a:t>Review: Calculating Ohm’s Law</a:t>
            </a:r>
          </a:p>
        </p:txBody>
      </p:sp>
      <p:graphicFrame>
        <p:nvGraphicFramePr>
          <p:cNvPr id="4" name="Content Placeholder 3">
            <a:extLst>
              <a:ext uri="{FF2B5EF4-FFF2-40B4-BE49-F238E27FC236}">
                <a16:creationId xmlns:a16="http://schemas.microsoft.com/office/drawing/2014/main" id="{5BC124EE-AD2A-D1F7-0082-4A39E0A59577}"/>
              </a:ext>
            </a:extLst>
          </p:cNvPr>
          <p:cNvGraphicFramePr>
            <a:graphicFrameLocks noGrp="1"/>
          </p:cNvGraphicFramePr>
          <p:nvPr>
            <p:ph idx="1"/>
            <p:extLst>
              <p:ext uri="{D42A27DB-BD31-4B8C-83A1-F6EECF244321}">
                <p14:modId xmlns:p14="http://schemas.microsoft.com/office/powerpoint/2010/main" val="1368949743"/>
              </p:ext>
            </p:extLst>
          </p:nvPr>
        </p:nvGraphicFramePr>
        <p:xfrm>
          <a:off x="449179" y="1382713"/>
          <a:ext cx="11293644" cy="4915316"/>
        </p:xfrm>
        <a:graphic>
          <a:graphicData uri="http://schemas.openxmlformats.org/drawingml/2006/table">
            <a:tbl>
              <a:tblPr firstRow="1" bandRow="1">
                <a:tableStyleId>{5940675A-B579-460E-94D1-54222C63F5DA}</a:tableStyleId>
              </a:tblPr>
              <a:tblGrid>
                <a:gridCol w="2823411">
                  <a:extLst>
                    <a:ext uri="{9D8B030D-6E8A-4147-A177-3AD203B41FA5}">
                      <a16:colId xmlns:a16="http://schemas.microsoft.com/office/drawing/2014/main" val="1831157441"/>
                    </a:ext>
                  </a:extLst>
                </a:gridCol>
                <a:gridCol w="2823411">
                  <a:extLst>
                    <a:ext uri="{9D8B030D-6E8A-4147-A177-3AD203B41FA5}">
                      <a16:colId xmlns:a16="http://schemas.microsoft.com/office/drawing/2014/main" val="3536702035"/>
                    </a:ext>
                  </a:extLst>
                </a:gridCol>
                <a:gridCol w="2823411">
                  <a:extLst>
                    <a:ext uri="{9D8B030D-6E8A-4147-A177-3AD203B41FA5}">
                      <a16:colId xmlns:a16="http://schemas.microsoft.com/office/drawing/2014/main" val="3600039733"/>
                    </a:ext>
                  </a:extLst>
                </a:gridCol>
                <a:gridCol w="2823411">
                  <a:extLst>
                    <a:ext uri="{9D8B030D-6E8A-4147-A177-3AD203B41FA5}">
                      <a16:colId xmlns:a16="http://schemas.microsoft.com/office/drawing/2014/main" val="3010159609"/>
                    </a:ext>
                  </a:extLst>
                </a:gridCol>
              </a:tblGrid>
              <a:tr h="2686113">
                <a:tc>
                  <a:txBody>
                    <a:bodyPr/>
                    <a:lstStyle/>
                    <a:p>
                      <a:r>
                        <a:rPr lang="en-US" sz="2500" dirty="0"/>
                        <a:t>5. A device pulls 3A of current and has an 8 Ω resistance, calculate the voltage.</a:t>
                      </a:r>
                    </a:p>
                  </a:txBody>
                  <a:tcPr/>
                </a:tc>
                <a:tc>
                  <a:txBody>
                    <a:bodyPr/>
                    <a:lstStyle/>
                    <a:p>
                      <a:r>
                        <a:rPr lang="en-US" sz="2500" dirty="0"/>
                        <a:t>6. Given a circuit with a 5.7V battery and a 3.89A current. Calculate the resistance and round to the nearest hundredth. </a:t>
                      </a:r>
                    </a:p>
                  </a:txBody>
                  <a:tcPr/>
                </a:tc>
                <a:tc>
                  <a:txBody>
                    <a:bodyPr/>
                    <a:lstStyle/>
                    <a:p>
                      <a:r>
                        <a:rPr lang="en-US" sz="2500" dirty="0"/>
                        <a:t>7.Given a circuit with a 128V source and a 10.5 Ω resistance. Calculate the current and round to the nearest hundredth. </a:t>
                      </a:r>
                    </a:p>
                  </a:txBody>
                  <a:tcPr/>
                </a:tc>
                <a:tc>
                  <a:txBody>
                    <a:bodyPr/>
                    <a:lstStyle/>
                    <a:p>
                      <a:r>
                        <a:rPr lang="en-US" sz="2500" dirty="0"/>
                        <a:t>8.A circuit carries 2.76A of current and has a 16 Ω resistance. Calculate the voltage and round to the nearest hundredth.</a:t>
                      </a:r>
                    </a:p>
                  </a:txBody>
                  <a:tcPr/>
                </a:tc>
                <a:extLst>
                  <a:ext uri="{0D108BD9-81ED-4DB2-BD59-A6C34878D82A}">
                    <a16:rowId xmlns:a16="http://schemas.microsoft.com/office/drawing/2014/main" val="147909908"/>
                  </a:ext>
                </a:extLst>
              </a:tr>
              <a:tr h="2156876">
                <a:tc>
                  <a:txBody>
                    <a:bodyPr/>
                    <a:lstStyle/>
                    <a:p>
                      <a:pPr lvl="1">
                        <a:lnSpc>
                          <a:spcPct val="150000"/>
                        </a:lnSpc>
                      </a:pPr>
                      <a:r>
                        <a:rPr lang="pt-BR" sz="2500" dirty="0">
                          <a:solidFill>
                            <a:srgbClr val="FF0000"/>
                          </a:solidFill>
                        </a:rPr>
                        <a:t>V = I × R</a:t>
                      </a:r>
                    </a:p>
                    <a:p>
                      <a:pPr lvl="1">
                        <a:lnSpc>
                          <a:spcPct val="150000"/>
                        </a:lnSpc>
                      </a:pPr>
                      <a:r>
                        <a:rPr lang="pt-BR" sz="2500" dirty="0">
                          <a:solidFill>
                            <a:srgbClr val="FF0000"/>
                          </a:solidFill>
                        </a:rPr>
                        <a:t>V = 3A × 8Ω</a:t>
                      </a:r>
                    </a:p>
                    <a:p>
                      <a:pPr lvl="1">
                        <a:lnSpc>
                          <a:spcPct val="150000"/>
                        </a:lnSpc>
                      </a:pPr>
                      <a:r>
                        <a:rPr lang="pt-BR" sz="2500" dirty="0">
                          <a:solidFill>
                            <a:srgbClr val="FF0000"/>
                          </a:solidFill>
                        </a:rPr>
                        <a:t>V = 24 V</a:t>
                      </a:r>
                      <a:endParaRPr lang="en-US" sz="2500" dirty="0">
                        <a:solidFill>
                          <a:srgbClr val="FF0000"/>
                        </a:solidFill>
                      </a:endParaRPr>
                    </a:p>
                  </a:txBody>
                  <a:tcPr/>
                </a:tc>
                <a:tc>
                  <a:txBody>
                    <a:bodyPr/>
                    <a:lstStyle/>
                    <a:p>
                      <a:pPr lvl="1">
                        <a:lnSpc>
                          <a:spcPct val="150000"/>
                        </a:lnSpc>
                      </a:pPr>
                      <a:r>
                        <a:rPr lang="pt-BR" sz="2500" dirty="0">
                          <a:solidFill>
                            <a:srgbClr val="FF0000"/>
                          </a:solidFill>
                        </a:rPr>
                        <a:t>R = V / I</a:t>
                      </a:r>
                    </a:p>
                    <a:p>
                      <a:pPr lvl="1">
                        <a:lnSpc>
                          <a:spcPct val="150000"/>
                        </a:lnSpc>
                      </a:pPr>
                      <a:r>
                        <a:rPr lang="pt-BR" sz="2500" dirty="0">
                          <a:solidFill>
                            <a:srgbClr val="FF0000"/>
                          </a:solidFill>
                        </a:rPr>
                        <a:t>R = 5.7V / 3.89A</a:t>
                      </a:r>
                    </a:p>
                    <a:p>
                      <a:pPr lvl="1">
                        <a:lnSpc>
                          <a:spcPct val="150000"/>
                        </a:lnSpc>
                      </a:pPr>
                      <a:r>
                        <a:rPr lang="pt-BR" sz="2500" dirty="0">
                          <a:solidFill>
                            <a:srgbClr val="FF0000"/>
                          </a:solidFill>
                        </a:rPr>
                        <a:t>R = 1.47 Ω</a:t>
                      </a:r>
                      <a:endParaRPr lang="en-US" sz="2500" dirty="0">
                        <a:solidFill>
                          <a:srgbClr val="FF0000"/>
                        </a:solidFill>
                      </a:endParaRPr>
                    </a:p>
                  </a:txBody>
                  <a:tcPr/>
                </a:tc>
                <a:tc>
                  <a:txBody>
                    <a:bodyPr/>
                    <a:lstStyle/>
                    <a:p>
                      <a:pPr lvl="1">
                        <a:lnSpc>
                          <a:spcPct val="150000"/>
                        </a:lnSpc>
                      </a:pPr>
                      <a:r>
                        <a:rPr lang="pt-BR" sz="2500" dirty="0">
                          <a:solidFill>
                            <a:srgbClr val="FF0000"/>
                          </a:solidFill>
                        </a:rPr>
                        <a:t>I = V / R</a:t>
                      </a:r>
                    </a:p>
                    <a:p>
                      <a:pPr lvl="1">
                        <a:lnSpc>
                          <a:spcPct val="150000"/>
                        </a:lnSpc>
                      </a:pPr>
                      <a:r>
                        <a:rPr lang="pt-BR" sz="2500" dirty="0">
                          <a:solidFill>
                            <a:srgbClr val="FF0000"/>
                          </a:solidFill>
                        </a:rPr>
                        <a:t>I = 128V / 10.5Ω</a:t>
                      </a:r>
                    </a:p>
                    <a:p>
                      <a:pPr lvl="1">
                        <a:lnSpc>
                          <a:spcPct val="150000"/>
                        </a:lnSpc>
                      </a:pPr>
                      <a:r>
                        <a:rPr lang="pt-BR" sz="2500" dirty="0">
                          <a:solidFill>
                            <a:srgbClr val="FF0000"/>
                          </a:solidFill>
                        </a:rPr>
                        <a:t>I = 12.19 A</a:t>
                      </a:r>
                      <a:endParaRPr lang="en-US" sz="2500" dirty="0">
                        <a:solidFill>
                          <a:srgbClr val="FF0000"/>
                        </a:solidFill>
                      </a:endParaRPr>
                    </a:p>
                  </a:txBody>
                  <a:tcPr/>
                </a:tc>
                <a:tc>
                  <a:txBody>
                    <a:bodyPr/>
                    <a:lstStyle/>
                    <a:p>
                      <a:pPr lvl="1">
                        <a:lnSpc>
                          <a:spcPct val="150000"/>
                        </a:lnSpc>
                      </a:pPr>
                      <a:r>
                        <a:rPr lang="pt-BR" sz="2500" dirty="0">
                          <a:solidFill>
                            <a:srgbClr val="FF0000"/>
                          </a:solidFill>
                        </a:rPr>
                        <a:t>V = I × R</a:t>
                      </a:r>
                    </a:p>
                    <a:p>
                      <a:pPr lvl="1">
                        <a:lnSpc>
                          <a:spcPct val="150000"/>
                        </a:lnSpc>
                      </a:pPr>
                      <a:r>
                        <a:rPr lang="pt-BR" sz="2500" dirty="0">
                          <a:solidFill>
                            <a:srgbClr val="FF0000"/>
                          </a:solidFill>
                        </a:rPr>
                        <a:t>V = 2.76A × 16Ω</a:t>
                      </a:r>
                    </a:p>
                    <a:p>
                      <a:pPr lvl="1">
                        <a:lnSpc>
                          <a:spcPct val="150000"/>
                        </a:lnSpc>
                      </a:pPr>
                      <a:r>
                        <a:rPr lang="pt-BR" sz="2500" dirty="0">
                          <a:solidFill>
                            <a:srgbClr val="FF0000"/>
                          </a:solidFill>
                        </a:rPr>
                        <a:t>V = 44.16 V</a:t>
                      </a:r>
                      <a:endParaRPr lang="en-US" sz="2500" dirty="0">
                        <a:solidFill>
                          <a:srgbClr val="FF0000"/>
                        </a:solidFill>
                      </a:endParaRPr>
                    </a:p>
                  </a:txBody>
                  <a:tcPr/>
                </a:tc>
                <a:extLst>
                  <a:ext uri="{0D108BD9-81ED-4DB2-BD59-A6C34878D82A}">
                    <a16:rowId xmlns:a16="http://schemas.microsoft.com/office/drawing/2014/main" val="1749202087"/>
                  </a:ext>
                </a:extLst>
              </a:tr>
            </a:tbl>
          </a:graphicData>
        </a:graphic>
      </p:graphicFrame>
      <p:sp>
        <p:nvSpPr>
          <p:cNvPr id="3" name="Rectangle 2">
            <a:extLst>
              <a:ext uri="{FF2B5EF4-FFF2-40B4-BE49-F238E27FC236}">
                <a16:creationId xmlns:a16="http://schemas.microsoft.com/office/drawing/2014/main" id="{B0CE4078-DDD5-201E-5C92-F008FA25F9E2}"/>
              </a:ext>
            </a:extLst>
          </p:cNvPr>
          <p:cNvSpPr/>
          <p:nvPr/>
        </p:nvSpPr>
        <p:spPr>
          <a:xfrm>
            <a:off x="643730" y="4336297"/>
            <a:ext cx="2502568" cy="16726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8257033-3050-132B-1198-8183944A4758}"/>
              </a:ext>
            </a:extLst>
          </p:cNvPr>
          <p:cNvSpPr/>
          <p:nvPr/>
        </p:nvSpPr>
        <p:spPr>
          <a:xfrm>
            <a:off x="3483563" y="4336298"/>
            <a:ext cx="2502568" cy="1585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186396D-AF0B-5BCF-C9D6-6689C2A03975}"/>
              </a:ext>
            </a:extLst>
          </p:cNvPr>
          <p:cNvSpPr/>
          <p:nvPr/>
        </p:nvSpPr>
        <p:spPr>
          <a:xfrm>
            <a:off x="6205871" y="4180041"/>
            <a:ext cx="2502568" cy="18288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145AA3-65DB-6D8E-5D22-CA5D8E7D0196}"/>
              </a:ext>
            </a:extLst>
          </p:cNvPr>
          <p:cNvSpPr/>
          <p:nvPr/>
        </p:nvSpPr>
        <p:spPr>
          <a:xfrm>
            <a:off x="9045704" y="4180041"/>
            <a:ext cx="2502568" cy="1828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unning man icon indicating the slide has an ACTIVITY.">
            <a:extLst>
              <a:ext uri="{FF2B5EF4-FFF2-40B4-BE49-F238E27FC236}">
                <a16:creationId xmlns:a16="http://schemas.microsoft.com/office/drawing/2014/main" id="{EA3B4536-4C5D-0E8C-E37C-B6F9332E24C3}"/>
              </a:ext>
            </a:extLst>
          </p:cNvPr>
          <p:cNvPicPr>
            <a:picLocks noChangeAspect="1"/>
          </p:cNvPicPr>
          <p:nvPr/>
        </p:nvPicPr>
        <p:blipFill>
          <a:blip r:embed="rId4" cstate="print">
            <a:extLst>
              <a:ext uri="{28A0092B-C50C-407E-A947-70E740481C1C}">
                <a14:useLocalDpi xmlns:a14="http://schemas.microsoft.com/office/drawing/2010/main" val="0"/>
              </a:ext>
            </a:extLst>
          </a:blip>
          <a:srcRect l="63000" t="31047" r="3465" b="7314"/>
          <a:stretch>
            <a:fillRect/>
          </a:stretch>
        </p:blipFill>
        <p:spPr>
          <a:xfrm>
            <a:off x="10931893" y="80891"/>
            <a:ext cx="731520" cy="756422"/>
          </a:xfrm>
          <a:prstGeom prst="rect">
            <a:avLst/>
          </a:prstGeom>
        </p:spPr>
      </p:pic>
    </p:spTree>
    <p:custDataLst>
      <p:tags r:id="rId1"/>
    </p:custDataLst>
    <p:extLst>
      <p:ext uri="{BB962C8B-B14F-4D97-AF65-F5344CB8AC3E}">
        <p14:creationId xmlns:p14="http://schemas.microsoft.com/office/powerpoint/2010/main" val="4174720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3C1B97-5483-1CFD-8114-AB9F93972F24}"/>
              </a:ext>
            </a:extLst>
          </p:cNvPr>
          <p:cNvSpPr>
            <a:spLocks noGrp="1"/>
          </p:cNvSpPr>
          <p:nvPr>
            <p:ph type="title"/>
          </p:nvPr>
        </p:nvSpPr>
        <p:spPr>
          <a:xfrm>
            <a:off x="838200" y="221208"/>
            <a:ext cx="10523219" cy="523195"/>
          </a:xfrm>
        </p:spPr>
        <p:txBody>
          <a:bodyPr/>
          <a:lstStyle/>
          <a:p>
            <a:r>
              <a:rPr lang="en-US" dirty="0"/>
              <a:t>Predicting Current </a:t>
            </a:r>
          </a:p>
        </p:txBody>
      </p:sp>
      <p:sp>
        <p:nvSpPr>
          <p:cNvPr id="5" name="Content Placeholder 4">
            <a:extLst>
              <a:ext uri="{FF2B5EF4-FFF2-40B4-BE49-F238E27FC236}">
                <a16:creationId xmlns:a16="http://schemas.microsoft.com/office/drawing/2014/main" id="{37563AB3-27F1-85F6-0AAE-5591C6322DB6}"/>
              </a:ext>
            </a:extLst>
          </p:cNvPr>
          <p:cNvSpPr>
            <a:spLocks noGrp="1"/>
          </p:cNvSpPr>
          <p:nvPr>
            <p:ph idx="1"/>
          </p:nvPr>
        </p:nvSpPr>
        <p:spPr>
          <a:xfrm>
            <a:off x="701741" y="1158239"/>
            <a:ext cx="8500219" cy="5303520"/>
          </a:xfrm>
        </p:spPr>
        <p:txBody>
          <a:bodyPr>
            <a:noAutofit/>
          </a:bodyPr>
          <a:lstStyle/>
          <a:p>
            <a:r>
              <a:rPr lang="en-US" b="1" dirty="0"/>
              <a:t>Use a thumbs up, thumbs down, or flat hand to respond.</a:t>
            </a:r>
          </a:p>
          <a:p>
            <a:endParaRPr lang="en-US" sz="1200" b="1" dirty="0"/>
          </a:p>
          <a:p>
            <a:r>
              <a:rPr lang="en-US" sz="3200" b="1" dirty="0">
                <a:solidFill>
                  <a:schemeClr val="accent5"/>
                </a:solidFill>
              </a:rPr>
              <a:t>What happens to current when…</a:t>
            </a:r>
          </a:p>
          <a:p>
            <a:pPr marL="342900" indent="-342900">
              <a:lnSpc>
                <a:spcPct val="147143"/>
              </a:lnSpc>
              <a:buFont typeface="Arial" panose="020B0604020202020204" pitchFamily="34" charset="0"/>
              <a:buChar char="•"/>
            </a:pPr>
            <a:r>
              <a:rPr lang="en-US" dirty="0"/>
              <a:t>resistance increases and voltage stays the same?</a:t>
            </a:r>
          </a:p>
          <a:p>
            <a:pPr marL="342900" indent="-342900">
              <a:lnSpc>
                <a:spcPct val="147143"/>
              </a:lnSpc>
              <a:buFont typeface="Arial" panose="020B0604020202020204" pitchFamily="34" charset="0"/>
              <a:buChar char="•"/>
            </a:pPr>
            <a:r>
              <a:rPr lang="en-US" dirty="0"/>
              <a:t>voltage increases but resistance stays the same?</a:t>
            </a:r>
          </a:p>
          <a:p>
            <a:pPr marL="342900" indent="-342900">
              <a:lnSpc>
                <a:spcPct val="147143"/>
              </a:lnSpc>
              <a:buFont typeface="Arial" panose="020B0604020202020204" pitchFamily="34" charset="0"/>
              <a:buChar char="•"/>
            </a:pPr>
            <a:r>
              <a:rPr lang="en-US" dirty="0"/>
              <a:t>both voltage and resistance increase?</a:t>
            </a:r>
          </a:p>
          <a:p>
            <a:pPr marL="342900" indent="-342900">
              <a:lnSpc>
                <a:spcPct val="147143"/>
              </a:lnSpc>
              <a:buFont typeface="Arial" panose="020B0604020202020204" pitchFamily="34" charset="0"/>
              <a:buChar char="•"/>
            </a:pPr>
            <a:r>
              <a:rPr lang="en-US" dirty="0"/>
              <a:t>voltage stays the same and resistance decreases?</a:t>
            </a:r>
          </a:p>
          <a:p>
            <a:pPr marL="342900" indent="-342900">
              <a:lnSpc>
                <a:spcPct val="147143"/>
              </a:lnSpc>
              <a:buFont typeface="Arial" panose="020B0604020202020204" pitchFamily="34" charset="0"/>
              <a:buChar char="•"/>
            </a:pPr>
            <a:r>
              <a:rPr lang="en-US" dirty="0"/>
              <a:t>voltage decreases and resistance stays the same?</a:t>
            </a:r>
          </a:p>
        </p:txBody>
      </p:sp>
      <p:grpSp>
        <p:nvGrpSpPr>
          <p:cNvPr id="15" name="Group 14">
            <a:extLst>
              <a:ext uri="{FF2B5EF4-FFF2-40B4-BE49-F238E27FC236}">
                <a16:creationId xmlns:a16="http://schemas.microsoft.com/office/drawing/2014/main" id="{B9E3940E-2B01-B398-0AD2-7160DF26F424}"/>
              </a:ext>
            </a:extLst>
          </p:cNvPr>
          <p:cNvGrpSpPr/>
          <p:nvPr/>
        </p:nvGrpSpPr>
        <p:grpSpPr>
          <a:xfrm>
            <a:off x="8763000" y="2087879"/>
            <a:ext cx="2900413" cy="4101665"/>
            <a:chOff x="8229600" y="1381991"/>
            <a:chExt cx="3272233" cy="4142035"/>
          </a:xfrm>
        </p:grpSpPr>
        <p:grpSp>
          <p:nvGrpSpPr>
            <p:cNvPr id="6" name="Google Shape;250;p31">
              <a:extLst>
                <a:ext uri="{FF2B5EF4-FFF2-40B4-BE49-F238E27FC236}">
                  <a16:creationId xmlns:a16="http://schemas.microsoft.com/office/drawing/2014/main" id="{54466FEF-0BBE-B6C0-D252-2F4E6C54439D}"/>
                </a:ext>
                <a:ext uri="{C183D7F6-B498-43B3-948B-1728B52AA6E4}">
                  <adec:decorative xmlns:adec="http://schemas.microsoft.com/office/drawing/2017/decorative" val="1"/>
                </a:ext>
              </a:extLst>
            </p:cNvPr>
            <p:cNvGrpSpPr/>
            <p:nvPr/>
          </p:nvGrpSpPr>
          <p:grpSpPr>
            <a:xfrm>
              <a:off x="8229600" y="1381991"/>
              <a:ext cx="3272233" cy="4142035"/>
              <a:chOff x="0" y="0"/>
              <a:chExt cx="3922609" cy="3916200"/>
            </a:xfrm>
          </p:grpSpPr>
          <p:sp>
            <p:nvSpPr>
              <p:cNvPr id="7" name="Google Shape;251;p31">
                <a:extLst>
                  <a:ext uri="{FF2B5EF4-FFF2-40B4-BE49-F238E27FC236}">
                    <a16:creationId xmlns:a16="http://schemas.microsoft.com/office/drawing/2014/main" id="{A4B88703-A6D0-7E12-E102-DD6160E9F70A}"/>
                  </a:ext>
                </a:extLst>
              </p:cNvPr>
              <p:cNvSpPr/>
              <p:nvPr/>
            </p:nvSpPr>
            <p:spPr>
              <a:xfrm>
                <a:off x="6409" y="0"/>
                <a:ext cx="3916200" cy="3916200"/>
              </a:xfrm>
              <a:prstGeom prst="rect">
                <a:avLst/>
              </a:prstGeom>
              <a:solidFill>
                <a:srgbClr val="FFFF99"/>
              </a:solidFill>
              <a:ln>
                <a:noFill/>
              </a:ln>
              <a:effectLst>
                <a:outerShdw blurRad="50800" dist="38100" dir="5400000" algn="t" rotWithShape="0">
                  <a:srgbClr val="000000">
                    <a:alpha val="29409"/>
                  </a:srgbClr>
                </a:outerShdw>
              </a:effectLst>
            </p:spPr>
            <p:txBody>
              <a:bodyPr spcFirstLastPara="1" wrap="square" lIns="91425" tIns="45700" rIns="91425" bIns="45700" anchor="ctr" anchorCtr="0">
                <a:noAutofit/>
              </a:bodyPr>
              <a:lstStyle/>
              <a:p>
                <a:endParaRPr lang="en-US"/>
              </a:p>
            </p:txBody>
          </p:sp>
          <p:sp>
            <p:nvSpPr>
              <p:cNvPr id="8" name="Google Shape;252;p31">
                <a:extLst>
                  <a:ext uri="{FF2B5EF4-FFF2-40B4-BE49-F238E27FC236}">
                    <a16:creationId xmlns:a16="http://schemas.microsoft.com/office/drawing/2014/main" id="{10E105E7-7FD3-D1B6-9724-D8336386E09B}"/>
                  </a:ext>
                </a:extLst>
              </p:cNvPr>
              <p:cNvSpPr/>
              <p:nvPr/>
            </p:nvSpPr>
            <p:spPr>
              <a:xfrm>
                <a:off x="0" y="5810"/>
                <a:ext cx="3916200" cy="494670"/>
              </a:xfrm>
              <a:prstGeom prst="rect">
                <a:avLst/>
              </a:prstGeom>
              <a:solidFill>
                <a:srgbClr val="000000">
                  <a:alpha val="4310"/>
                </a:srgbClr>
              </a:solidFill>
              <a:ln>
                <a:noFill/>
              </a:ln>
            </p:spPr>
            <p:txBody>
              <a:bodyPr spcFirstLastPara="1" wrap="square" lIns="91425" tIns="45700" rIns="91425" bIns="45700" anchor="ctr" anchorCtr="0">
                <a:noAutofit/>
              </a:bodyPr>
              <a:lstStyle/>
              <a:p>
                <a:endParaRPr lang="en-US"/>
              </a:p>
            </p:txBody>
          </p:sp>
        </p:grpSp>
        <p:pic>
          <p:nvPicPr>
            <p:cNvPr id="10" name="Picture 9">
              <a:extLst>
                <a:ext uri="{FF2B5EF4-FFF2-40B4-BE49-F238E27FC236}">
                  <a16:creationId xmlns:a16="http://schemas.microsoft.com/office/drawing/2014/main" id="{CBC3B801-7C90-F8F5-6984-F31F95B9A1DD}"/>
                </a:ext>
              </a:extLst>
            </p:cNvPr>
            <p:cNvPicPr>
              <a:picLocks noChangeAspect="1"/>
            </p:cNvPicPr>
            <p:nvPr/>
          </p:nvPicPr>
          <p:blipFill>
            <a:blip r:embed="rId4">
              <a:extLst>
                <a:ext uri="{28A0092B-C50C-407E-A947-70E740481C1C}">
                  <a14:useLocalDpi xmlns:a14="http://schemas.microsoft.com/office/drawing/2010/main" val="0"/>
                </a:ext>
              </a:extLst>
            </a:blip>
            <a:srcRect l="43955" t="4889" r="29250" b="2559"/>
            <a:stretch>
              <a:fillRect/>
            </a:stretch>
          </p:blipFill>
          <p:spPr>
            <a:xfrm>
              <a:off x="8422194" y="1911332"/>
              <a:ext cx="1636208" cy="3482112"/>
            </a:xfrm>
            <a:prstGeom prst="rect">
              <a:avLst/>
            </a:prstGeom>
          </p:spPr>
        </p:pic>
        <p:sp>
          <p:nvSpPr>
            <p:cNvPr id="11" name="Rectangle 10">
              <a:extLst>
                <a:ext uri="{FF2B5EF4-FFF2-40B4-BE49-F238E27FC236}">
                  <a16:creationId xmlns:a16="http://schemas.microsoft.com/office/drawing/2014/main" id="{651D29E5-7FEF-B220-1D96-FA9584C400CD}"/>
                </a:ext>
              </a:extLst>
            </p:cNvPr>
            <p:cNvSpPr/>
            <p:nvPr/>
          </p:nvSpPr>
          <p:spPr>
            <a:xfrm>
              <a:off x="9240298" y="2243432"/>
              <a:ext cx="1636208" cy="52319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Increase</a:t>
              </a:r>
              <a:endParaRPr lang="en-US" sz="2500" dirty="0"/>
            </a:p>
          </p:txBody>
        </p:sp>
        <p:sp>
          <p:nvSpPr>
            <p:cNvPr id="12" name="Rectangle 11">
              <a:extLst>
                <a:ext uri="{FF2B5EF4-FFF2-40B4-BE49-F238E27FC236}">
                  <a16:creationId xmlns:a16="http://schemas.microsoft.com/office/drawing/2014/main" id="{5A96E53A-BB1C-680A-70EB-94F7C0DAE434}"/>
                </a:ext>
              </a:extLst>
            </p:cNvPr>
            <p:cNvSpPr/>
            <p:nvPr/>
          </p:nvSpPr>
          <p:spPr>
            <a:xfrm>
              <a:off x="9824270" y="3390790"/>
              <a:ext cx="1636208" cy="52319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Stays the same</a:t>
              </a:r>
            </a:p>
          </p:txBody>
        </p:sp>
        <p:sp>
          <p:nvSpPr>
            <p:cNvPr id="13" name="Rectangle 12">
              <a:extLst>
                <a:ext uri="{FF2B5EF4-FFF2-40B4-BE49-F238E27FC236}">
                  <a16:creationId xmlns:a16="http://schemas.microsoft.com/office/drawing/2014/main" id="{070F6348-9AC5-6187-C7FC-D480462FBE0C}"/>
                </a:ext>
              </a:extLst>
            </p:cNvPr>
            <p:cNvSpPr/>
            <p:nvPr/>
          </p:nvSpPr>
          <p:spPr>
            <a:xfrm>
              <a:off x="9240298" y="4517238"/>
              <a:ext cx="1636208" cy="52319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400" dirty="0"/>
                <a:t>Decrease</a:t>
              </a:r>
              <a:endParaRPr lang="en-US" sz="2500" dirty="0"/>
            </a:p>
          </p:txBody>
        </p:sp>
        <p:sp>
          <p:nvSpPr>
            <p:cNvPr id="14" name="Rectangle 13">
              <a:extLst>
                <a:ext uri="{FF2B5EF4-FFF2-40B4-BE49-F238E27FC236}">
                  <a16:creationId xmlns:a16="http://schemas.microsoft.com/office/drawing/2014/main" id="{C30FDFB7-BB25-4B69-056C-22F633845226}"/>
                </a:ext>
              </a:extLst>
            </p:cNvPr>
            <p:cNvSpPr/>
            <p:nvPr/>
          </p:nvSpPr>
          <p:spPr>
            <a:xfrm>
              <a:off x="9240298" y="3870773"/>
              <a:ext cx="212242" cy="174093"/>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Running man icon indicating the slide has an ACTIVITY.">
            <a:extLst>
              <a:ext uri="{FF2B5EF4-FFF2-40B4-BE49-F238E27FC236}">
                <a16:creationId xmlns:a16="http://schemas.microsoft.com/office/drawing/2014/main" id="{11F32378-2A7F-8FBD-1D81-07FBE37AEC16}"/>
              </a:ext>
            </a:extLst>
          </p:cNvPr>
          <p:cNvPicPr>
            <a:picLocks noChangeAspect="1"/>
          </p:cNvPicPr>
          <p:nvPr/>
        </p:nvPicPr>
        <p:blipFill>
          <a:blip r:embed="rId5" cstate="print">
            <a:extLst>
              <a:ext uri="{28A0092B-C50C-407E-A947-70E740481C1C}">
                <a14:useLocalDpi xmlns:a14="http://schemas.microsoft.com/office/drawing/2010/main" val="0"/>
              </a:ext>
            </a:extLst>
          </a:blip>
          <a:srcRect l="63000" t="31047" r="3465" b="7314"/>
          <a:stretch>
            <a:fillRect/>
          </a:stretch>
        </p:blipFill>
        <p:spPr>
          <a:xfrm>
            <a:off x="10931893" y="80891"/>
            <a:ext cx="731520" cy="756422"/>
          </a:xfrm>
          <a:prstGeom prst="rect">
            <a:avLst/>
          </a:prstGeom>
        </p:spPr>
      </p:pic>
    </p:spTree>
    <p:custDataLst>
      <p:tags r:id="rId1"/>
    </p:custDataLst>
    <p:extLst>
      <p:ext uri="{BB962C8B-B14F-4D97-AF65-F5344CB8AC3E}">
        <p14:creationId xmlns:p14="http://schemas.microsoft.com/office/powerpoint/2010/main" val="1006022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446435-7999-3CD4-64A7-6414437413CB}"/>
              </a:ext>
            </a:extLst>
          </p:cNvPr>
          <p:cNvSpPr>
            <a:spLocks noGrp="1"/>
          </p:cNvSpPr>
          <p:nvPr>
            <p:ph type="title"/>
          </p:nvPr>
        </p:nvSpPr>
        <p:spPr/>
        <p:txBody>
          <a:bodyPr/>
          <a:lstStyle/>
          <a:p>
            <a:r>
              <a:rPr lang="en-US" dirty="0"/>
              <a:t>Watts (W)</a:t>
            </a:r>
          </a:p>
        </p:txBody>
      </p:sp>
      <p:sp>
        <p:nvSpPr>
          <p:cNvPr id="7" name="Content Placeholder 6">
            <a:extLst>
              <a:ext uri="{FF2B5EF4-FFF2-40B4-BE49-F238E27FC236}">
                <a16:creationId xmlns:a16="http://schemas.microsoft.com/office/drawing/2014/main" id="{C4172EC7-581C-9ACE-B754-E7080C1343F3}"/>
              </a:ext>
            </a:extLst>
          </p:cNvPr>
          <p:cNvSpPr>
            <a:spLocks noGrp="1"/>
          </p:cNvSpPr>
          <p:nvPr>
            <p:ph idx="1"/>
          </p:nvPr>
        </p:nvSpPr>
        <p:spPr>
          <a:xfrm>
            <a:off x="838199" y="1645920"/>
            <a:ext cx="7437121" cy="4572000"/>
          </a:xfrm>
        </p:spPr>
        <p:txBody>
          <a:bodyPr>
            <a:normAutofit lnSpcReduction="10000"/>
          </a:bodyPr>
          <a:lstStyle/>
          <a:p>
            <a:pPr marL="457200" indent="-457200">
              <a:buFont typeface="Arial" panose="020B0604020202020204" pitchFamily="34" charset="0"/>
              <a:buChar char="•"/>
            </a:pPr>
            <a:r>
              <a:rPr lang="en-US" dirty="0"/>
              <a:t>Electrical power is measured in </a:t>
            </a:r>
            <a:r>
              <a:rPr lang="en-US" b="1" dirty="0"/>
              <a:t>watts</a:t>
            </a:r>
            <a:r>
              <a:rPr lang="en-US" dirty="0"/>
              <a:t> (W).</a:t>
            </a:r>
          </a:p>
          <a:p>
            <a:pPr marL="457200" indent="-457200">
              <a:buFont typeface="Arial" panose="020B0604020202020204" pitchFamily="34" charset="0"/>
              <a:buChar char="•"/>
            </a:pPr>
            <a:r>
              <a:rPr lang="en-US" dirty="0"/>
              <a:t>Power describes how much electrical energy is used or produced.</a:t>
            </a:r>
          </a:p>
          <a:p>
            <a:pPr marL="457200" indent="-457200">
              <a:buFont typeface="Arial" panose="020B0604020202020204" pitchFamily="34" charset="0"/>
              <a:buChar char="•"/>
            </a:pPr>
            <a:r>
              <a:rPr lang="en-US" i="1" dirty="0"/>
              <a:t>Examples</a:t>
            </a:r>
            <a:r>
              <a:rPr lang="en-US" dirty="0"/>
              <a:t>:</a:t>
            </a:r>
          </a:p>
          <a:p>
            <a:pPr marL="914400" lvl="1" indent="-457200">
              <a:buFont typeface="Arial" panose="020B0604020202020204" pitchFamily="34" charset="0"/>
              <a:buChar char="•"/>
            </a:pPr>
            <a:r>
              <a:rPr lang="en-US" sz="2800" dirty="0"/>
              <a:t>Light bulb → 60 W</a:t>
            </a:r>
          </a:p>
          <a:p>
            <a:pPr marL="914400" lvl="1" indent="-457200">
              <a:buFont typeface="Arial" panose="020B0604020202020204" pitchFamily="34" charset="0"/>
              <a:buChar char="•"/>
            </a:pPr>
            <a:r>
              <a:rPr lang="en-US" sz="2800" dirty="0"/>
              <a:t>Heater → 1500 W</a:t>
            </a:r>
          </a:p>
          <a:p>
            <a:pPr marL="914400" lvl="1" indent="-457200">
              <a:buFont typeface="Arial" panose="020B0604020202020204" pitchFamily="34" charset="0"/>
              <a:buChar char="•"/>
            </a:pPr>
            <a:r>
              <a:rPr lang="en-US" sz="2800" dirty="0"/>
              <a:t>Motor → 500 W</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b="1" dirty="0"/>
              <a:t>Watts = Volts × Amps</a:t>
            </a:r>
          </a:p>
          <a:p>
            <a:pPr marL="457200" indent="-457200">
              <a:buFont typeface="Arial" panose="020B0604020202020204" pitchFamily="34" charset="0"/>
              <a:buChar char="•"/>
            </a:pPr>
            <a:r>
              <a:rPr lang="en-US" dirty="0"/>
              <a:t>Higher watts = more power being used</a:t>
            </a:r>
          </a:p>
        </p:txBody>
      </p:sp>
      <p:pic>
        <p:nvPicPr>
          <p:cNvPr id="9" name="Picture 8" descr="Incandescent light bulb">
            <a:extLst>
              <a:ext uri="{FF2B5EF4-FFF2-40B4-BE49-F238E27FC236}">
                <a16:creationId xmlns:a16="http://schemas.microsoft.com/office/drawing/2014/main" id="{B813F63C-C691-15BE-361E-ECF1BB6A5559}"/>
              </a:ext>
            </a:extLst>
          </p:cNvPr>
          <p:cNvPicPr>
            <a:picLocks noChangeAspect="1"/>
          </p:cNvPicPr>
          <p:nvPr/>
        </p:nvPicPr>
        <p:blipFill>
          <a:blip r:embed="rId4">
            <a:extLst>
              <a:ext uri="{28A0092B-C50C-407E-A947-70E740481C1C}">
                <a14:useLocalDpi xmlns:a14="http://schemas.microsoft.com/office/drawing/2010/main" val="0"/>
              </a:ext>
            </a:extLst>
          </a:blip>
          <a:srcRect l="17807" t="11651" r="14489" b="6345"/>
          <a:stretch>
            <a:fillRect/>
          </a:stretch>
        </p:blipFill>
        <p:spPr>
          <a:xfrm>
            <a:off x="8624235" y="1645920"/>
            <a:ext cx="2374232" cy="4197642"/>
          </a:xfrm>
          <a:prstGeom prst="rect">
            <a:avLst/>
          </a:prstGeom>
        </p:spPr>
      </p:pic>
    </p:spTree>
    <p:custDataLst>
      <p:tags r:id="rId1"/>
    </p:custDataLst>
    <p:extLst>
      <p:ext uri="{BB962C8B-B14F-4D97-AF65-F5344CB8AC3E}">
        <p14:creationId xmlns:p14="http://schemas.microsoft.com/office/powerpoint/2010/main" val="219257410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0B2D-480C-9858-2E3A-FA07C6CD4366}"/>
              </a:ext>
            </a:extLst>
          </p:cNvPr>
          <p:cNvSpPr>
            <a:spLocks noGrp="1"/>
          </p:cNvSpPr>
          <p:nvPr>
            <p:ph type="title"/>
          </p:nvPr>
        </p:nvSpPr>
        <p:spPr/>
        <p:txBody>
          <a:bodyPr/>
          <a:lstStyle/>
          <a:p>
            <a:r>
              <a:rPr lang="en-US" dirty="0"/>
              <a:t>Horsepower (HP)</a:t>
            </a:r>
          </a:p>
        </p:txBody>
      </p:sp>
      <p:sp>
        <p:nvSpPr>
          <p:cNvPr id="3" name="Content Placeholder 2">
            <a:extLst>
              <a:ext uri="{FF2B5EF4-FFF2-40B4-BE49-F238E27FC236}">
                <a16:creationId xmlns:a16="http://schemas.microsoft.com/office/drawing/2014/main" id="{3549F2FB-C7FA-773A-67A2-128AF2906E86}"/>
              </a:ext>
            </a:extLst>
          </p:cNvPr>
          <p:cNvSpPr>
            <a:spLocks noGrp="1"/>
          </p:cNvSpPr>
          <p:nvPr>
            <p:ph idx="1"/>
          </p:nvPr>
        </p:nvSpPr>
        <p:spPr/>
        <p:txBody>
          <a:bodyPr/>
          <a:lstStyle/>
          <a:p>
            <a:pPr marL="457200" indent="-457200">
              <a:buFont typeface="Arial" panose="020B0604020202020204" pitchFamily="34" charset="0"/>
              <a:buChar char="•"/>
            </a:pPr>
            <a:r>
              <a:rPr lang="en-US" dirty="0"/>
              <a:t>Mechanical power is measured in Horsepower (HP).</a:t>
            </a:r>
          </a:p>
          <a:p>
            <a:pPr marL="457200" indent="-457200">
              <a:buFont typeface="Arial" panose="020B0604020202020204" pitchFamily="34" charset="0"/>
              <a:buChar char="•"/>
            </a:pPr>
            <a:r>
              <a:rPr lang="en-US" dirty="0"/>
              <a:t>HP describes how much work a motor or engine can do over time.</a:t>
            </a:r>
          </a:p>
          <a:p>
            <a:pPr marL="457200" indent="-457200">
              <a:buFont typeface="Arial" panose="020B0604020202020204" pitchFamily="34" charset="0"/>
              <a:buChar char="•"/>
            </a:pPr>
            <a:r>
              <a:rPr lang="en-US" i="1" dirty="0"/>
              <a:t>Examples:</a:t>
            </a:r>
          </a:p>
          <a:p>
            <a:pPr marL="914400" lvl="1" indent="-457200">
              <a:buFont typeface="Arial" panose="020B0604020202020204" pitchFamily="34" charset="0"/>
              <a:buChar char="•"/>
            </a:pPr>
            <a:r>
              <a:rPr lang="en-US" sz="2800" dirty="0"/>
              <a:t>Small fan motor </a:t>
            </a:r>
            <a:r>
              <a:rPr lang="en-US" sz="2800" dirty="0">
                <a:sym typeface="Wingdings" panose="05000000000000000000" pitchFamily="2" charset="2"/>
              </a:rPr>
              <a:t> ¼ HP</a:t>
            </a:r>
          </a:p>
          <a:p>
            <a:pPr marL="914400" lvl="1" indent="-457200">
              <a:buFont typeface="Arial" panose="020B0604020202020204" pitchFamily="34" charset="0"/>
              <a:buChar char="•"/>
            </a:pPr>
            <a:r>
              <a:rPr lang="en-US" sz="2800" dirty="0">
                <a:sym typeface="Wingdings" panose="05000000000000000000" pitchFamily="2" charset="2"/>
              </a:rPr>
              <a:t>Air compressor  5 HP</a:t>
            </a:r>
          </a:p>
          <a:p>
            <a:pPr marL="914400" lvl="1" indent="-457200">
              <a:buFont typeface="Arial" panose="020B0604020202020204" pitchFamily="34" charset="0"/>
              <a:buChar char="•"/>
            </a:pPr>
            <a:r>
              <a:rPr lang="en-US" sz="2800" dirty="0">
                <a:sym typeface="Wingdings" panose="05000000000000000000" pitchFamily="2" charset="2"/>
              </a:rPr>
              <a:t>Train traction motor  Hundreds or Thousands of HP</a:t>
            </a:r>
          </a:p>
          <a:p>
            <a:pPr lvl="1"/>
            <a:endParaRPr lang="en-US" sz="2800" dirty="0">
              <a:sym typeface="Wingdings" panose="05000000000000000000" pitchFamily="2" charset="2"/>
            </a:endParaRPr>
          </a:p>
          <a:p>
            <a:pPr marL="457200" indent="-457200">
              <a:buFont typeface="Arial" panose="020B0604020202020204" pitchFamily="34" charset="0"/>
              <a:buChar char="•"/>
            </a:pPr>
            <a:r>
              <a:rPr lang="en-US" b="1" dirty="0">
                <a:sym typeface="Wingdings" panose="05000000000000000000" pitchFamily="2" charset="2"/>
              </a:rPr>
              <a:t>1 HP </a:t>
            </a:r>
            <a:r>
              <a:rPr lang="en-US" b="1" dirty="0">
                <a:latin typeface="Symbol" panose="05050102010706020507" pitchFamily="18" charset="2"/>
                <a:sym typeface="Symbol" panose="05050102010706020507" pitchFamily="18" charset="2"/>
              </a:rPr>
              <a:t>= </a:t>
            </a:r>
            <a:r>
              <a:rPr lang="en-US" b="1" dirty="0">
                <a:sym typeface="Wingdings" panose="05000000000000000000" pitchFamily="2" charset="2"/>
              </a:rPr>
              <a:t>746 W</a:t>
            </a:r>
          </a:p>
          <a:p>
            <a:pPr marL="457200" indent="-457200">
              <a:buFont typeface="Arial" panose="020B0604020202020204" pitchFamily="34" charset="0"/>
              <a:buChar char="•"/>
            </a:pPr>
            <a:r>
              <a:rPr lang="en-US" dirty="0">
                <a:sym typeface="Wingdings" panose="05000000000000000000" pitchFamily="2" charset="2"/>
              </a:rPr>
              <a:t>Horsepower = Mechanical Power</a:t>
            </a:r>
          </a:p>
          <a:p>
            <a:pPr marL="457200"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a:p>
            <a:pPr marL="914400"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299425946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0F7B-CB9E-54A1-90D8-1AB4335814CB}"/>
            </a:ext>
          </a:extLst>
        </p:cNvPr>
        <p:cNvGrpSpPr/>
        <p:nvPr/>
      </p:nvGrpSpPr>
      <p:grpSpPr>
        <a:xfrm>
          <a:off x="0" y="0"/>
          <a:ext cx="0" cy="0"/>
          <a:chOff x="0" y="0"/>
          <a:chExt cx="0" cy="0"/>
        </a:xfrm>
      </p:grpSpPr>
      <p:sp>
        <p:nvSpPr>
          <p:cNvPr id="3" name="Content Placeholder 6">
            <a:extLst>
              <a:ext uri="{FF2B5EF4-FFF2-40B4-BE49-F238E27FC236}">
                <a16:creationId xmlns:a16="http://schemas.microsoft.com/office/drawing/2014/main" id="{71976D27-1F92-D777-257D-BA27249C048B}"/>
              </a:ext>
            </a:extLst>
          </p:cNvPr>
          <p:cNvSpPr>
            <a:spLocks noGrp="1"/>
          </p:cNvSpPr>
          <p:nvPr>
            <p:ph idx="1"/>
          </p:nvPr>
        </p:nvSpPr>
        <p:spPr>
          <a:xfrm>
            <a:off x="838199" y="1381992"/>
            <a:ext cx="10515599" cy="1030990"/>
          </a:xfrm>
        </p:spPr>
        <p:txBody>
          <a:bodyPr>
            <a:normAutofit/>
          </a:bodyPr>
          <a:lstStyle/>
          <a:p>
            <a:r>
              <a:rPr lang="en-US" sz="3200" b="1" dirty="0"/>
              <a:t>Ohm’s Law explains the relationship between which three electrical quantities?</a:t>
            </a:r>
          </a:p>
          <a:p>
            <a:endParaRPr lang="en-US" sz="3200" b="1" dirty="0"/>
          </a:p>
        </p:txBody>
      </p:sp>
      <p:sp>
        <p:nvSpPr>
          <p:cNvPr id="8" name="Title 7">
            <a:extLst>
              <a:ext uri="{FF2B5EF4-FFF2-40B4-BE49-F238E27FC236}">
                <a16:creationId xmlns:a16="http://schemas.microsoft.com/office/drawing/2014/main" id="{3B2CFF78-BBF5-8874-FB7B-C6E7A5D677B7}"/>
              </a:ext>
            </a:extLst>
          </p:cNvPr>
          <p:cNvSpPr>
            <a:spLocks noGrp="1"/>
          </p:cNvSpPr>
          <p:nvPr>
            <p:ph type="title"/>
          </p:nvPr>
        </p:nvSpPr>
        <p:spPr>
          <a:xfrm>
            <a:off x="838201" y="175488"/>
            <a:ext cx="9955306" cy="523195"/>
          </a:xfrm>
        </p:spPr>
        <p:txBody>
          <a:bodyPr/>
          <a:lstStyle/>
          <a:p>
            <a:r>
              <a:rPr lang="en-US" dirty="0"/>
              <a:t>Knowledge Check </a:t>
            </a:r>
          </a:p>
        </p:txBody>
      </p:sp>
      <p:sp>
        <p:nvSpPr>
          <p:cNvPr id="4" name="Rectangle 3">
            <a:extLst>
              <a:ext uri="{FF2B5EF4-FFF2-40B4-BE49-F238E27FC236}">
                <a16:creationId xmlns:a16="http://schemas.microsoft.com/office/drawing/2014/main" id="{CDC44236-88CA-8D76-AD81-B60F7E543D82}"/>
              </a:ext>
            </a:extLst>
          </p:cNvPr>
          <p:cNvSpPr/>
          <p:nvPr/>
        </p:nvSpPr>
        <p:spPr>
          <a:xfrm>
            <a:off x="838200" y="2935437"/>
            <a:ext cx="4706203"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(A). Voltage, power, and time  </a:t>
            </a:r>
          </a:p>
        </p:txBody>
      </p:sp>
      <p:sp>
        <p:nvSpPr>
          <p:cNvPr id="7" name="Rectangle 6">
            <a:extLst>
              <a:ext uri="{FF2B5EF4-FFF2-40B4-BE49-F238E27FC236}">
                <a16:creationId xmlns:a16="http://schemas.microsoft.com/office/drawing/2014/main" id="{F734896D-173A-C208-5C25-43B22CC71F8C}"/>
              </a:ext>
            </a:extLst>
          </p:cNvPr>
          <p:cNvSpPr/>
          <p:nvPr/>
        </p:nvSpPr>
        <p:spPr>
          <a:xfrm>
            <a:off x="6647597" y="4694649"/>
            <a:ext cx="4706203" cy="1034713"/>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(D). Three Phase</a:t>
            </a:r>
          </a:p>
        </p:txBody>
      </p:sp>
      <p:pic>
        <p:nvPicPr>
          <p:cNvPr id="2" name="Graphic 1" descr="Lights On with solid fill">
            <a:extLst>
              <a:ext uri="{FF2B5EF4-FFF2-40B4-BE49-F238E27FC236}">
                <a16:creationId xmlns:a16="http://schemas.microsoft.com/office/drawing/2014/main" id="{1E461DE5-E1EA-6D3F-CC3C-D1717B6F7D8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35583" y="5285"/>
            <a:ext cx="851672" cy="851672"/>
          </a:xfrm>
          <a:prstGeom prst="rect">
            <a:avLst/>
          </a:prstGeom>
        </p:spPr>
      </p:pic>
      <p:sp>
        <p:nvSpPr>
          <p:cNvPr id="9" name="Rectangle 8">
            <a:extLst>
              <a:ext uri="{FF2B5EF4-FFF2-40B4-BE49-F238E27FC236}">
                <a16:creationId xmlns:a16="http://schemas.microsoft.com/office/drawing/2014/main" id="{7AEBECF5-3A82-C945-DFC7-8291EA1ACB9C}"/>
              </a:ext>
            </a:extLst>
          </p:cNvPr>
          <p:cNvSpPr/>
          <p:nvPr/>
        </p:nvSpPr>
        <p:spPr>
          <a:xfrm>
            <a:off x="6647595" y="4685088"/>
            <a:ext cx="4706203" cy="1034713"/>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(D). Voltage, current, resistance  </a:t>
            </a:r>
          </a:p>
        </p:txBody>
      </p:sp>
      <p:sp>
        <p:nvSpPr>
          <p:cNvPr id="11" name="Rectangle 10">
            <a:extLst>
              <a:ext uri="{FF2B5EF4-FFF2-40B4-BE49-F238E27FC236}">
                <a16:creationId xmlns:a16="http://schemas.microsoft.com/office/drawing/2014/main" id="{1DCA672B-257F-B437-1680-9B59AE961B93}"/>
              </a:ext>
            </a:extLst>
          </p:cNvPr>
          <p:cNvSpPr/>
          <p:nvPr/>
        </p:nvSpPr>
        <p:spPr>
          <a:xfrm>
            <a:off x="838199" y="4694649"/>
            <a:ext cx="4706203" cy="1049786"/>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(C). Voltage, resistance, and speed</a:t>
            </a:r>
          </a:p>
        </p:txBody>
      </p:sp>
      <p:sp>
        <p:nvSpPr>
          <p:cNvPr id="12" name="Rectangle 11">
            <a:extLst>
              <a:ext uri="{FF2B5EF4-FFF2-40B4-BE49-F238E27FC236}">
                <a16:creationId xmlns:a16="http://schemas.microsoft.com/office/drawing/2014/main" id="{4080B26B-FB0C-2D6D-FBB7-D232E5ED864B}"/>
              </a:ext>
            </a:extLst>
          </p:cNvPr>
          <p:cNvSpPr/>
          <p:nvPr/>
        </p:nvSpPr>
        <p:spPr>
          <a:xfrm>
            <a:off x="6649185" y="2935437"/>
            <a:ext cx="4712234"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(B). Voltage, resistance, and temperature  </a:t>
            </a:r>
          </a:p>
        </p:txBody>
      </p:sp>
      <p:sp>
        <p:nvSpPr>
          <p:cNvPr id="10" name="Rectangle 9">
            <a:extLst>
              <a:ext uri="{FF2B5EF4-FFF2-40B4-BE49-F238E27FC236}">
                <a16:creationId xmlns:a16="http://schemas.microsoft.com/office/drawing/2014/main" id="{14EDB043-2628-8CB2-CCBC-CC567CE73094}"/>
              </a:ext>
            </a:extLst>
          </p:cNvPr>
          <p:cNvSpPr/>
          <p:nvPr/>
        </p:nvSpPr>
        <p:spPr>
          <a:xfrm>
            <a:off x="6639174" y="4675527"/>
            <a:ext cx="4706203" cy="1053835"/>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(D). Voltage, current, resistance  </a:t>
            </a:r>
          </a:p>
        </p:txBody>
      </p:sp>
    </p:spTree>
    <p:custDataLst>
      <p:tags r:id="rId1"/>
    </p:custDataLst>
    <p:extLst>
      <p:ext uri="{BB962C8B-B14F-4D97-AF65-F5344CB8AC3E}">
        <p14:creationId xmlns:p14="http://schemas.microsoft.com/office/powerpoint/2010/main" val="1295775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8A209-5504-494A-B86D-73715015FD32}"/>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F4B9B15E-6736-4138-A392-6CF75A784C31}"/>
              </a:ext>
            </a:extLst>
          </p:cNvPr>
          <p:cNvSpPr>
            <a:spLocks noGrp="1"/>
          </p:cNvSpPr>
          <p:nvPr>
            <p:ph idx="1"/>
          </p:nvPr>
        </p:nvSpPr>
        <p:spPr/>
        <p:txBody>
          <a:bodyPr/>
          <a:lstStyle/>
          <a:p>
            <a:pPr marL="342900" indent="-342900">
              <a:buFont typeface="Arial" panose="020B0604020202020204" pitchFamily="34" charset="0"/>
              <a:buChar char="•"/>
            </a:pPr>
            <a:r>
              <a:rPr lang="en-US" dirty="0"/>
              <a:t>Define and explain voltage, current, and resistance.</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Describe how voltage, current, and resistance are related in a simple circuit.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Predict how changes in voltage or resistance affect current before measuring.</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dirty="0"/>
              <a:t>Use Ohm’s Law to calculate a missing value in a basic circuit.</a:t>
            </a:r>
          </a:p>
          <a:p>
            <a:endParaRPr lang="en-US" dirty="0"/>
          </a:p>
        </p:txBody>
      </p:sp>
    </p:spTree>
    <p:custDataLst>
      <p:tags r:id="rId1"/>
    </p:custDataLst>
    <p:extLst>
      <p:ext uri="{BB962C8B-B14F-4D97-AF65-F5344CB8AC3E}">
        <p14:creationId xmlns:p14="http://schemas.microsoft.com/office/powerpoint/2010/main" val="398609957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96DC3-F8A5-64C4-5BD2-2A8F32013F91}"/>
            </a:ext>
          </a:extLst>
        </p:cNvPr>
        <p:cNvGrpSpPr/>
        <p:nvPr/>
      </p:nvGrpSpPr>
      <p:grpSpPr>
        <a:xfrm>
          <a:off x="0" y="0"/>
          <a:ext cx="0" cy="0"/>
          <a:chOff x="0" y="0"/>
          <a:chExt cx="0" cy="0"/>
        </a:xfrm>
      </p:grpSpPr>
      <p:sp>
        <p:nvSpPr>
          <p:cNvPr id="3" name="Content Placeholder 6">
            <a:extLst>
              <a:ext uri="{FF2B5EF4-FFF2-40B4-BE49-F238E27FC236}">
                <a16:creationId xmlns:a16="http://schemas.microsoft.com/office/drawing/2014/main" id="{1A361F69-8E6C-9EBC-AAB7-10D552FEF024}"/>
              </a:ext>
            </a:extLst>
          </p:cNvPr>
          <p:cNvSpPr>
            <a:spLocks noGrp="1"/>
          </p:cNvSpPr>
          <p:nvPr>
            <p:ph idx="1"/>
          </p:nvPr>
        </p:nvSpPr>
        <p:spPr>
          <a:xfrm>
            <a:off x="838199" y="1381992"/>
            <a:ext cx="10515599" cy="1030990"/>
          </a:xfrm>
        </p:spPr>
        <p:txBody>
          <a:bodyPr>
            <a:normAutofit/>
          </a:bodyPr>
          <a:lstStyle/>
          <a:p>
            <a:r>
              <a:rPr lang="en-US" sz="3200" b="1" dirty="0"/>
              <a:t>If the voltage in a circuit increases and the resistance stays the same, what happens to the current?</a:t>
            </a:r>
          </a:p>
        </p:txBody>
      </p:sp>
      <p:sp>
        <p:nvSpPr>
          <p:cNvPr id="8" name="Title 7">
            <a:extLst>
              <a:ext uri="{FF2B5EF4-FFF2-40B4-BE49-F238E27FC236}">
                <a16:creationId xmlns:a16="http://schemas.microsoft.com/office/drawing/2014/main" id="{D0A3A56A-66BA-4EB8-2BFB-052FE420FD29}"/>
              </a:ext>
            </a:extLst>
          </p:cNvPr>
          <p:cNvSpPr>
            <a:spLocks noGrp="1"/>
          </p:cNvSpPr>
          <p:nvPr>
            <p:ph type="title"/>
          </p:nvPr>
        </p:nvSpPr>
        <p:spPr>
          <a:xfrm>
            <a:off x="838201" y="175488"/>
            <a:ext cx="9955306" cy="523195"/>
          </a:xfrm>
        </p:spPr>
        <p:txBody>
          <a:bodyPr/>
          <a:lstStyle/>
          <a:p>
            <a:r>
              <a:rPr lang="en-US" dirty="0"/>
              <a:t>Knowledge Check </a:t>
            </a:r>
          </a:p>
        </p:txBody>
      </p:sp>
      <p:sp>
        <p:nvSpPr>
          <p:cNvPr id="4" name="Rectangle 3">
            <a:extLst>
              <a:ext uri="{FF2B5EF4-FFF2-40B4-BE49-F238E27FC236}">
                <a16:creationId xmlns:a16="http://schemas.microsoft.com/office/drawing/2014/main" id="{789CABCD-8DDD-B18E-8490-E966E818E9ED}"/>
              </a:ext>
            </a:extLst>
          </p:cNvPr>
          <p:cNvSpPr/>
          <p:nvPr/>
        </p:nvSpPr>
        <p:spPr>
          <a:xfrm>
            <a:off x="838200" y="2935437"/>
            <a:ext cx="4706203"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(A). Current decreases </a:t>
            </a:r>
          </a:p>
        </p:txBody>
      </p:sp>
      <p:sp>
        <p:nvSpPr>
          <p:cNvPr id="7" name="Rectangle 6">
            <a:extLst>
              <a:ext uri="{FF2B5EF4-FFF2-40B4-BE49-F238E27FC236}">
                <a16:creationId xmlns:a16="http://schemas.microsoft.com/office/drawing/2014/main" id="{BD0A287A-E62A-31A3-92F5-A4A194AB5914}"/>
              </a:ext>
            </a:extLst>
          </p:cNvPr>
          <p:cNvSpPr/>
          <p:nvPr/>
        </p:nvSpPr>
        <p:spPr>
          <a:xfrm>
            <a:off x="6647597" y="4694649"/>
            <a:ext cx="4706203" cy="1034713"/>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(D). Three Phase</a:t>
            </a:r>
          </a:p>
        </p:txBody>
      </p:sp>
      <p:pic>
        <p:nvPicPr>
          <p:cNvPr id="2" name="Graphic 1" descr="Lights On with solid fill">
            <a:extLst>
              <a:ext uri="{FF2B5EF4-FFF2-40B4-BE49-F238E27FC236}">
                <a16:creationId xmlns:a16="http://schemas.microsoft.com/office/drawing/2014/main" id="{C0D4C7C3-6D38-FDF1-6B1E-EB74E634F65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35583" y="5285"/>
            <a:ext cx="851672" cy="851672"/>
          </a:xfrm>
          <a:prstGeom prst="rect">
            <a:avLst/>
          </a:prstGeom>
        </p:spPr>
      </p:pic>
      <p:sp>
        <p:nvSpPr>
          <p:cNvPr id="9" name="Rectangle 8">
            <a:extLst>
              <a:ext uri="{FF2B5EF4-FFF2-40B4-BE49-F238E27FC236}">
                <a16:creationId xmlns:a16="http://schemas.microsoft.com/office/drawing/2014/main" id="{29084D4E-1CE1-6E3A-369D-8AA73CB63CBE}"/>
              </a:ext>
            </a:extLst>
          </p:cNvPr>
          <p:cNvSpPr/>
          <p:nvPr/>
        </p:nvSpPr>
        <p:spPr>
          <a:xfrm>
            <a:off x="6647595" y="4685088"/>
            <a:ext cx="4706203" cy="1034713"/>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(D). Resistance decreases </a:t>
            </a:r>
          </a:p>
        </p:txBody>
      </p:sp>
      <p:sp>
        <p:nvSpPr>
          <p:cNvPr id="11" name="Rectangle 10">
            <a:extLst>
              <a:ext uri="{FF2B5EF4-FFF2-40B4-BE49-F238E27FC236}">
                <a16:creationId xmlns:a16="http://schemas.microsoft.com/office/drawing/2014/main" id="{C97C7361-E448-4F8B-6DC7-FCC4A61D39CE}"/>
              </a:ext>
            </a:extLst>
          </p:cNvPr>
          <p:cNvSpPr/>
          <p:nvPr/>
        </p:nvSpPr>
        <p:spPr>
          <a:xfrm>
            <a:off x="838199" y="4694649"/>
            <a:ext cx="4706203" cy="1049786"/>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(C). Resistance increases  </a:t>
            </a:r>
          </a:p>
        </p:txBody>
      </p:sp>
      <p:sp>
        <p:nvSpPr>
          <p:cNvPr id="12" name="Rectangle 11">
            <a:extLst>
              <a:ext uri="{FF2B5EF4-FFF2-40B4-BE49-F238E27FC236}">
                <a16:creationId xmlns:a16="http://schemas.microsoft.com/office/drawing/2014/main" id="{98CF06F9-9A74-59E4-C0C3-4AEC0E1C9750}"/>
              </a:ext>
            </a:extLst>
          </p:cNvPr>
          <p:cNvSpPr/>
          <p:nvPr/>
        </p:nvSpPr>
        <p:spPr>
          <a:xfrm>
            <a:off x="6649185" y="2935437"/>
            <a:ext cx="4712234" cy="1034713"/>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(B). Current increases </a:t>
            </a:r>
          </a:p>
        </p:txBody>
      </p:sp>
      <p:sp>
        <p:nvSpPr>
          <p:cNvPr id="5" name="Rectangle 4">
            <a:extLst>
              <a:ext uri="{FF2B5EF4-FFF2-40B4-BE49-F238E27FC236}">
                <a16:creationId xmlns:a16="http://schemas.microsoft.com/office/drawing/2014/main" id="{7B5881C2-669B-4655-A963-0C57251D2B5F}"/>
              </a:ext>
            </a:extLst>
          </p:cNvPr>
          <p:cNvSpPr/>
          <p:nvPr/>
        </p:nvSpPr>
        <p:spPr>
          <a:xfrm>
            <a:off x="6647595" y="2928956"/>
            <a:ext cx="4722245" cy="1041194"/>
          </a:xfrm>
          <a:prstGeom prst="rect">
            <a:avLst/>
          </a:prstGeom>
          <a:solidFill>
            <a:schemeClr val="accent4">
              <a:lumMod val="20000"/>
              <a:lumOff val="80000"/>
            </a:schemeClr>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2800" dirty="0"/>
              <a:t>(B). Current increases </a:t>
            </a:r>
          </a:p>
        </p:txBody>
      </p:sp>
    </p:spTree>
    <p:custDataLst>
      <p:tags r:id="rId1"/>
    </p:custDataLst>
    <p:extLst>
      <p:ext uri="{BB962C8B-B14F-4D97-AF65-F5344CB8AC3E}">
        <p14:creationId xmlns:p14="http://schemas.microsoft.com/office/powerpoint/2010/main" val="831506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a:extLst>
              <a:ext uri="{FF2B5EF4-FFF2-40B4-BE49-F238E27FC236}">
                <a16:creationId xmlns:a16="http://schemas.microsoft.com/office/drawing/2014/main" id="{2CFC19AA-1A6E-4E17-B013-B9B0FBA86C1F}"/>
              </a:ext>
            </a:extLst>
          </p:cNvPr>
          <p:cNvSpPr>
            <a:spLocks noGrp="1"/>
          </p:cNvSpPr>
          <p:nvPr>
            <p:ph type="title"/>
          </p:nvPr>
        </p:nvSpPr>
        <p:spPr>
          <a:xfrm>
            <a:off x="838201" y="175488"/>
            <a:ext cx="9955306" cy="523195"/>
          </a:xfrm>
        </p:spPr>
        <p:txBody>
          <a:bodyPr/>
          <a:lstStyle/>
          <a:p>
            <a:r>
              <a:rPr lang="en-US" dirty="0"/>
              <a:t>Knowledge Check </a:t>
            </a:r>
          </a:p>
        </p:txBody>
      </p:sp>
      <p:pic>
        <p:nvPicPr>
          <p:cNvPr id="5" name="Graphic 4" descr="Lights On with solid fill">
            <a:extLst>
              <a:ext uri="{FF2B5EF4-FFF2-40B4-BE49-F238E27FC236}">
                <a16:creationId xmlns:a16="http://schemas.microsoft.com/office/drawing/2014/main" id="{78F2DEE3-978D-1659-DA2B-573F85AEB8B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35583" y="5285"/>
            <a:ext cx="851672" cy="851672"/>
          </a:xfrm>
          <a:prstGeom prst="rect">
            <a:avLst/>
          </a:prstGeom>
        </p:spPr>
      </p:pic>
      <p:sp>
        <p:nvSpPr>
          <p:cNvPr id="6" name="Content Placeholder 2">
            <a:extLst>
              <a:ext uri="{FF2B5EF4-FFF2-40B4-BE49-F238E27FC236}">
                <a16:creationId xmlns:a16="http://schemas.microsoft.com/office/drawing/2014/main" id="{55B74FB3-673B-AC45-A307-14CCE36A7CD9}"/>
              </a:ext>
            </a:extLst>
          </p:cNvPr>
          <p:cNvSpPr>
            <a:spLocks noGrp="1"/>
          </p:cNvSpPr>
          <p:nvPr>
            <p:ph idx="1"/>
          </p:nvPr>
        </p:nvSpPr>
        <p:spPr>
          <a:xfrm>
            <a:off x="838199" y="1645920"/>
            <a:ext cx="5257801" cy="4572000"/>
          </a:xfrm>
        </p:spPr>
        <p:txBody>
          <a:bodyPr>
            <a:normAutofit/>
          </a:bodyPr>
          <a:lstStyle/>
          <a:p>
            <a:pPr>
              <a:lnSpc>
                <a:spcPct val="100000"/>
              </a:lnSpc>
              <a:spcBef>
                <a:spcPts val="0"/>
              </a:spcBef>
            </a:pPr>
            <a:r>
              <a:rPr lang="en-US" sz="3000" b="1" dirty="0">
                <a:solidFill>
                  <a:srgbClr val="222222"/>
                </a:solidFill>
                <a:latin typeface="Calibri" panose="020F0502020204030204" pitchFamily="34" charset="0"/>
                <a:ea typeface="Calibri" panose="020F0502020204030204" pitchFamily="34" charset="0"/>
                <a:cs typeface="Calibri" panose="020F0502020204030204" pitchFamily="34" charset="0"/>
              </a:rPr>
              <a:t>Task</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Given a circuit with a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25V</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battery and a </a:t>
            </a:r>
            <a:r>
              <a:rPr lang="en-US" sz="3000" b="1" dirty="0">
                <a:solidFill>
                  <a:srgbClr val="C00000"/>
                </a:solidFill>
                <a:latin typeface="Calibri" panose="020F0502020204030204" pitchFamily="34" charset="0"/>
                <a:ea typeface="Calibri" panose="020F0502020204030204" pitchFamily="34" charset="0"/>
                <a:cs typeface="Calibri" panose="020F0502020204030204" pitchFamily="34" charset="0"/>
              </a:rPr>
              <a:t>5A</a:t>
            </a: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current, calculate the resistance. </a:t>
            </a:r>
          </a:p>
          <a:p>
            <a:pPr>
              <a:lnSpc>
                <a:spcPct val="100000"/>
              </a:lnSpc>
              <a:spcBef>
                <a:spcPts val="0"/>
              </a:spcBef>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Which equation do we need?</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goes in the equation?</a:t>
            </a:r>
          </a:p>
          <a:p>
            <a:pPr marL="457200" indent="-457200">
              <a:lnSpc>
                <a:spcPct val="100000"/>
              </a:lnSpc>
              <a:spcBef>
                <a:spcPts val="0"/>
              </a:spcBef>
              <a:buFont typeface="Arial" panose="020B0604020202020204" pitchFamily="34" charset="0"/>
              <a:buChar char="•"/>
            </a:pPr>
            <a:endParaRPr lang="en-US" sz="1600"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0000"/>
              </a:lnSpc>
              <a:spcBef>
                <a:spcPts val="0"/>
              </a:spcBef>
              <a:buFont typeface="Arial" panose="020B0604020202020204" pitchFamily="34" charset="0"/>
              <a:buChar char="•"/>
            </a:pPr>
            <a:r>
              <a:rPr lang="en-US" sz="3000" dirty="0">
                <a:solidFill>
                  <a:srgbClr val="222222"/>
                </a:solidFill>
                <a:latin typeface="Calibri" panose="020F0502020204030204" pitchFamily="34" charset="0"/>
                <a:ea typeface="Calibri" panose="020F0502020204030204" pitchFamily="34" charset="0"/>
                <a:cs typeface="Calibri" panose="020F0502020204030204" pitchFamily="34" charset="0"/>
              </a:rPr>
              <a:t>What is the solution?</a:t>
            </a:r>
            <a:endParaRPr lang="en-US" dirty="0"/>
          </a:p>
        </p:txBody>
      </p:sp>
      <p:grpSp>
        <p:nvGrpSpPr>
          <p:cNvPr id="7" name="Google Shape;250;p31">
            <a:extLst>
              <a:ext uri="{FF2B5EF4-FFF2-40B4-BE49-F238E27FC236}">
                <a16:creationId xmlns:a16="http://schemas.microsoft.com/office/drawing/2014/main" id="{C5D7575D-B98C-CB21-9035-BC0788A2F107}"/>
              </a:ext>
              <a:ext uri="{C183D7F6-B498-43B3-948B-1728B52AA6E4}">
                <adec:decorative xmlns:adec="http://schemas.microsoft.com/office/drawing/2017/decorative" val="1"/>
              </a:ext>
            </a:extLst>
          </p:cNvPr>
          <p:cNvGrpSpPr/>
          <p:nvPr/>
        </p:nvGrpSpPr>
        <p:grpSpPr>
          <a:xfrm>
            <a:off x="6244750" y="1645920"/>
            <a:ext cx="4220763" cy="3872564"/>
            <a:chOff x="0" y="0"/>
            <a:chExt cx="3922609" cy="3916200"/>
          </a:xfrm>
        </p:grpSpPr>
        <p:sp>
          <p:nvSpPr>
            <p:cNvPr id="8" name="Google Shape;251;p31">
              <a:extLst>
                <a:ext uri="{FF2B5EF4-FFF2-40B4-BE49-F238E27FC236}">
                  <a16:creationId xmlns:a16="http://schemas.microsoft.com/office/drawing/2014/main" id="{F6FDE76B-F95E-2BFF-93C6-C7A301CF95CC}"/>
                </a:ext>
              </a:extLst>
            </p:cNvPr>
            <p:cNvSpPr/>
            <p:nvPr/>
          </p:nvSpPr>
          <p:spPr>
            <a:xfrm>
              <a:off x="6409" y="0"/>
              <a:ext cx="3916200" cy="3916200"/>
            </a:xfrm>
            <a:prstGeom prst="rect">
              <a:avLst/>
            </a:prstGeom>
            <a:solidFill>
              <a:srgbClr val="FFFF99"/>
            </a:solidFill>
            <a:ln>
              <a:noFill/>
            </a:ln>
            <a:effectLst>
              <a:outerShdw blurRad="50800" dist="38100" dir="5400000" algn="t" rotWithShape="0">
                <a:srgbClr val="000000">
                  <a:alpha val="29409"/>
                </a:srgbClr>
              </a:outerShdw>
            </a:effectLst>
          </p:spPr>
          <p:txBody>
            <a:bodyPr spcFirstLastPara="1" wrap="square" lIns="91425" tIns="45700" rIns="91425" bIns="45700" anchor="ctr" anchorCtr="0">
              <a:noAutofit/>
            </a:bodyPr>
            <a:lstStyle/>
            <a:p>
              <a:endParaRPr lang="en-US"/>
            </a:p>
          </p:txBody>
        </p:sp>
        <p:sp>
          <p:nvSpPr>
            <p:cNvPr id="9" name="Google Shape;252;p31">
              <a:extLst>
                <a:ext uri="{FF2B5EF4-FFF2-40B4-BE49-F238E27FC236}">
                  <a16:creationId xmlns:a16="http://schemas.microsoft.com/office/drawing/2014/main" id="{1B573614-5667-CCDF-3901-3273F2131DE7}"/>
                </a:ext>
              </a:extLst>
            </p:cNvPr>
            <p:cNvSpPr/>
            <p:nvPr/>
          </p:nvSpPr>
          <p:spPr>
            <a:xfrm>
              <a:off x="0" y="5809"/>
              <a:ext cx="3916200" cy="783000"/>
            </a:xfrm>
            <a:prstGeom prst="rect">
              <a:avLst/>
            </a:prstGeom>
            <a:solidFill>
              <a:srgbClr val="000000">
                <a:alpha val="4310"/>
              </a:srgbClr>
            </a:solidFill>
            <a:ln>
              <a:noFill/>
            </a:ln>
          </p:spPr>
          <p:txBody>
            <a:bodyPr spcFirstLastPara="1" wrap="square" lIns="91425" tIns="45700" rIns="91425" bIns="45700" anchor="ctr" anchorCtr="0">
              <a:noAutofit/>
            </a:bodyPr>
            <a:lstStyle/>
            <a:p>
              <a:endParaRPr lang="en-US"/>
            </a:p>
          </p:txBody>
        </p:sp>
      </p:grpSp>
      <p:sp>
        <p:nvSpPr>
          <p:cNvPr id="10" name="TextBox 9">
            <a:extLst>
              <a:ext uri="{FF2B5EF4-FFF2-40B4-BE49-F238E27FC236}">
                <a16:creationId xmlns:a16="http://schemas.microsoft.com/office/drawing/2014/main" id="{73088645-0C44-6C05-81D3-21F4A29482D1}"/>
              </a:ext>
            </a:extLst>
          </p:cNvPr>
          <p:cNvSpPr txBox="1"/>
          <p:nvPr/>
        </p:nvSpPr>
        <p:spPr>
          <a:xfrm>
            <a:off x="6695777" y="3311454"/>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R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25V </a:t>
            </a: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a:t>
            </a:r>
            <a:r>
              <a:rPr lang="en-US" sz="36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5A</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C21310E-ABAF-C903-5EEC-F47BC4BCBE33}"/>
              </a:ext>
            </a:extLst>
          </p:cNvPr>
          <p:cNvSpPr txBox="1"/>
          <p:nvPr/>
        </p:nvSpPr>
        <p:spPr>
          <a:xfrm>
            <a:off x="6695777" y="2577050"/>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R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V </a:t>
            </a:r>
            <a:r>
              <a:rPr lang="en-US" sz="3600" b="1" dirty="0">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I</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17AD80C-A7D0-A18A-3646-B83341FA3BBE}"/>
              </a:ext>
            </a:extLst>
          </p:cNvPr>
          <p:cNvSpPr txBox="1"/>
          <p:nvPr/>
        </p:nvSpPr>
        <p:spPr>
          <a:xfrm>
            <a:off x="6695619" y="4045858"/>
            <a:ext cx="3689684" cy="646331"/>
          </a:xfrm>
          <a:prstGeom prst="rect">
            <a:avLst/>
          </a:prstGeom>
          <a:noFill/>
        </p:spPr>
        <p:txBody>
          <a:bodyPr wrap="square">
            <a:spAutoFit/>
          </a:bodyPr>
          <a:lstStyle/>
          <a:p>
            <a:pPr>
              <a:lnSpc>
                <a:spcPct val="100000"/>
              </a:lnSpc>
              <a:spcBef>
                <a:spcPts val="0"/>
              </a:spcBef>
            </a:pPr>
            <a:r>
              <a:rPr lang="en-US" sz="3600" b="1" dirty="0">
                <a:solidFill>
                  <a:srgbClr val="222222"/>
                </a:solidFill>
                <a:latin typeface="Calibri" panose="020F0502020204030204" pitchFamily="34" charset="0"/>
                <a:ea typeface="Calibri" panose="020F0502020204030204" pitchFamily="34" charset="0"/>
                <a:cs typeface="Calibri" panose="020F0502020204030204" pitchFamily="34" charset="0"/>
              </a:rPr>
              <a:t>R = </a:t>
            </a:r>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5</a:t>
            </a:r>
            <a:r>
              <a:rPr lang="el-GR" sz="3600" b="1" dirty="0">
                <a:solidFill>
                  <a:srgbClr val="C00000"/>
                </a:solidFill>
                <a:latin typeface="Calibri" panose="020F0502020204030204" pitchFamily="34" charset="0"/>
                <a:ea typeface="Calibri" panose="020F0502020204030204" pitchFamily="34" charset="0"/>
                <a:cs typeface="Calibri" panose="020F0502020204030204" pitchFamily="34" charset="0"/>
              </a:rPr>
              <a:t>Ω</a:t>
            </a:r>
            <a:endParaRPr lang="en-US" sz="3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65890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6B3E1-570F-1A5E-242A-1F6573B50027}"/>
            </a:ext>
          </a:extLst>
        </p:cNvPr>
        <p:cNvGrpSpPr/>
        <p:nvPr/>
      </p:nvGrpSpPr>
      <p:grpSpPr>
        <a:xfrm>
          <a:off x="0" y="0"/>
          <a:ext cx="0" cy="0"/>
          <a:chOff x="0" y="0"/>
          <a:chExt cx="0" cy="0"/>
        </a:xfrm>
      </p:grpSpPr>
      <p:sp>
        <p:nvSpPr>
          <p:cNvPr id="3" name="Content Placeholder 6">
            <a:extLst>
              <a:ext uri="{FF2B5EF4-FFF2-40B4-BE49-F238E27FC236}">
                <a16:creationId xmlns:a16="http://schemas.microsoft.com/office/drawing/2014/main" id="{AAB5CA28-D288-1D8E-ACDE-71F4D9205C17}"/>
              </a:ext>
            </a:extLst>
          </p:cNvPr>
          <p:cNvSpPr>
            <a:spLocks noGrp="1"/>
          </p:cNvSpPr>
          <p:nvPr>
            <p:ph idx="1"/>
          </p:nvPr>
        </p:nvSpPr>
        <p:spPr>
          <a:xfrm>
            <a:off x="838201" y="1542412"/>
            <a:ext cx="10776285" cy="2484155"/>
          </a:xfrm>
        </p:spPr>
        <p:txBody>
          <a:bodyPr>
            <a:normAutofit/>
          </a:bodyPr>
          <a:lstStyle/>
          <a:p>
            <a:r>
              <a:rPr lang="en-US" sz="3600" b="1" dirty="0"/>
              <a:t>Scenario: </a:t>
            </a:r>
            <a:r>
              <a:rPr lang="en-US" sz="3600" dirty="0"/>
              <a:t>A circuit breaker repeatedly trips in an electrical circuit. Based on voltage, current, and resistance, what might be causing this?</a:t>
            </a:r>
          </a:p>
        </p:txBody>
      </p:sp>
      <p:sp>
        <p:nvSpPr>
          <p:cNvPr id="8" name="Title 7">
            <a:extLst>
              <a:ext uri="{FF2B5EF4-FFF2-40B4-BE49-F238E27FC236}">
                <a16:creationId xmlns:a16="http://schemas.microsoft.com/office/drawing/2014/main" id="{7AB02007-B86D-DEBB-EBCA-A5AEA09C5364}"/>
              </a:ext>
            </a:extLst>
          </p:cNvPr>
          <p:cNvSpPr>
            <a:spLocks noGrp="1"/>
          </p:cNvSpPr>
          <p:nvPr>
            <p:ph type="title"/>
          </p:nvPr>
        </p:nvSpPr>
        <p:spPr>
          <a:xfrm>
            <a:off x="838201" y="175488"/>
            <a:ext cx="9955306" cy="523195"/>
          </a:xfrm>
        </p:spPr>
        <p:txBody>
          <a:bodyPr/>
          <a:lstStyle/>
          <a:p>
            <a:r>
              <a:rPr lang="en-US" dirty="0"/>
              <a:t>Knowledge Check </a:t>
            </a:r>
          </a:p>
        </p:txBody>
      </p:sp>
      <p:pic>
        <p:nvPicPr>
          <p:cNvPr id="2" name="Graphic 1" descr="Lights On with solid fill">
            <a:extLst>
              <a:ext uri="{FF2B5EF4-FFF2-40B4-BE49-F238E27FC236}">
                <a16:creationId xmlns:a16="http://schemas.microsoft.com/office/drawing/2014/main" id="{C8AA21CC-9B91-EE3B-B74C-49FB4829F2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35583" y="5285"/>
            <a:ext cx="851672" cy="851672"/>
          </a:xfrm>
          <a:prstGeom prst="rect">
            <a:avLst/>
          </a:prstGeom>
        </p:spPr>
      </p:pic>
      <p:sp>
        <p:nvSpPr>
          <p:cNvPr id="6" name="Rectangle 5">
            <a:extLst>
              <a:ext uri="{FF2B5EF4-FFF2-40B4-BE49-F238E27FC236}">
                <a16:creationId xmlns:a16="http://schemas.microsoft.com/office/drawing/2014/main" id="{3C531C43-F953-D5F3-423E-79728407F165}"/>
              </a:ext>
            </a:extLst>
          </p:cNvPr>
          <p:cNvSpPr/>
          <p:nvPr/>
        </p:nvSpPr>
        <p:spPr>
          <a:xfrm>
            <a:off x="838201" y="7182853"/>
            <a:ext cx="4706203" cy="1034713"/>
          </a:xfrm>
          <a:prstGeom prst="rect">
            <a:avLst/>
          </a:prstGeom>
          <a:solidFill>
            <a:schemeClr val="accent6"/>
          </a:solidFill>
          <a:ln>
            <a:noFill/>
          </a:ln>
        </p:spPr>
        <p:style>
          <a:lnRef idx="2">
            <a:schemeClr val="accent4"/>
          </a:lnRef>
          <a:fillRef idx="1">
            <a:schemeClr val="lt1"/>
          </a:fillRef>
          <a:effectRef idx="0">
            <a:schemeClr val="accent4"/>
          </a:effectRef>
          <a:fontRef idx="minor">
            <a:schemeClr val="dk1"/>
          </a:fontRef>
        </p:style>
        <p:txBody>
          <a:bodyPr rtlCol="0" anchor="ctr"/>
          <a:lstStyle/>
          <a:p>
            <a:r>
              <a:rPr lang="en-US" sz="3600" dirty="0"/>
              <a:t>Excessive current </a:t>
            </a:r>
          </a:p>
        </p:txBody>
      </p:sp>
    </p:spTree>
    <p:custDataLst>
      <p:tags r:id="rId1"/>
    </p:custDataLst>
    <p:extLst>
      <p:ext uri="{BB962C8B-B14F-4D97-AF65-F5344CB8AC3E}">
        <p14:creationId xmlns:p14="http://schemas.microsoft.com/office/powerpoint/2010/main" val="1114116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4.81481E-6 L 0.00013 -0.53565 " pathEditMode="relative" rAng="0" ptsTypes="AA">
                                      <p:cBhvr>
                                        <p:cTn id="6" dur="2000" fill="hold"/>
                                        <p:tgtEl>
                                          <p:spTgt spid="6"/>
                                        </p:tgtEl>
                                        <p:attrNameLst>
                                          <p:attrName>ppt_x</p:attrName>
                                          <p:attrName>ppt_y</p:attrName>
                                        </p:attrNameLst>
                                      </p:cBhvr>
                                      <p:rCtr x="0" y="-2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B63C7-EAAE-F112-946C-01F8FEE26ADB}"/>
              </a:ext>
            </a:extLst>
          </p:cNvPr>
          <p:cNvSpPr>
            <a:spLocks noGrp="1"/>
          </p:cNvSpPr>
          <p:nvPr>
            <p:ph type="title"/>
          </p:nvPr>
        </p:nvSpPr>
        <p:spPr/>
        <p:txBody>
          <a:bodyPr/>
          <a:lstStyle/>
          <a:p>
            <a:pPr algn="ctr"/>
            <a:r>
              <a:rPr lang="en-US" dirty="0">
                <a:solidFill>
                  <a:schemeClr val="tx1">
                    <a:lumMod val="75000"/>
                    <a:lumOff val="25000"/>
                  </a:schemeClr>
                </a:solidFill>
              </a:rPr>
              <a:t>Module Summary</a:t>
            </a:r>
          </a:p>
        </p:txBody>
      </p:sp>
      <p:sp>
        <p:nvSpPr>
          <p:cNvPr id="5" name="Content Placeholder 4">
            <a:extLst>
              <a:ext uri="{FF2B5EF4-FFF2-40B4-BE49-F238E27FC236}">
                <a16:creationId xmlns:a16="http://schemas.microsoft.com/office/drawing/2014/main" id="{91293F9D-C9B8-7061-995F-9D6208F959E5}"/>
              </a:ext>
            </a:extLst>
          </p:cNvPr>
          <p:cNvSpPr>
            <a:spLocks noGrp="1"/>
          </p:cNvSpPr>
          <p:nvPr>
            <p:ph idx="1"/>
          </p:nvPr>
        </p:nvSpPr>
        <p:spPr/>
        <p:txBody>
          <a:bodyPr>
            <a:normAutofit/>
          </a:bodyPr>
          <a:lstStyle/>
          <a:p>
            <a:pPr marL="342900" lvl="0" indent="-342900" eaLnBrk="0" fontAlgn="base" hangingPunct="0">
              <a:lnSpc>
                <a:spcPct val="175000"/>
              </a:lnSpc>
              <a:spcBef>
                <a:spcPct val="0"/>
              </a:spcBef>
              <a:spcAft>
                <a:spcPct val="0"/>
              </a:spcAft>
              <a:buClrTx/>
              <a:buFont typeface="Arial" panose="020B0604020202020204" pitchFamily="34" charset="0"/>
              <a:buChar char="•"/>
            </a:pPr>
            <a:r>
              <a:rPr lang="en-US" altLang="en-US" sz="3200" dirty="0">
                <a:latin typeface="Calibri" panose="020F0502020204030204" pitchFamily="34" charset="0"/>
                <a:ea typeface="Calibri" panose="020F0502020204030204" pitchFamily="34" charset="0"/>
                <a:cs typeface="Calibri" panose="020F0502020204030204" pitchFamily="34" charset="0"/>
              </a:rPr>
              <a:t>Identify voltage, current, and resistance.</a:t>
            </a:r>
          </a:p>
          <a:p>
            <a:pPr marL="342900" lvl="0" indent="-342900" eaLnBrk="0" fontAlgn="base" hangingPunct="0">
              <a:lnSpc>
                <a:spcPct val="175000"/>
              </a:lnSpc>
              <a:spcBef>
                <a:spcPct val="0"/>
              </a:spcBef>
              <a:spcAft>
                <a:spcPct val="0"/>
              </a:spcAft>
              <a:buClrTx/>
              <a:buFont typeface="Arial" panose="020B0604020202020204" pitchFamily="34" charset="0"/>
              <a:buChar char="•"/>
            </a:pPr>
            <a:r>
              <a:rPr lang="en-US" altLang="en-US" sz="3200" dirty="0">
                <a:latin typeface="Calibri" panose="020F0502020204030204" pitchFamily="34" charset="0"/>
                <a:ea typeface="Calibri" panose="020F0502020204030204" pitchFamily="34" charset="0"/>
                <a:cs typeface="Calibri" panose="020F0502020204030204" pitchFamily="34" charset="0"/>
              </a:rPr>
              <a:t>Describe how each functions within an electrical circuit.</a:t>
            </a:r>
          </a:p>
          <a:p>
            <a:pPr marL="342900" lvl="0" indent="-342900" eaLnBrk="0" fontAlgn="base" hangingPunct="0">
              <a:lnSpc>
                <a:spcPct val="175000"/>
              </a:lnSpc>
              <a:spcBef>
                <a:spcPct val="0"/>
              </a:spcBef>
              <a:spcAft>
                <a:spcPct val="0"/>
              </a:spcAft>
              <a:buClrTx/>
              <a:buFont typeface="Arial" panose="020B0604020202020204" pitchFamily="34" charset="0"/>
              <a:buChar char="•"/>
            </a:pPr>
            <a:r>
              <a:rPr lang="en-US" altLang="en-US" sz="3200" dirty="0">
                <a:latin typeface="Calibri" panose="020F0502020204030204" pitchFamily="34" charset="0"/>
                <a:ea typeface="Calibri" panose="020F0502020204030204" pitchFamily="34" charset="0"/>
                <a:cs typeface="Calibri" panose="020F0502020204030204" pitchFamily="34" charset="0"/>
              </a:rPr>
              <a:t>Use Ohm’s Law to understand their relationship.</a:t>
            </a:r>
          </a:p>
          <a:p>
            <a:pPr marL="342900" lvl="0" indent="-342900" eaLnBrk="0" fontAlgn="base" hangingPunct="0">
              <a:lnSpc>
                <a:spcPct val="175000"/>
              </a:lnSpc>
              <a:spcBef>
                <a:spcPct val="0"/>
              </a:spcBef>
              <a:spcAft>
                <a:spcPct val="0"/>
              </a:spcAft>
              <a:buClrTx/>
              <a:buFont typeface="Arial" panose="020B0604020202020204" pitchFamily="34" charset="0"/>
              <a:buChar char="•"/>
            </a:pPr>
            <a:r>
              <a:rPr lang="en-US" altLang="en-US" sz="3200" dirty="0">
                <a:latin typeface="Calibri" panose="020F0502020204030204" pitchFamily="34" charset="0"/>
                <a:ea typeface="Calibri" panose="020F0502020204030204" pitchFamily="34" charset="0"/>
                <a:cs typeface="Calibri" panose="020F0502020204030204" pitchFamily="34" charset="0"/>
              </a:rPr>
              <a:t>Recognize the symbols (V, I, R) and calculate missing values.</a:t>
            </a:r>
            <a:endParaRPr lang="en-US" sz="3200" dirty="0"/>
          </a:p>
        </p:txBody>
      </p:sp>
    </p:spTree>
    <p:custDataLst>
      <p:tags r:id="rId1"/>
    </p:custDataLst>
    <p:extLst>
      <p:ext uri="{BB962C8B-B14F-4D97-AF65-F5344CB8AC3E}">
        <p14:creationId xmlns:p14="http://schemas.microsoft.com/office/powerpoint/2010/main" val="232400066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5493DF07-0C95-1EEE-1FBB-5ABD486B13C0}"/>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5121" r="-2" b="-2"/>
          <a:stretch>
            <a:fillRect/>
          </a:stretch>
        </p:blipFill>
        <p:spPr>
          <a:xfrm>
            <a:off x="7381875" y="10"/>
            <a:ext cx="4860925" cy="6857990"/>
          </a:xfrm>
          <a:noFill/>
        </p:spPr>
      </p:pic>
      <p:sp>
        <p:nvSpPr>
          <p:cNvPr id="4" name="Title 3">
            <a:extLst>
              <a:ext uri="{FF2B5EF4-FFF2-40B4-BE49-F238E27FC236}">
                <a16:creationId xmlns:a16="http://schemas.microsoft.com/office/drawing/2014/main" id="{5FA062A0-888E-C0D0-8728-2EB99A816A6A}"/>
              </a:ext>
            </a:extLst>
          </p:cNvPr>
          <p:cNvSpPr>
            <a:spLocks noGrp="1"/>
          </p:cNvSpPr>
          <p:nvPr>
            <p:ph type="title"/>
          </p:nvPr>
        </p:nvSpPr>
        <p:spPr>
          <a:xfrm>
            <a:off x="1615440" y="1812338"/>
            <a:ext cx="4861614" cy="1388062"/>
          </a:xfrm>
        </p:spPr>
        <p:txBody>
          <a:bodyPr anchor="t">
            <a:normAutofit/>
          </a:bodyPr>
          <a:lstStyle/>
          <a:p>
            <a:r>
              <a:rPr lang="en-US" sz="6000" dirty="0"/>
              <a:t>Quiz</a:t>
            </a:r>
            <a:endParaRPr lang="en-US" dirty="0"/>
          </a:p>
        </p:txBody>
      </p:sp>
      <p:sp>
        <p:nvSpPr>
          <p:cNvPr id="20" name="Text Placeholder 3">
            <a:extLst>
              <a:ext uri="{FF2B5EF4-FFF2-40B4-BE49-F238E27FC236}">
                <a16:creationId xmlns:a16="http://schemas.microsoft.com/office/drawing/2014/main" id="{CBF60118-21C7-8296-4DDB-DF3D229C4EC7}"/>
              </a:ext>
            </a:extLst>
          </p:cNvPr>
          <p:cNvSpPr>
            <a:spLocks noGrp="1"/>
          </p:cNvSpPr>
          <p:nvPr>
            <p:ph type="body" sz="quarter" idx="10"/>
          </p:nvPr>
        </p:nvSpPr>
        <p:spPr>
          <a:xfrm>
            <a:off x="1615440" y="3429000"/>
            <a:ext cx="4861615" cy="2654300"/>
          </a:xfrm>
        </p:spPr>
        <p:txBody>
          <a:bodyPr/>
          <a:lstStyle/>
          <a:p>
            <a:pPr marL="0" indent="0">
              <a:buNone/>
            </a:pPr>
            <a:r>
              <a:rPr lang="en-US" dirty="0"/>
              <a:t>Time for a quiz! Let’s see what you have learned from today’s lesson. </a:t>
            </a:r>
          </a:p>
          <a:p>
            <a:endParaRPr lang="en-US" dirty="0"/>
          </a:p>
        </p:txBody>
      </p:sp>
    </p:spTree>
    <p:custDataLst>
      <p:tags r:id="rId1"/>
    </p:custDataLst>
    <p:extLst>
      <p:ext uri="{BB962C8B-B14F-4D97-AF65-F5344CB8AC3E}">
        <p14:creationId xmlns:p14="http://schemas.microsoft.com/office/powerpoint/2010/main" val="18777862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7C901-77AD-55C7-9FBD-94F97131BF5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340BF05-E2C5-23C4-3FA8-8DD577A9712C}"/>
              </a:ext>
            </a:extLst>
          </p:cNvPr>
          <p:cNvSpPr>
            <a:spLocks noGrp="1"/>
          </p:cNvSpPr>
          <p:nvPr>
            <p:ph type="title"/>
          </p:nvPr>
        </p:nvSpPr>
        <p:spPr/>
        <p:txBody>
          <a:bodyPr/>
          <a:lstStyle/>
          <a:p>
            <a:r>
              <a:rPr lang="en-US" dirty="0"/>
              <a:t>Revisiting Objectives</a:t>
            </a:r>
          </a:p>
        </p:txBody>
      </p:sp>
      <p:sp>
        <p:nvSpPr>
          <p:cNvPr id="5" name="Content Placeholder 4">
            <a:extLst>
              <a:ext uri="{FF2B5EF4-FFF2-40B4-BE49-F238E27FC236}">
                <a16:creationId xmlns:a16="http://schemas.microsoft.com/office/drawing/2014/main" id="{5ED3EBA6-4D50-5B19-9C73-ADB575DBA99B}"/>
              </a:ext>
            </a:extLst>
          </p:cNvPr>
          <p:cNvSpPr>
            <a:spLocks noGrp="1"/>
          </p:cNvSpPr>
          <p:nvPr>
            <p:ph idx="1"/>
          </p:nvPr>
        </p:nvSpPr>
        <p:spPr/>
        <p:txBody>
          <a:bodyPr/>
          <a:lstStyle/>
          <a:p>
            <a:pPr marL="342900" indent="-342900">
              <a:buFont typeface="Arial" panose="020B0604020202020204" pitchFamily="34" charset="0"/>
              <a:buChar char="•"/>
            </a:pPr>
            <a:r>
              <a:rPr lang="en-US" dirty="0"/>
              <a:t>Define and explain voltage, current, and resistance.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Describe how voltage, current, and resistance are related in a simple circuit.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Predict how changes in voltage or resistance affect current before measuring.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Use Ohm’s Law to calculate a missing value in a basic circuit.</a:t>
            </a:r>
          </a:p>
          <a:p>
            <a:endParaRPr lang="en-US" dirty="0"/>
          </a:p>
        </p:txBody>
      </p:sp>
    </p:spTree>
    <p:custDataLst>
      <p:tags r:id="rId1"/>
    </p:custDataLst>
    <p:extLst>
      <p:ext uri="{BB962C8B-B14F-4D97-AF65-F5344CB8AC3E}">
        <p14:creationId xmlns:p14="http://schemas.microsoft.com/office/powerpoint/2010/main" val="402121510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08F00B-DCFE-4AB0-9B65-5843EB254283}"/>
              </a:ext>
            </a:extLst>
          </p:cNvPr>
          <p:cNvSpPr>
            <a:spLocks noGrp="1"/>
          </p:cNvSpPr>
          <p:nvPr>
            <p:ph type="ctrTitle"/>
          </p:nvPr>
        </p:nvSpPr>
        <p:spPr>
          <a:xfrm>
            <a:off x="1478280" y="1879599"/>
            <a:ext cx="8671560" cy="1371601"/>
          </a:xfrm>
        </p:spPr>
        <p:txBody>
          <a:bodyPr/>
          <a:lstStyle/>
          <a:p>
            <a:r>
              <a:rPr lang="en-US" sz="8800" dirty="0"/>
              <a:t>Thank you!</a:t>
            </a:r>
          </a:p>
        </p:txBody>
      </p:sp>
    </p:spTree>
    <p:custDataLst>
      <p:tags r:id="rId1"/>
    </p:custDataLst>
    <p:extLst>
      <p:ext uri="{BB962C8B-B14F-4D97-AF65-F5344CB8AC3E}">
        <p14:creationId xmlns:p14="http://schemas.microsoft.com/office/powerpoint/2010/main" val="32199617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846CE-9893-48A0-BB44-477F0C10EE33}"/>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D0E1F003-638E-410B-B653-382D9FEFADAA}"/>
              </a:ext>
            </a:extLst>
          </p:cNvPr>
          <p:cNvSpPr>
            <a:spLocks noGrp="1"/>
          </p:cNvSpPr>
          <p:nvPr>
            <p:ph idx="1"/>
          </p:nvPr>
        </p:nvSpPr>
        <p:spPr>
          <a:xfrm>
            <a:off x="838200" y="1645920"/>
            <a:ext cx="6287814" cy="4572000"/>
          </a:xfrm>
        </p:spPr>
        <p:txBody>
          <a:bodyPr>
            <a:normAutofit/>
          </a:bodyPr>
          <a:lstStyle/>
          <a:p>
            <a:pPr marL="342900" indent="-342900">
              <a:buFont typeface="Arial" panose="020B0604020202020204" pitchFamily="34" charset="0"/>
              <a:buChar char="•"/>
            </a:pPr>
            <a:r>
              <a:rPr lang="en-US" sz="3000" dirty="0"/>
              <a:t>Welcome and Warm Up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3000" dirty="0"/>
              <a:t>2.1 – Voltage, Current, and Resistance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3000" dirty="0"/>
              <a:t>2.2 – Ohm’s Law</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3000" dirty="0"/>
              <a:t>Quiz and Wrap Up</a:t>
            </a:r>
          </a:p>
          <a:p>
            <a:pPr marL="342900" indent="-342900">
              <a:buFont typeface="Arial" panose="020B0604020202020204" pitchFamily="34" charset="0"/>
              <a:buChar char="•"/>
            </a:pPr>
            <a:endParaRPr lang="en-US" sz="3000" dirty="0"/>
          </a:p>
        </p:txBody>
      </p:sp>
      <p:pic>
        <p:nvPicPr>
          <p:cNvPr id="2" name="Picture 1">
            <a:extLst>
              <a:ext uri="{FF2B5EF4-FFF2-40B4-BE49-F238E27FC236}">
                <a16:creationId xmlns:a16="http://schemas.microsoft.com/office/drawing/2014/main" id="{15F3F23C-9088-FDF7-169A-FC97FAA8F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510" y="1767535"/>
            <a:ext cx="3216073" cy="4134950"/>
          </a:xfrm>
          <a:prstGeom prst="rect">
            <a:avLst/>
          </a:prstGeom>
          <a:ln>
            <a:solidFill>
              <a:schemeClr val="tx2">
                <a:lumMod val="60000"/>
                <a:lumOff val="4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329998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E2F2-EACF-631B-5196-9224027DB6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578C8A1-5308-1B9E-B069-6CE29622188F}"/>
              </a:ext>
            </a:extLst>
          </p:cNvPr>
          <p:cNvSpPr>
            <a:spLocks noGrp="1"/>
          </p:cNvSpPr>
          <p:nvPr>
            <p:ph type="title"/>
          </p:nvPr>
        </p:nvSpPr>
        <p:spPr/>
        <p:txBody>
          <a:bodyPr/>
          <a:lstStyle/>
          <a:p>
            <a:r>
              <a:rPr lang="en-US" dirty="0"/>
              <a:t>Warm Up</a:t>
            </a:r>
          </a:p>
        </p:txBody>
      </p:sp>
      <p:sp>
        <p:nvSpPr>
          <p:cNvPr id="5" name="Content Placeholder 4">
            <a:extLst>
              <a:ext uri="{FF2B5EF4-FFF2-40B4-BE49-F238E27FC236}">
                <a16:creationId xmlns:a16="http://schemas.microsoft.com/office/drawing/2014/main" id="{67695B5B-4282-499A-AF6D-02A40B08F413}"/>
              </a:ext>
            </a:extLst>
          </p:cNvPr>
          <p:cNvSpPr>
            <a:spLocks noGrp="1"/>
          </p:cNvSpPr>
          <p:nvPr>
            <p:ph idx="1"/>
          </p:nvPr>
        </p:nvSpPr>
        <p:spPr>
          <a:xfrm>
            <a:off x="838198" y="1645920"/>
            <a:ext cx="7772402" cy="4565684"/>
          </a:xfrm>
        </p:spPr>
        <p:txBody>
          <a:bodyPr>
            <a:normAutofit/>
          </a:bodyPr>
          <a:lstStyle/>
          <a:p>
            <a:r>
              <a:rPr lang="en-US" b="1" dirty="0"/>
              <a:t>Have you ever experienced any of the following? </a:t>
            </a:r>
          </a:p>
          <a:p>
            <a:endParaRPr lang="en-US" b="1" dirty="0"/>
          </a:p>
          <a:p>
            <a:r>
              <a:rPr lang="en-US" b="1" dirty="0"/>
              <a:t>What do you think causes these issues? </a:t>
            </a:r>
          </a:p>
          <a:p>
            <a:pPr marL="457200" indent="-457200">
              <a:buFont typeface="Arial" panose="020B0604020202020204" pitchFamily="34" charset="0"/>
              <a:buChar char="•"/>
            </a:pPr>
            <a:r>
              <a:rPr lang="en-US" dirty="0"/>
              <a:t>Lights dimming when something turns on</a:t>
            </a:r>
          </a:p>
          <a:p>
            <a:pPr marL="457200" indent="-457200">
              <a:buFont typeface="Arial" panose="020B0604020202020204" pitchFamily="34" charset="0"/>
              <a:buChar char="•"/>
            </a:pPr>
            <a:r>
              <a:rPr lang="en-US" dirty="0"/>
              <a:t>Phone charging faster/slower</a:t>
            </a:r>
          </a:p>
          <a:p>
            <a:pPr marL="457200" indent="-457200">
              <a:buFont typeface="Arial" panose="020B0604020202020204" pitchFamily="34" charset="0"/>
              <a:buChar char="•"/>
            </a:pPr>
            <a:r>
              <a:rPr lang="en-US" dirty="0"/>
              <a:t>Space heater drawing a lot of power</a:t>
            </a:r>
          </a:p>
          <a:p>
            <a:pPr marL="457200" indent="-457200">
              <a:buFont typeface="Arial" panose="020B0604020202020204" pitchFamily="34" charset="0"/>
              <a:buChar char="•"/>
            </a:pPr>
            <a:r>
              <a:rPr lang="en-US" dirty="0"/>
              <a:t>Circuit breaker tripping</a:t>
            </a:r>
          </a:p>
          <a:p>
            <a:pPr marL="457200" indent="-457200">
              <a:buFont typeface="Arial" panose="020B0604020202020204" pitchFamily="34" charset="0"/>
              <a:buChar char="•"/>
            </a:pPr>
            <a:r>
              <a:rPr lang="en-US" dirty="0"/>
              <a:t>Car battery struggling to start</a:t>
            </a:r>
          </a:p>
        </p:txBody>
      </p:sp>
      <p:grpSp>
        <p:nvGrpSpPr>
          <p:cNvPr id="6" name="Google Shape;250;p31">
            <a:extLst>
              <a:ext uri="{FF2B5EF4-FFF2-40B4-BE49-F238E27FC236}">
                <a16:creationId xmlns:a16="http://schemas.microsoft.com/office/drawing/2014/main" id="{91B2B1F2-AFBD-B16D-531B-B338D16DED6F}"/>
              </a:ext>
              <a:ext uri="{C183D7F6-B498-43B3-948B-1728B52AA6E4}">
                <adec:decorative xmlns:adec="http://schemas.microsoft.com/office/drawing/2017/decorative" val="1"/>
              </a:ext>
            </a:extLst>
          </p:cNvPr>
          <p:cNvGrpSpPr/>
          <p:nvPr/>
        </p:nvGrpSpPr>
        <p:grpSpPr>
          <a:xfrm>
            <a:off x="7967535" y="2454789"/>
            <a:ext cx="3277815" cy="2757291"/>
            <a:chOff x="0" y="0"/>
            <a:chExt cx="3922609" cy="3916200"/>
          </a:xfrm>
        </p:grpSpPr>
        <p:sp>
          <p:nvSpPr>
            <p:cNvPr id="12" name="Google Shape;251;p31">
              <a:extLst>
                <a:ext uri="{FF2B5EF4-FFF2-40B4-BE49-F238E27FC236}">
                  <a16:creationId xmlns:a16="http://schemas.microsoft.com/office/drawing/2014/main" id="{ABC87CB7-4069-1AEB-447D-434A58F02D2C}"/>
                </a:ext>
              </a:extLst>
            </p:cNvPr>
            <p:cNvSpPr/>
            <p:nvPr/>
          </p:nvSpPr>
          <p:spPr>
            <a:xfrm>
              <a:off x="6409" y="0"/>
              <a:ext cx="3916200" cy="3916200"/>
            </a:xfrm>
            <a:prstGeom prst="rect">
              <a:avLst/>
            </a:prstGeom>
            <a:solidFill>
              <a:srgbClr val="FFFF99"/>
            </a:solidFill>
            <a:ln>
              <a:noFill/>
            </a:ln>
            <a:effectLst>
              <a:outerShdw blurRad="50800" dist="38100" dir="5400000" algn="t" rotWithShape="0">
                <a:srgbClr val="000000">
                  <a:alpha val="29409"/>
                </a:srgbClr>
              </a:outerShdw>
            </a:effectLst>
          </p:spPr>
          <p:txBody>
            <a:bodyPr spcFirstLastPara="1" wrap="square" lIns="91425" tIns="45700" rIns="91425" bIns="45700" anchor="ctr" anchorCtr="0">
              <a:noAutofit/>
            </a:bodyPr>
            <a:lstStyle/>
            <a:p>
              <a:endParaRPr lang="en-US" dirty="0"/>
            </a:p>
          </p:txBody>
        </p:sp>
        <p:sp>
          <p:nvSpPr>
            <p:cNvPr id="13" name="Google Shape;252;p31">
              <a:extLst>
                <a:ext uri="{FF2B5EF4-FFF2-40B4-BE49-F238E27FC236}">
                  <a16:creationId xmlns:a16="http://schemas.microsoft.com/office/drawing/2014/main" id="{37DC6FF7-5BD4-EAE4-407A-174EB83AFB44}"/>
                </a:ext>
              </a:extLst>
            </p:cNvPr>
            <p:cNvSpPr/>
            <p:nvPr/>
          </p:nvSpPr>
          <p:spPr>
            <a:xfrm>
              <a:off x="0" y="5809"/>
              <a:ext cx="3916200" cy="1345562"/>
            </a:xfrm>
            <a:prstGeom prst="rect">
              <a:avLst/>
            </a:prstGeom>
            <a:solidFill>
              <a:srgbClr val="000000">
                <a:alpha val="4310"/>
              </a:srgbClr>
            </a:solidFill>
            <a:ln>
              <a:noFill/>
            </a:ln>
          </p:spPr>
          <p:txBody>
            <a:bodyPr spcFirstLastPara="1" wrap="square" lIns="91425" tIns="45700" rIns="91425" bIns="45700" anchor="ctr" anchorCtr="0">
              <a:noAutofit/>
            </a:bodyPr>
            <a:lstStyle/>
            <a:p>
              <a:endParaRPr lang="en-US"/>
            </a:p>
          </p:txBody>
        </p:sp>
      </p:grpSp>
      <p:sp>
        <p:nvSpPr>
          <p:cNvPr id="8" name="Rectangle 7">
            <a:extLst>
              <a:ext uri="{FF2B5EF4-FFF2-40B4-BE49-F238E27FC236}">
                <a16:creationId xmlns:a16="http://schemas.microsoft.com/office/drawing/2014/main" id="{CB845294-5162-A48F-D449-A23010654C3F}"/>
              </a:ext>
            </a:extLst>
          </p:cNvPr>
          <p:cNvSpPr/>
          <p:nvPr/>
        </p:nvSpPr>
        <p:spPr>
          <a:xfrm>
            <a:off x="9120176" y="2764589"/>
            <a:ext cx="1450288" cy="51809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4000" b="1" dirty="0">
                <a:latin typeface="MV Boli" panose="02000500030200090000" pitchFamily="2" charset="0"/>
                <a:cs typeface="MV Boli" panose="02000500030200090000" pitchFamily="2" charset="0"/>
              </a:rPr>
              <a:t>HINT</a:t>
            </a:r>
            <a:endParaRPr lang="en-US" sz="2500" b="1" dirty="0">
              <a:latin typeface="MV Boli" panose="02000500030200090000" pitchFamily="2" charset="0"/>
              <a:cs typeface="MV Boli" panose="02000500030200090000" pitchFamily="2" charset="0"/>
            </a:endParaRPr>
          </a:p>
        </p:txBody>
      </p:sp>
      <p:sp>
        <p:nvSpPr>
          <p:cNvPr id="10" name="Rectangle 9">
            <a:extLst>
              <a:ext uri="{FF2B5EF4-FFF2-40B4-BE49-F238E27FC236}">
                <a16:creationId xmlns:a16="http://schemas.microsoft.com/office/drawing/2014/main" id="{E1087D44-82E7-A0B8-C7D6-B8F4DA6A76C9}"/>
              </a:ext>
            </a:extLst>
          </p:cNvPr>
          <p:cNvSpPr/>
          <p:nvPr/>
        </p:nvSpPr>
        <p:spPr>
          <a:xfrm>
            <a:off x="8081343" y="3610398"/>
            <a:ext cx="3277814" cy="120944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2800" dirty="0"/>
              <a:t>There are </a:t>
            </a:r>
            <a:r>
              <a:rPr lang="en-US" sz="2800" b="1" dirty="0"/>
              <a:t>three</a:t>
            </a:r>
            <a:r>
              <a:rPr lang="en-US" sz="2800" dirty="0"/>
              <a:t> forces at play. Can you name them all?</a:t>
            </a:r>
          </a:p>
        </p:txBody>
      </p:sp>
      <p:pic>
        <p:nvPicPr>
          <p:cNvPr id="14" name="Graphic 13" descr="Lights On with solid fill">
            <a:extLst>
              <a:ext uri="{FF2B5EF4-FFF2-40B4-BE49-F238E27FC236}">
                <a16:creationId xmlns:a16="http://schemas.microsoft.com/office/drawing/2014/main" id="{B56B61A1-EC9D-C3F3-B2CF-65C93941A5B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056006" y="2528374"/>
            <a:ext cx="867180" cy="867180"/>
          </a:xfrm>
          <a:prstGeom prst="rect">
            <a:avLst/>
          </a:prstGeom>
        </p:spPr>
      </p:pic>
      <p:pic>
        <p:nvPicPr>
          <p:cNvPr id="16" name="Picture 15">
            <a:extLst>
              <a:ext uri="{FF2B5EF4-FFF2-40B4-BE49-F238E27FC236}">
                <a16:creationId xmlns:a16="http://schemas.microsoft.com/office/drawing/2014/main" id="{529D597A-6F48-14A7-E5B1-1EB399231586}"/>
              </a:ext>
            </a:extLst>
          </p:cNvPr>
          <p:cNvPicPr>
            <a:picLocks noChangeAspect="1"/>
          </p:cNvPicPr>
          <p:nvPr/>
        </p:nvPicPr>
        <p:blipFill>
          <a:blip r:embed="rId5">
            <a:extLst>
              <a:ext uri="{28A0092B-C50C-407E-A947-70E740481C1C}">
                <a14:useLocalDpi xmlns:a14="http://schemas.microsoft.com/office/drawing/2010/main" val="0"/>
              </a:ext>
            </a:extLst>
          </a:blip>
          <a:srcRect l="40938" r="29375" b="9425"/>
          <a:stretch>
            <a:fillRect/>
          </a:stretch>
        </p:blipFill>
        <p:spPr>
          <a:xfrm>
            <a:off x="9114821" y="680283"/>
            <a:ext cx="1409700" cy="2419256"/>
          </a:xfrm>
          <a:prstGeom prst="rect">
            <a:avLst/>
          </a:prstGeom>
        </p:spPr>
      </p:pic>
    </p:spTree>
    <p:custDataLst>
      <p:tags r:id="rId1"/>
    </p:custDataLst>
    <p:extLst>
      <p:ext uri="{BB962C8B-B14F-4D97-AF65-F5344CB8AC3E}">
        <p14:creationId xmlns:p14="http://schemas.microsoft.com/office/powerpoint/2010/main" val="968988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path" presetSubtype="0" accel="50000" decel="50000" fill="hold" nodeType="afterEffect">
                                  <p:stCondLst>
                                    <p:cond delay="0"/>
                                  </p:stCondLst>
                                  <p:childTnLst>
                                    <p:animMotion origin="layout" path="M 1.25E-6 -2.96296E-6 L 0.11432 0.00834 " pathEditMode="relative" rAng="0" ptsTypes="AA">
                                      <p:cBhvr>
                                        <p:cTn id="11" dur="1750" fill="hold"/>
                                        <p:tgtEl>
                                          <p:spTgt spid="16"/>
                                        </p:tgtEl>
                                        <p:attrNameLst>
                                          <p:attrName>ppt_x</p:attrName>
                                          <p:attrName>ppt_y</p:attrName>
                                        </p:attrNameLst>
                                      </p:cBhvr>
                                      <p:rCtr x="5716" y="417"/>
                                    </p:animMotion>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25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23AC46-C503-435B-9AA0-B946428F6ED2}"/>
              </a:ext>
            </a:extLst>
          </p:cNvPr>
          <p:cNvSpPr>
            <a:spLocks noGrp="1"/>
          </p:cNvSpPr>
          <p:nvPr>
            <p:ph type="title"/>
          </p:nvPr>
        </p:nvSpPr>
        <p:spPr>
          <a:xfrm>
            <a:off x="1503822" y="2040938"/>
            <a:ext cx="5400215" cy="1159462"/>
          </a:xfrm>
        </p:spPr>
        <p:txBody>
          <a:bodyPr/>
          <a:lstStyle/>
          <a:p>
            <a:r>
              <a:rPr lang="en-US" sz="3600" dirty="0"/>
              <a:t>2.1 – Voltage, Current, and Resistance </a:t>
            </a:r>
          </a:p>
        </p:txBody>
      </p:sp>
      <p:sp>
        <p:nvSpPr>
          <p:cNvPr id="5" name="Text Placeholder 4">
            <a:extLst>
              <a:ext uri="{FF2B5EF4-FFF2-40B4-BE49-F238E27FC236}">
                <a16:creationId xmlns:a16="http://schemas.microsoft.com/office/drawing/2014/main" id="{ADAB55DE-E825-4C49-B5F8-1E690733CB2E}"/>
              </a:ext>
            </a:extLst>
          </p:cNvPr>
          <p:cNvSpPr>
            <a:spLocks noGrp="1"/>
          </p:cNvSpPr>
          <p:nvPr>
            <p:ph type="body" sz="quarter" idx="10"/>
          </p:nvPr>
        </p:nvSpPr>
        <p:spPr>
          <a:xfrm>
            <a:off x="1503823" y="3657600"/>
            <a:ext cx="4973178" cy="2438399"/>
          </a:xfrm>
        </p:spPr>
        <p:txBody>
          <a:bodyPr/>
          <a:lstStyle/>
          <a:p>
            <a:pPr marL="0" indent="0">
              <a:buNone/>
            </a:pPr>
            <a:r>
              <a:rPr lang="en-US" sz="2500" dirty="0"/>
              <a:t>This section defines voltage, current, and resistance, and explains their roles in electrical circuits.</a:t>
            </a:r>
          </a:p>
          <a:p>
            <a:endParaRPr lang="en-US" dirty="0"/>
          </a:p>
        </p:txBody>
      </p:sp>
      <p:pic>
        <p:nvPicPr>
          <p:cNvPr id="9" name="Picture Placeholder 8">
            <a:extLst>
              <a:ext uri="{FF2B5EF4-FFF2-40B4-BE49-F238E27FC236}">
                <a16:creationId xmlns:a16="http://schemas.microsoft.com/office/drawing/2014/main" id="{E37B64A0-8291-5DFA-459C-58CFD1567D5E}"/>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348" r="348"/>
          <a:stretch>
            <a:fillRect/>
          </a:stretch>
        </p:blipFill>
        <p:spPr>
          <a:prstGeom prst="rect">
            <a:avLst/>
          </a:prstGeom>
          <a:solidFill>
            <a:srgbClr val="E7E6E6"/>
          </a:solidFill>
        </p:spPr>
      </p:pic>
    </p:spTree>
    <p:custDataLst>
      <p:tags r:id="rId1"/>
    </p:custDataLst>
    <p:extLst>
      <p:ext uri="{BB962C8B-B14F-4D97-AF65-F5344CB8AC3E}">
        <p14:creationId xmlns:p14="http://schemas.microsoft.com/office/powerpoint/2010/main" val="3511178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67683D-A9DB-4B82-AA81-F63F0B140F8F}"/>
              </a:ext>
            </a:extLst>
          </p:cNvPr>
          <p:cNvSpPr>
            <a:spLocks noGrp="1"/>
          </p:cNvSpPr>
          <p:nvPr>
            <p:ph type="title"/>
          </p:nvPr>
        </p:nvSpPr>
        <p:spPr/>
        <p:txBody>
          <a:bodyPr/>
          <a:lstStyle/>
          <a:p>
            <a:r>
              <a:rPr lang="en-US" dirty="0"/>
              <a:t>Voltage, Current, and Resistance </a:t>
            </a:r>
          </a:p>
        </p:txBody>
      </p:sp>
      <p:sp>
        <p:nvSpPr>
          <p:cNvPr id="6" name="Content Placeholder 5">
            <a:extLst>
              <a:ext uri="{FF2B5EF4-FFF2-40B4-BE49-F238E27FC236}">
                <a16:creationId xmlns:a16="http://schemas.microsoft.com/office/drawing/2014/main" id="{A32277DC-AABC-4AE4-B03F-AAA36ED058C9}"/>
              </a:ext>
            </a:extLst>
          </p:cNvPr>
          <p:cNvSpPr>
            <a:spLocks noGrp="1"/>
          </p:cNvSpPr>
          <p:nvPr>
            <p:ph idx="1"/>
          </p:nvPr>
        </p:nvSpPr>
        <p:spPr>
          <a:xfrm>
            <a:off x="838198" y="1645920"/>
            <a:ext cx="6424835" cy="4572000"/>
          </a:xfrm>
        </p:spPr>
        <p:txBody>
          <a:bodyPr>
            <a:normAutofit/>
          </a:bodyPr>
          <a:lstStyle/>
          <a:p>
            <a:r>
              <a:rPr lang="en-US" sz="3000" b="1" dirty="0">
                <a:solidFill>
                  <a:schemeClr val="accent1"/>
                </a:solidFill>
              </a:rPr>
              <a:t>Before Video</a:t>
            </a:r>
            <a:r>
              <a:rPr lang="en-US" sz="3000" b="1" dirty="0"/>
              <a:t>: </a:t>
            </a:r>
            <a:r>
              <a:rPr lang="en-US" sz="3000" dirty="0"/>
              <a:t>What do you remember about the following terms from Module 1?</a:t>
            </a:r>
          </a:p>
          <a:p>
            <a:pPr marL="457200" indent="-457200">
              <a:buFont typeface="Arial" panose="020B0604020202020204" pitchFamily="34" charset="0"/>
              <a:buChar char="•"/>
            </a:pPr>
            <a:r>
              <a:rPr lang="en-US" sz="3000" dirty="0"/>
              <a:t>Current</a:t>
            </a:r>
          </a:p>
          <a:p>
            <a:pPr marL="457200" indent="-457200">
              <a:buFont typeface="Arial" panose="020B0604020202020204" pitchFamily="34" charset="0"/>
              <a:buChar char="•"/>
            </a:pPr>
            <a:r>
              <a:rPr lang="en-US" sz="3000" dirty="0"/>
              <a:t>Voltage</a:t>
            </a:r>
          </a:p>
          <a:p>
            <a:endParaRPr lang="en-US" sz="1800" dirty="0"/>
          </a:p>
          <a:p>
            <a:r>
              <a:rPr lang="en-US" sz="3000" b="1" dirty="0">
                <a:solidFill>
                  <a:schemeClr val="accent1"/>
                </a:solidFill>
              </a:rPr>
              <a:t>After video</a:t>
            </a:r>
            <a:r>
              <a:rPr lang="en-US" sz="3000" b="1" dirty="0"/>
              <a:t>: </a:t>
            </a:r>
            <a:r>
              <a:rPr lang="en-US" sz="3000" dirty="0"/>
              <a:t>How would you describe voltage, current, and resistance using the water analogy? </a:t>
            </a:r>
          </a:p>
          <a:p>
            <a:endParaRPr lang="en-US" dirty="0"/>
          </a:p>
          <a:p>
            <a:endParaRPr lang="en-US" dirty="0"/>
          </a:p>
        </p:txBody>
      </p:sp>
      <p:grpSp>
        <p:nvGrpSpPr>
          <p:cNvPr id="9" name="Group 8">
            <a:extLst>
              <a:ext uri="{FF2B5EF4-FFF2-40B4-BE49-F238E27FC236}">
                <a16:creationId xmlns:a16="http://schemas.microsoft.com/office/drawing/2014/main" id="{7EE70E35-6AE0-4F90-28F9-63D0B5DEDBF3}"/>
              </a:ext>
            </a:extLst>
          </p:cNvPr>
          <p:cNvGrpSpPr/>
          <p:nvPr/>
        </p:nvGrpSpPr>
        <p:grpSpPr>
          <a:xfrm>
            <a:off x="7837651" y="1311193"/>
            <a:ext cx="2887499" cy="5213334"/>
            <a:chOff x="7054630" y="333473"/>
            <a:chExt cx="3457518" cy="6191054"/>
          </a:xfrm>
        </p:grpSpPr>
        <p:pic>
          <p:nvPicPr>
            <p:cNvPr id="7" name="Picture 6">
              <a:extLst>
                <a:ext uri="{FF2B5EF4-FFF2-40B4-BE49-F238E27FC236}">
                  <a16:creationId xmlns:a16="http://schemas.microsoft.com/office/drawing/2014/main" id="{67A21090-F9B9-2F63-BC22-278C3B7714AE}"/>
                </a:ext>
              </a:extLst>
            </p:cNvPr>
            <p:cNvPicPr>
              <a:picLocks noChangeAspect="1"/>
            </p:cNvPicPr>
            <p:nvPr/>
          </p:nvPicPr>
          <p:blipFill>
            <a:blip r:embed="rId4">
              <a:extLst>
                <a:ext uri="{28A0092B-C50C-407E-A947-70E740481C1C}">
                  <a14:useLocalDpi xmlns:a14="http://schemas.microsoft.com/office/drawing/2010/main" val="0"/>
                </a:ext>
              </a:extLst>
            </a:blip>
            <a:srcRect l="7086" t="11796" r="6098" b="10471"/>
            <a:stretch>
              <a:fillRect/>
            </a:stretch>
          </p:blipFill>
          <p:spPr>
            <a:xfrm rot="16200000">
              <a:off x="5687862" y="1700241"/>
              <a:ext cx="6191054" cy="3457518"/>
            </a:xfrm>
            <a:prstGeom prst="rect">
              <a:avLst/>
            </a:prstGeom>
          </p:spPr>
        </p:pic>
        <p:pic>
          <p:nvPicPr>
            <p:cNvPr id="8" name="Picture 7">
              <a:hlinkClick r:id="rId5"/>
              <a:extLst>
                <a:ext uri="{FF2B5EF4-FFF2-40B4-BE49-F238E27FC236}">
                  <a16:creationId xmlns:a16="http://schemas.microsoft.com/office/drawing/2014/main" id="{6202347A-26FC-2A6F-960D-34DC024A1174}"/>
                </a:ext>
              </a:extLst>
            </p:cNvPr>
            <p:cNvPicPr>
              <a:picLocks noChangeAspect="1"/>
            </p:cNvPicPr>
            <p:nvPr/>
          </p:nvPicPr>
          <p:blipFill>
            <a:blip r:embed="rId6"/>
            <a:srcRect l="1751" t="357"/>
            <a:stretch>
              <a:fillRect/>
            </a:stretch>
          </p:blipFill>
          <p:spPr>
            <a:xfrm>
              <a:off x="7362494" y="1311193"/>
              <a:ext cx="2727437" cy="4398569"/>
            </a:xfrm>
            <a:prstGeom prst="rect">
              <a:avLst/>
            </a:prstGeom>
          </p:spPr>
        </p:pic>
      </p:grpSp>
    </p:spTree>
    <p:custDataLst>
      <p:tags r:id="rId1"/>
    </p:custDataLst>
    <p:extLst>
      <p:ext uri="{BB962C8B-B14F-4D97-AF65-F5344CB8AC3E}">
        <p14:creationId xmlns:p14="http://schemas.microsoft.com/office/powerpoint/2010/main" val="3844043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0F28-E97F-5614-D8BA-42483B3B2782}"/>
              </a:ext>
            </a:extLst>
          </p:cNvPr>
          <p:cNvSpPr>
            <a:spLocks noGrp="1"/>
          </p:cNvSpPr>
          <p:nvPr>
            <p:ph type="title"/>
          </p:nvPr>
        </p:nvSpPr>
        <p:spPr>
          <a:xfrm>
            <a:off x="841248" y="722256"/>
            <a:ext cx="10515600" cy="567807"/>
          </a:xfrm>
        </p:spPr>
        <p:txBody>
          <a:bodyPr/>
          <a:lstStyle/>
          <a:p>
            <a:r>
              <a:rPr lang="en-US" sz="3400" dirty="0"/>
              <a:t>How does electricity move through a circuit?</a:t>
            </a:r>
          </a:p>
        </p:txBody>
      </p:sp>
      <p:sp>
        <p:nvSpPr>
          <p:cNvPr id="3" name="Content Placeholder 2">
            <a:extLst>
              <a:ext uri="{FF2B5EF4-FFF2-40B4-BE49-F238E27FC236}">
                <a16:creationId xmlns:a16="http://schemas.microsoft.com/office/drawing/2014/main" id="{3310BCF6-DCD3-1C58-BD22-4DE347F2FED4}"/>
              </a:ext>
            </a:extLst>
          </p:cNvPr>
          <p:cNvSpPr>
            <a:spLocks noGrp="1"/>
          </p:cNvSpPr>
          <p:nvPr>
            <p:ph idx="1"/>
          </p:nvPr>
        </p:nvSpPr>
        <p:spPr>
          <a:xfrm>
            <a:off x="5391462" y="1791304"/>
            <a:ext cx="5686269" cy="4060536"/>
          </a:xfrm>
          <a:noFill/>
        </p:spPr>
        <p:txBody>
          <a:bodyPr>
            <a:normAutofit/>
          </a:bodyPr>
          <a:lstStyle/>
          <a:p>
            <a:r>
              <a:rPr lang="en-US" sz="3000" b="1" dirty="0"/>
              <a:t>Voltage</a:t>
            </a:r>
            <a:r>
              <a:rPr lang="en-US" sz="3000" dirty="0"/>
              <a:t> = Push of electrons </a:t>
            </a:r>
          </a:p>
          <a:p>
            <a:endParaRPr lang="en-US" sz="3000" dirty="0"/>
          </a:p>
          <a:p>
            <a:r>
              <a:rPr lang="en-US" sz="3000" b="1" dirty="0"/>
              <a:t>Current</a:t>
            </a:r>
            <a:r>
              <a:rPr lang="en-US" sz="3000" dirty="0"/>
              <a:t> = Movement of electrons </a:t>
            </a:r>
          </a:p>
          <a:p>
            <a:endParaRPr lang="en-US" sz="3000" dirty="0"/>
          </a:p>
          <a:p>
            <a:r>
              <a:rPr lang="en-US" sz="3000" b="1" dirty="0"/>
              <a:t>Resistance</a:t>
            </a:r>
            <a:r>
              <a:rPr lang="en-US" sz="3000" dirty="0"/>
              <a:t> = What slows the movement of electrons </a:t>
            </a:r>
          </a:p>
        </p:txBody>
      </p:sp>
      <p:pic>
        <p:nvPicPr>
          <p:cNvPr id="6" name="Picture 5">
            <a:extLst>
              <a:ext uri="{FF2B5EF4-FFF2-40B4-BE49-F238E27FC236}">
                <a16:creationId xmlns:a16="http://schemas.microsoft.com/office/drawing/2014/main" id="{778D8F56-3996-5AFE-DC17-96A3E9F4C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248" y="1656392"/>
            <a:ext cx="4060536" cy="4060536"/>
          </a:xfrm>
          <a:prstGeom prst="rect">
            <a:avLst/>
          </a:prstGeom>
        </p:spPr>
      </p:pic>
    </p:spTree>
    <p:custDataLst>
      <p:tags r:id="rId1"/>
    </p:custDataLst>
    <p:extLst>
      <p:ext uri="{BB962C8B-B14F-4D97-AF65-F5344CB8AC3E}">
        <p14:creationId xmlns:p14="http://schemas.microsoft.com/office/powerpoint/2010/main" val="305108706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5_OFFICE THEME" val="NjpWBq9o"/>
  <p:tag name="ARTICULATE_SLIDE_THUMBNAIL_REFRESH" val="1"/>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Office Theme">
  <a:themeElements>
    <a:clrScheme name="Foundational Skills">
      <a:dk1>
        <a:srgbClr val="000000"/>
      </a:dk1>
      <a:lt1>
        <a:srgbClr val="FFFFFF"/>
      </a:lt1>
      <a:dk2>
        <a:srgbClr val="615F67"/>
      </a:dk2>
      <a:lt2>
        <a:srgbClr val="E7E6E6"/>
      </a:lt2>
      <a:accent1>
        <a:srgbClr val="0F6235"/>
      </a:accent1>
      <a:accent2>
        <a:srgbClr val="00A34B"/>
      </a:accent2>
      <a:accent3>
        <a:srgbClr val="D7E023"/>
      </a:accent3>
      <a:accent4>
        <a:srgbClr val="DC5D22"/>
      </a:accent4>
      <a:accent5>
        <a:srgbClr val="01A5B6"/>
      </a:accent5>
      <a:accent6>
        <a:srgbClr val="EEFFDD"/>
      </a:accent6>
      <a:hlink>
        <a:srgbClr val="83298D"/>
      </a:hlink>
      <a:folHlink>
        <a:srgbClr val="175C98"/>
      </a:folHlink>
    </a:clrScheme>
    <a:fontScheme name="Foundational Skills">
      <a:majorFont>
        <a:latin typeface="Montserrat Extra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WC Theme">
  <a:themeElements>
    <a:clrScheme name="New TWC">
      <a:dk1>
        <a:srgbClr val="000000"/>
      </a:dk1>
      <a:lt1>
        <a:srgbClr val="FFFFFF"/>
      </a:lt1>
      <a:dk2>
        <a:srgbClr val="44546A"/>
      </a:dk2>
      <a:lt2>
        <a:srgbClr val="E7E6E6"/>
      </a:lt2>
      <a:accent1>
        <a:srgbClr val="0C6235"/>
      </a:accent1>
      <a:accent2>
        <a:srgbClr val="00A54A"/>
      </a:accent2>
      <a:accent3>
        <a:srgbClr val="D6DF2A"/>
      </a:accent3>
      <a:accent4>
        <a:srgbClr val="615F67"/>
      </a:accent4>
      <a:accent5>
        <a:srgbClr val="881E19"/>
      </a:accent5>
      <a:accent6>
        <a:srgbClr val="121F56"/>
      </a:accent6>
      <a:hlink>
        <a:srgbClr val="0C6235"/>
      </a:hlink>
      <a:folHlink>
        <a:srgbClr val="014D80"/>
      </a:folHlink>
    </a:clrScheme>
    <a:fontScheme name="Montserrat Them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4650</TotalTime>
  <Words>7613</Words>
  <Application>Microsoft Office PowerPoint</Application>
  <PresentationFormat>Widescreen</PresentationFormat>
  <Paragraphs>954</Paragraphs>
  <Slides>46</Slides>
  <Notes>46</Notes>
  <HiddenSlides>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Symbol</vt:lpstr>
      <vt:lpstr>Montserrat</vt:lpstr>
      <vt:lpstr>Arial</vt:lpstr>
      <vt:lpstr>Wingdings</vt:lpstr>
      <vt:lpstr>Montserrat ExtraBold</vt:lpstr>
      <vt:lpstr>Courier New</vt:lpstr>
      <vt:lpstr>Calibri</vt:lpstr>
      <vt:lpstr>MV Boli</vt:lpstr>
      <vt:lpstr>5_Office Theme</vt:lpstr>
      <vt:lpstr>TWC Theme</vt:lpstr>
      <vt:lpstr>Instructor Guide Snapshot </vt:lpstr>
      <vt:lpstr>Pacing Guide </vt:lpstr>
      <vt:lpstr>PowerPoint Presentation</vt:lpstr>
      <vt:lpstr>Objectives</vt:lpstr>
      <vt:lpstr>Agenda</vt:lpstr>
      <vt:lpstr>Warm Up</vt:lpstr>
      <vt:lpstr>2.1 – Voltage, Current, and Resistance </vt:lpstr>
      <vt:lpstr>Voltage, Current, and Resistance </vt:lpstr>
      <vt:lpstr>How does electricity move through a circuit?</vt:lpstr>
      <vt:lpstr>Example: Voltage, Current, and Resistance </vt:lpstr>
      <vt:lpstr>What is Voltage?</vt:lpstr>
      <vt:lpstr>What is Current?</vt:lpstr>
      <vt:lpstr>What is Resistance?</vt:lpstr>
      <vt:lpstr>Electrical Problems On The Job</vt:lpstr>
      <vt:lpstr>Knowledge Check </vt:lpstr>
      <vt:lpstr>Knowledge Check </vt:lpstr>
      <vt:lpstr>Summary and What’s Next </vt:lpstr>
      <vt:lpstr>2.2 – Ohm’s Law</vt:lpstr>
      <vt:lpstr>Why Ohm’s Law Matters on the Job</vt:lpstr>
      <vt:lpstr>Units of Measurements </vt:lpstr>
      <vt:lpstr>Decimals in Electrical Work </vt:lpstr>
      <vt:lpstr>Decimals in Electrical Work </vt:lpstr>
      <vt:lpstr>Electrical Prefixes </vt:lpstr>
      <vt:lpstr>Understanding Amps and Milliamps</vt:lpstr>
      <vt:lpstr>Converting Electrical Measurements</vt:lpstr>
      <vt:lpstr>Ohms Law</vt:lpstr>
      <vt:lpstr>Using Ohm’s Law</vt:lpstr>
      <vt:lpstr>PowerPoint Presentation</vt:lpstr>
      <vt:lpstr>Ohm’s Law in Action </vt:lpstr>
      <vt:lpstr>Calculating Ohm’s Law</vt:lpstr>
      <vt:lpstr>Calculating Ohm’s Law</vt:lpstr>
      <vt:lpstr>Calculating Ohm’s Law</vt:lpstr>
      <vt:lpstr>Calculating Ohm’s Law</vt:lpstr>
      <vt:lpstr>Review: Calculating Ohm’s Law</vt:lpstr>
      <vt:lpstr>Review: Calculating Ohm’s Law</vt:lpstr>
      <vt:lpstr>Predicting Current </vt:lpstr>
      <vt:lpstr>Watts (W)</vt:lpstr>
      <vt:lpstr>Horsepower (HP)</vt:lpstr>
      <vt:lpstr>Knowledge Check </vt:lpstr>
      <vt:lpstr>Knowledge Check </vt:lpstr>
      <vt:lpstr>Knowledge Check </vt:lpstr>
      <vt:lpstr>Knowledge Check </vt:lpstr>
      <vt:lpstr>Module Summary</vt:lpstr>
      <vt:lpstr>Quiz</vt:lpstr>
      <vt:lpstr>Revisiting Objectives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Mentor &amp; Apprenticeship Programs</dc:title>
  <dc:creator>Maurice Beard</dc:creator>
  <cp:lastModifiedBy>Kristen Ribaudo</cp:lastModifiedBy>
  <cp:revision>283</cp:revision>
  <dcterms:created xsi:type="dcterms:W3CDTF">2025-01-21T17:59:23Z</dcterms:created>
  <dcterms:modified xsi:type="dcterms:W3CDTF">2026-05-31T00:19:00Z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BEAEC871-48B9-4E68-B519-A98E1E2CE787</vt:lpwstr>
  </property>
  <property fmtid="{D5CDD505-2E9C-101B-9397-08002B2CF9AE}" pid="3" name="ArticulatePath">
    <vt:lpwstr>Developing Mentor &amp; Apprenticeship Programs</vt:lpwstr>
  </property>
</Properties>
</file>