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683" r:id="rId2"/>
  </p:sldMasterIdLst>
  <p:notesMasterIdLst>
    <p:notesMasterId r:id="rId31"/>
  </p:notesMasterIdLst>
  <p:sldIdLst>
    <p:sldId id="359" r:id="rId3"/>
    <p:sldId id="361" r:id="rId4"/>
    <p:sldId id="2211" r:id="rId5"/>
    <p:sldId id="2284" r:id="rId6"/>
    <p:sldId id="263" r:id="rId7"/>
    <p:sldId id="2316" r:id="rId8"/>
    <p:sldId id="2294" r:id="rId9"/>
    <p:sldId id="2296" r:id="rId10"/>
    <p:sldId id="2298" r:id="rId11"/>
    <p:sldId id="2295" r:id="rId12"/>
    <p:sldId id="2299" r:id="rId13"/>
    <p:sldId id="2300" r:id="rId14"/>
    <p:sldId id="2301" r:id="rId15"/>
    <p:sldId id="2302" r:id="rId16"/>
    <p:sldId id="2303" r:id="rId17"/>
    <p:sldId id="2304" r:id="rId18"/>
    <p:sldId id="2305" r:id="rId19"/>
    <p:sldId id="2313" r:id="rId20"/>
    <p:sldId id="2319" r:id="rId21"/>
    <p:sldId id="702" r:id="rId22"/>
    <p:sldId id="2320" r:id="rId23"/>
    <p:sldId id="2311" r:id="rId24"/>
    <p:sldId id="2312" r:id="rId25"/>
    <p:sldId id="2314" r:id="rId26"/>
    <p:sldId id="2309" r:id="rId27"/>
    <p:sldId id="2317" r:id="rId28"/>
    <p:sldId id="2226" r:id="rId29"/>
    <p:sldId id="2278" r:id="rId30"/>
  </p:sldIdLst>
  <p:sldSz cx="12192000" cy="6858000"/>
  <p:notesSz cx="700405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inge Wang" initials="XW" lastIdx="4" clrIdx="0">
    <p:extLst>
      <p:ext uri="{19B8F6BF-5375-455C-9EA6-DF929625EA0E}">
        <p15:presenceInfo xmlns:p15="http://schemas.microsoft.com/office/powerpoint/2012/main" userId="S-1-12-1-383607455-1227311307-175145093-2530319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6134"/>
    <a:srgbClr val="2A620E"/>
    <a:srgbClr val="1A1A1A"/>
    <a:srgbClr val="8ACF36"/>
    <a:srgbClr val="62A744"/>
    <a:srgbClr val="4E871B"/>
    <a:srgbClr val="67851D"/>
    <a:srgbClr val="9DCA2C"/>
    <a:srgbClr val="C2E175"/>
    <a:srgbClr val="87D2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15" autoAdjust="0"/>
    <p:restoredTop sz="86460" autoAdjust="0"/>
  </p:normalViewPr>
  <p:slideViewPr>
    <p:cSldViewPr snapToGrid="0">
      <p:cViewPr varScale="1">
        <p:scale>
          <a:sx n="85" d="100"/>
          <a:sy n="85" d="100"/>
        </p:scale>
        <p:origin x="437" y="58"/>
      </p:cViewPr>
      <p:guideLst/>
    </p:cSldViewPr>
  </p:slideViewPr>
  <p:outlineViewPr>
    <p:cViewPr>
      <p:scale>
        <a:sx n="66" d="100"/>
        <a:sy n="66"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6116"/>
          </a:xfrm>
          <a:prstGeom prst="rect">
            <a:avLst/>
          </a:prstGeom>
        </p:spPr>
        <p:txBody>
          <a:bodyPr vert="horz" lIns="93104" tIns="46552" rIns="93104" bIns="46552" rtlCol="0"/>
          <a:lstStyle>
            <a:lvl1pPr algn="l">
              <a:defRPr sz="1200"/>
            </a:lvl1pPr>
          </a:lstStyle>
          <a:p>
            <a:endParaRPr lang="en-US"/>
          </a:p>
        </p:txBody>
      </p:sp>
      <p:sp>
        <p:nvSpPr>
          <p:cNvPr id="3" name="Date Placeholder 2"/>
          <p:cNvSpPr>
            <a:spLocks noGrp="1"/>
          </p:cNvSpPr>
          <p:nvPr>
            <p:ph type="dt" idx="1"/>
          </p:nvPr>
        </p:nvSpPr>
        <p:spPr>
          <a:xfrm>
            <a:off x="3967341" y="0"/>
            <a:ext cx="3035088" cy="466116"/>
          </a:xfrm>
          <a:prstGeom prst="rect">
            <a:avLst/>
          </a:prstGeom>
        </p:spPr>
        <p:txBody>
          <a:bodyPr vert="horz" lIns="93104" tIns="46552" rIns="93104" bIns="46552" rtlCol="0"/>
          <a:lstStyle>
            <a:lvl1pPr algn="r">
              <a:defRPr sz="1200"/>
            </a:lvl1pPr>
          </a:lstStyle>
          <a:p>
            <a:fld id="{27A364FA-07E2-40B7-BE82-D4D4401BAA14}" type="datetimeFigureOut">
              <a:rPr lang="en-US" smtClean="0"/>
              <a:t>6/14/2024</a:t>
            </a:fld>
            <a:endParaRPr lang="en-US"/>
          </a:p>
        </p:txBody>
      </p:sp>
      <p:sp>
        <p:nvSpPr>
          <p:cNvPr id="4" name="Slide Image Placeholder 3"/>
          <p:cNvSpPr>
            <a:spLocks noGrp="1" noRot="1" noChangeAspect="1"/>
          </p:cNvSpPr>
          <p:nvPr>
            <p:ph type="sldImg" idx="2"/>
          </p:nvPr>
        </p:nvSpPr>
        <p:spPr>
          <a:xfrm>
            <a:off x="714375" y="1160463"/>
            <a:ext cx="5575300" cy="3136900"/>
          </a:xfrm>
          <a:prstGeom prst="rect">
            <a:avLst/>
          </a:prstGeom>
          <a:noFill/>
          <a:ln w="12700">
            <a:solidFill>
              <a:prstClr val="black"/>
            </a:solidFill>
          </a:ln>
        </p:spPr>
        <p:txBody>
          <a:bodyPr vert="horz" lIns="93104" tIns="46552" rIns="93104" bIns="46552" rtlCol="0" anchor="ctr"/>
          <a:lstStyle/>
          <a:p>
            <a:endParaRPr lang="en-US"/>
          </a:p>
        </p:txBody>
      </p:sp>
      <p:sp>
        <p:nvSpPr>
          <p:cNvPr id="5" name="Notes Placeholder 4"/>
          <p:cNvSpPr>
            <a:spLocks noGrp="1"/>
          </p:cNvSpPr>
          <p:nvPr>
            <p:ph type="body" sz="quarter" idx="3"/>
          </p:nvPr>
        </p:nvSpPr>
        <p:spPr>
          <a:xfrm>
            <a:off x="700405" y="4470837"/>
            <a:ext cx="5603240" cy="3657957"/>
          </a:xfrm>
          <a:prstGeom prst="rect">
            <a:avLst/>
          </a:prstGeom>
        </p:spPr>
        <p:txBody>
          <a:bodyPr vert="horz" lIns="93104" tIns="46552" rIns="93104" bIns="4655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3936"/>
            <a:ext cx="3035088" cy="466115"/>
          </a:xfrm>
          <a:prstGeom prst="rect">
            <a:avLst/>
          </a:prstGeom>
        </p:spPr>
        <p:txBody>
          <a:bodyPr vert="horz" lIns="93104" tIns="46552" rIns="93104" bIns="46552" rtlCol="0" anchor="b"/>
          <a:lstStyle>
            <a:lvl1pPr algn="l">
              <a:defRPr sz="1200"/>
            </a:lvl1pPr>
          </a:lstStyle>
          <a:p>
            <a:endParaRPr lang="en-US"/>
          </a:p>
        </p:txBody>
      </p:sp>
      <p:sp>
        <p:nvSpPr>
          <p:cNvPr id="7" name="Slide Number Placeholder 6"/>
          <p:cNvSpPr>
            <a:spLocks noGrp="1"/>
          </p:cNvSpPr>
          <p:nvPr>
            <p:ph type="sldNum" sz="quarter" idx="5"/>
          </p:nvPr>
        </p:nvSpPr>
        <p:spPr>
          <a:xfrm>
            <a:off x="3967341" y="8823936"/>
            <a:ext cx="3035088" cy="466115"/>
          </a:xfrm>
          <a:prstGeom prst="rect">
            <a:avLst/>
          </a:prstGeom>
        </p:spPr>
        <p:txBody>
          <a:bodyPr vert="horz" lIns="93104" tIns="46552" rIns="93104" bIns="46552" rtlCol="0" anchor="b"/>
          <a:lstStyle>
            <a:lvl1pPr algn="r">
              <a:defRPr sz="1200"/>
            </a:lvl1pPr>
          </a:lstStyle>
          <a:p>
            <a:fld id="{36D9B31C-948F-4C64-A147-DDDF7ABB253F}" type="slidenum">
              <a:rPr lang="en-US" smtClean="0"/>
              <a:t>‹#›</a:t>
            </a:fld>
            <a:endParaRPr lang="en-US"/>
          </a:p>
        </p:txBody>
      </p:sp>
    </p:spTree>
    <p:extLst>
      <p:ext uri="{BB962C8B-B14F-4D97-AF65-F5344CB8AC3E}">
        <p14:creationId xmlns:p14="http://schemas.microsoft.com/office/powerpoint/2010/main" val="1029911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D9B31C-948F-4C64-A147-DDDF7ABB253F}" type="slidenum">
              <a:rPr lang="en-US" smtClean="0"/>
              <a:t>1</a:t>
            </a:fld>
            <a:endParaRPr lang="en-US"/>
          </a:p>
        </p:txBody>
      </p:sp>
    </p:spTree>
    <p:extLst>
      <p:ext uri="{BB962C8B-B14F-4D97-AF65-F5344CB8AC3E}">
        <p14:creationId xmlns:p14="http://schemas.microsoft.com/office/powerpoint/2010/main" val="4139266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D9B31C-948F-4C64-A147-DDDF7ABB253F}" type="slidenum">
              <a:rPr lang="en-US" smtClean="0"/>
              <a:t>13</a:t>
            </a:fld>
            <a:endParaRPr lang="en-US"/>
          </a:p>
        </p:txBody>
      </p:sp>
    </p:spTree>
    <p:extLst>
      <p:ext uri="{BB962C8B-B14F-4D97-AF65-F5344CB8AC3E}">
        <p14:creationId xmlns:p14="http://schemas.microsoft.com/office/powerpoint/2010/main" val="3111513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1938" indent="-361938">
              <a:buFont typeface="Arial" panose="020B0604020202020204" pitchFamily="34" charset="0"/>
              <a:buChar char="•"/>
            </a:pPr>
            <a:r>
              <a:rPr lang="en-US" dirty="0"/>
              <a:t>National ZEB Maintenance and Training Standards</a:t>
            </a:r>
          </a:p>
          <a:p>
            <a:pPr marL="844523" lvl="1" indent="-361938">
              <a:buFont typeface="Arial" panose="020B0604020202020204" pitchFamily="34" charset="0"/>
              <a:buChar char="•"/>
            </a:pPr>
            <a:r>
              <a:rPr lang="en-US" dirty="0"/>
              <a:t>In collaboration with APTA, transit unions, and ZEB manufacturers</a:t>
            </a:r>
          </a:p>
          <a:p>
            <a:pPr marL="844523" lvl="1" indent="-361938">
              <a:buFont typeface="Arial" panose="020B0604020202020204" pitchFamily="34" charset="0"/>
              <a:buChar char="•"/>
            </a:pPr>
            <a:r>
              <a:rPr lang="en-US" dirty="0"/>
              <a:t>Basis for training programs and courses</a:t>
            </a:r>
          </a:p>
          <a:p>
            <a:pPr marL="361938" indent="-361938">
              <a:buFont typeface="Arial" panose="020B0604020202020204" pitchFamily="34" charset="0"/>
              <a:buChar char="•"/>
            </a:pPr>
            <a:r>
              <a:rPr lang="en-US" dirty="0"/>
              <a:t>Resources and Best Practices for ZEB Workforce Transition </a:t>
            </a:r>
          </a:p>
          <a:p>
            <a:pPr marL="361938" indent="-361938">
              <a:buFont typeface="Arial" panose="020B0604020202020204" pitchFamily="34" charset="0"/>
              <a:buChar char="•"/>
            </a:pPr>
            <a:r>
              <a:rPr lang="en-US" dirty="0"/>
              <a:t>ITLC Resource - Recommended Expanded RFP Language for ZEB Training </a:t>
            </a:r>
          </a:p>
          <a:p>
            <a:pPr marL="844523" lvl="1" indent="-361938">
              <a:buFont typeface="Arial" panose="020B0604020202020204" pitchFamily="34" charset="0"/>
              <a:buChar char="•"/>
            </a:pPr>
            <a:r>
              <a:rPr lang="en-US" dirty="0"/>
              <a:t>Recommendations for specifying the type, quality, and duration of training and personal protective equipment (PPE).  </a:t>
            </a:r>
          </a:p>
          <a:p>
            <a:pPr marL="844523" lvl="1" indent="-361938">
              <a:buFont typeface="Arial" panose="020B0604020202020204" pitchFamily="34" charset="0"/>
              <a:buChar char="•"/>
            </a:pPr>
            <a:r>
              <a:rPr lang="en-US" dirty="0"/>
              <a:t>Builds and expands upon material contained in the APTA Standard Bus Procurement Guidelines </a:t>
            </a:r>
          </a:p>
          <a:p>
            <a:endParaRPr lang="en-US" dirty="0"/>
          </a:p>
          <a:p>
            <a:endParaRPr lang="en-US" dirty="0"/>
          </a:p>
        </p:txBody>
      </p:sp>
      <p:sp>
        <p:nvSpPr>
          <p:cNvPr id="4" name="Slide Number Placeholder 3"/>
          <p:cNvSpPr>
            <a:spLocks noGrp="1"/>
          </p:cNvSpPr>
          <p:nvPr>
            <p:ph type="sldNum" sz="quarter" idx="5"/>
          </p:nvPr>
        </p:nvSpPr>
        <p:spPr/>
        <p:txBody>
          <a:bodyPr/>
          <a:lstStyle/>
          <a:p>
            <a:fld id="{578D1CC4-C104-6A42-80F1-91F800EB593D}" type="slidenum">
              <a:rPr lang="en-US" smtClean="0"/>
              <a:t>18</a:t>
            </a:fld>
            <a:endParaRPr lang="en-US"/>
          </a:p>
        </p:txBody>
      </p:sp>
    </p:spTree>
    <p:extLst>
      <p:ext uri="{BB962C8B-B14F-4D97-AF65-F5344CB8AC3E}">
        <p14:creationId xmlns:p14="http://schemas.microsoft.com/office/powerpoint/2010/main" val="3511325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75A02B-E26D-488C-8BCD-DADA0C759E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7724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75A02B-E26D-488C-8BCD-DADA0C759E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92715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D9B31C-948F-4C64-A147-DDDF7ABB253F}" type="slidenum">
              <a:rPr lang="en-US" smtClean="0"/>
              <a:t>21</a:t>
            </a:fld>
            <a:endParaRPr lang="en-US"/>
          </a:p>
        </p:txBody>
      </p:sp>
    </p:spTree>
    <p:extLst>
      <p:ext uri="{BB962C8B-B14F-4D97-AF65-F5344CB8AC3E}">
        <p14:creationId xmlns:p14="http://schemas.microsoft.com/office/powerpoint/2010/main" val="2440407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D1CC4-C104-6A42-80F1-91F800EB593D}" type="slidenum">
              <a:rPr lang="en-US" smtClean="0"/>
              <a:t>22</a:t>
            </a:fld>
            <a:endParaRPr lang="en-US"/>
          </a:p>
        </p:txBody>
      </p:sp>
    </p:spTree>
    <p:extLst>
      <p:ext uri="{BB962C8B-B14F-4D97-AF65-F5344CB8AC3E}">
        <p14:creationId xmlns:p14="http://schemas.microsoft.com/office/powerpoint/2010/main" val="1870979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578D1CC4-C104-6A42-80F1-91F800EB593D}" type="slidenum">
              <a:rPr lang="en-US" smtClean="0"/>
              <a:t>23</a:t>
            </a:fld>
            <a:endParaRPr lang="en-US"/>
          </a:p>
        </p:txBody>
      </p:sp>
    </p:spTree>
    <p:extLst>
      <p:ext uri="{BB962C8B-B14F-4D97-AF65-F5344CB8AC3E}">
        <p14:creationId xmlns:p14="http://schemas.microsoft.com/office/powerpoint/2010/main" val="537977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D1CC4-C104-6A42-80F1-91F800EB593D}" type="slidenum">
              <a:rPr lang="en-US" smtClean="0"/>
              <a:t>24</a:t>
            </a:fld>
            <a:endParaRPr lang="en-US"/>
          </a:p>
        </p:txBody>
      </p:sp>
    </p:spTree>
    <p:extLst>
      <p:ext uri="{BB962C8B-B14F-4D97-AF65-F5344CB8AC3E}">
        <p14:creationId xmlns:p14="http://schemas.microsoft.com/office/powerpoint/2010/main" val="387302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D9B31C-948F-4C64-A147-DDDF7ABB253F}" type="slidenum">
              <a:rPr lang="en-US" smtClean="0"/>
              <a:t>25</a:t>
            </a:fld>
            <a:endParaRPr lang="en-US"/>
          </a:p>
        </p:txBody>
      </p:sp>
    </p:spTree>
    <p:extLst>
      <p:ext uri="{BB962C8B-B14F-4D97-AF65-F5344CB8AC3E}">
        <p14:creationId xmlns:p14="http://schemas.microsoft.com/office/powerpoint/2010/main" val="2399734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D9B31C-948F-4C64-A147-DDDF7ABB253F}" type="slidenum">
              <a:rPr lang="en-US" smtClean="0"/>
              <a:t>26</a:t>
            </a:fld>
            <a:endParaRPr lang="en-US"/>
          </a:p>
        </p:txBody>
      </p:sp>
    </p:spTree>
    <p:extLst>
      <p:ext uri="{BB962C8B-B14F-4D97-AF65-F5344CB8AC3E}">
        <p14:creationId xmlns:p14="http://schemas.microsoft.com/office/powerpoint/2010/main" val="1943213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D1CC4-C104-6A42-80F1-91F800EB593D}" type="slidenum">
              <a:rPr lang="en-US" smtClean="0"/>
              <a:t>2</a:t>
            </a:fld>
            <a:endParaRPr lang="en-US"/>
          </a:p>
        </p:txBody>
      </p:sp>
    </p:spTree>
    <p:extLst>
      <p:ext uri="{BB962C8B-B14F-4D97-AF65-F5344CB8AC3E}">
        <p14:creationId xmlns:p14="http://schemas.microsoft.com/office/powerpoint/2010/main" val="138786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D9B31C-948F-4C64-A147-DDDF7ABB253F}" type="slidenum">
              <a:rPr lang="en-US" smtClean="0"/>
              <a:t>27</a:t>
            </a:fld>
            <a:endParaRPr lang="en-US"/>
          </a:p>
        </p:txBody>
      </p:sp>
    </p:spTree>
    <p:extLst>
      <p:ext uri="{BB962C8B-B14F-4D97-AF65-F5344CB8AC3E}">
        <p14:creationId xmlns:p14="http://schemas.microsoft.com/office/powerpoint/2010/main" val="38209331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578D1CC4-C104-6A42-80F1-91F800EB593D}" type="slidenum">
              <a:rPr lang="en-US" smtClean="0"/>
              <a:t>28</a:t>
            </a:fld>
            <a:endParaRPr lang="en-US"/>
          </a:p>
        </p:txBody>
      </p:sp>
    </p:spTree>
    <p:extLst>
      <p:ext uri="{BB962C8B-B14F-4D97-AF65-F5344CB8AC3E}">
        <p14:creationId xmlns:p14="http://schemas.microsoft.com/office/powerpoint/2010/main" val="3567222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8D1CC4-C104-6A42-80F1-91F800EB593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38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Full Bullet wording:</a:t>
            </a:r>
          </a:p>
          <a:p>
            <a:pPr marL="330521" indent="-330521">
              <a:buFont typeface="Arial" panose="020B0604020202020204" pitchFamily="34" charset="0"/>
              <a:buChar char="•"/>
            </a:pPr>
            <a:r>
              <a:rPr lang="en-US"/>
              <a:t>Helping all agencies to meet workforce development challenges</a:t>
            </a:r>
          </a:p>
          <a:p>
            <a:pPr marL="330521" indent="-330521">
              <a:buFont typeface="Arial" panose="020B0604020202020204" pitchFamily="34" charset="0"/>
              <a:buChar char="•"/>
            </a:pPr>
            <a:r>
              <a:rPr lang="en-US"/>
              <a:t>Engaging all stakeholders, including frontline workforce</a:t>
            </a:r>
          </a:p>
          <a:p>
            <a:pPr marL="330521" indent="-330521">
              <a:buFont typeface="Arial" panose="020B0604020202020204" pitchFamily="34" charset="0"/>
              <a:buChar char="•"/>
            </a:pPr>
            <a:r>
              <a:rPr lang="en-US"/>
              <a:t>Mentoring programs</a:t>
            </a:r>
          </a:p>
          <a:p>
            <a:pPr marL="330521" indent="-330521">
              <a:buFont typeface="Arial" panose="020B0604020202020204" pitchFamily="34" charset="0"/>
              <a:buChar char="•"/>
            </a:pPr>
            <a:r>
              <a:rPr lang="en-US"/>
              <a:t>Partnerships – labor and management, education, community, government</a:t>
            </a:r>
          </a:p>
          <a:p>
            <a:pPr marL="330521" indent="-330521">
              <a:buFont typeface="Arial" panose="020B0604020202020204" pitchFamily="34" charset="0"/>
              <a:buChar char="•"/>
            </a:pPr>
            <a:r>
              <a:rPr lang="en-US"/>
              <a:t>Webinars</a:t>
            </a:r>
          </a:p>
          <a:p>
            <a:pPr marL="330521" indent="-330521">
              <a:buFont typeface="Arial" panose="020B0604020202020204" pitchFamily="34" charset="0"/>
              <a:buChar char="•"/>
            </a:pPr>
            <a:r>
              <a:rPr lang="en-US"/>
              <a:t>Apprenticeship - ATTAIN</a:t>
            </a:r>
          </a:p>
          <a:p>
            <a:pPr marL="330521" indent="-330521">
              <a:buFont typeface="Arial" panose="020B0604020202020204" pitchFamily="34" charset="0"/>
              <a:buChar char="•"/>
            </a:pPr>
            <a:r>
              <a:rPr lang="en-US"/>
              <a:t>National Transit Frontline Worker Recruitment Campaign</a:t>
            </a:r>
          </a:p>
          <a:p>
            <a:pPr marL="330521" indent="-330521">
              <a:buFont typeface="Arial" panose="020B0604020202020204" pitchFamily="34" charset="0"/>
              <a:buChar char="•"/>
            </a:pPr>
            <a:r>
              <a:rPr lang="en-US"/>
              <a:t>Zero Emission Bus transition</a:t>
            </a:r>
          </a:p>
          <a:p>
            <a:endParaRPr lang="en-US" baseline="0"/>
          </a:p>
          <a:p>
            <a:r>
              <a:rPr lang="en-US" baseline="0"/>
              <a:t>Note that he and David will go into a bit more depth on the last three points, see slides that follow.</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8D1CC4-C104-6A42-80F1-91F800EB593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756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D9B31C-948F-4C64-A147-DDDF7ABB253F}" type="slidenum">
              <a:rPr lang="en-US" smtClean="0"/>
              <a:t>5</a:t>
            </a:fld>
            <a:endParaRPr lang="en-US"/>
          </a:p>
        </p:txBody>
      </p:sp>
    </p:spTree>
    <p:extLst>
      <p:ext uri="{BB962C8B-B14F-4D97-AF65-F5344CB8AC3E}">
        <p14:creationId xmlns:p14="http://schemas.microsoft.com/office/powerpoint/2010/main" val="3111853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D9B31C-948F-4C64-A147-DDDF7ABB253F}" type="slidenum">
              <a:rPr lang="en-US" smtClean="0"/>
              <a:t>6</a:t>
            </a:fld>
            <a:endParaRPr lang="en-US"/>
          </a:p>
        </p:txBody>
      </p:sp>
    </p:spTree>
    <p:extLst>
      <p:ext uri="{BB962C8B-B14F-4D97-AF65-F5344CB8AC3E}">
        <p14:creationId xmlns:p14="http://schemas.microsoft.com/office/powerpoint/2010/main" val="237020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D9B31C-948F-4C64-A147-DDDF7ABB253F}" type="slidenum">
              <a:rPr lang="en-US" smtClean="0"/>
              <a:t>7</a:t>
            </a:fld>
            <a:endParaRPr lang="en-US"/>
          </a:p>
        </p:txBody>
      </p:sp>
    </p:spTree>
    <p:extLst>
      <p:ext uri="{BB962C8B-B14F-4D97-AF65-F5344CB8AC3E}">
        <p14:creationId xmlns:p14="http://schemas.microsoft.com/office/powerpoint/2010/main" val="1485171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D9B31C-948F-4C64-A147-DDDF7ABB253F}" type="slidenum">
              <a:rPr lang="en-US" smtClean="0"/>
              <a:t>8</a:t>
            </a:fld>
            <a:endParaRPr lang="en-US"/>
          </a:p>
        </p:txBody>
      </p:sp>
    </p:spTree>
    <p:extLst>
      <p:ext uri="{BB962C8B-B14F-4D97-AF65-F5344CB8AC3E}">
        <p14:creationId xmlns:p14="http://schemas.microsoft.com/office/powerpoint/2010/main" val="2894036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D9B31C-948F-4C64-A147-DDDF7ABB253F}" type="slidenum">
              <a:rPr lang="en-US" smtClean="0"/>
              <a:t>10</a:t>
            </a:fld>
            <a:endParaRPr lang="en-US"/>
          </a:p>
        </p:txBody>
      </p:sp>
    </p:spTree>
    <p:extLst>
      <p:ext uri="{BB962C8B-B14F-4D97-AF65-F5344CB8AC3E}">
        <p14:creationId xmlns:p14="http://schemas.microsoft.com/office/powerpoint/2010/main" val="8791743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WC Open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A136FF-294D-894C-A744-82A47C950F6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9931955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13335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457200"/>
            <a:ext cx="12192000" cy="152400"/>
          </a:xfrm>
          <a:prstGeom prst="rect">
            <a:avLst/>
          </a:prstGeom>
          <a:solidFill>
            <a:srgbClr val="800000"/>
          </a:solidFill>
          <a:ln w="9525">
            <a:solidFill>
              <a:schemeClr val="tx1"/>
            </a:solidFill>
            <a:miter lim="800000"/>
            <a:headEnd/>
            <a:tailEnd/>
          </a:ln>
        </p:spPr>
        <p:txBody>
          <a:bodyPr wrap="none" anchor="ctr"/>
          <a:lstStyle/>
          <a:p>
            <a:pPr>
              <a:defRPr/>
            </a:pPr>
            <a:endParaRPr lang="en-US" altLang="en-US" sz="1800"/>
          </a:p>
        </p:txBody>
      </p:sp>
      <p:sp>
        <p:nvSpPr>
          <p:cNvPr id="6" name="Rectangle 3"/>
          <p:cNvSpPr>
            <a:spLocks noChangeArrowheads="1"/>
          </p:cNvSpPr>
          <p:nvPr userDrawn="1"/>
        </p:nvSpPr>
        <p:spPr bwMode="auto">
          <a:xfrm>
            <a:off x="0" y="0"/>
            <a:ext cx="12192000" cy="457200"/>
          </a:xfrm>
          <a:prstGeom prst="rect">
            <a:avLst/>
          </a:prstGeom>
          <a:solidFill>
            <a:srgbClr val="20115F"/>
          </a:solidFill>
          <a:ln w="9525">
            <a:solidFill>
              <a:schemeClr val="tx1"/>
            </a:solidFill>
            <a:miter lim="800000"/>
            <a:headEnd/>
            <a:tailEnd/>
          </a:ln>
        </p:spPr>
        <p:txBody>
          <a:bodyPr wrap="none" anchor="ctr"/>
          <a:lstStyle/>
          <a:p>
            <a:pPr algn="ctr">
              <a:defRPr/>
            </a:pPr>
            <a:endParaRPr lang="en-US" altLang="en-US" sz="1800" b="1">
              <a:solidFill>
                <a:srgbClr val="20115F"/>
              </a:solidFill>
            </a:endParaRPr>
          </a:p>
        </p:txBody>
      </p:sp>
      <p:sp>
        <p:nvSpPr>
          <p:cNvPr id="2" name="Title 1"/>
          <p:cNvSpPr>
            <a:spLocks noGrp="1"/>
          </p:cNvSpPr>
          <p:nvPr>
            <p:ph type="title"/>
          </p:nvPr>
        </p:nvSpPr>
        <p:spPr>
          <a:xfrm>
            <a:off x="609600" y="685800"/>
            <a:ext cx="10972800" cy="762000"/>
          </a:xfrm>
        </p:spPr>
        <p:txBody>
          <a:bodyPr/>
          <a:lstStyle>
            <a:lvl1pPr>
              <a:defRPr sz="4000" b="1">
                <a:solidFill>
                  <a:srgbClr val="A30000"/>
                </a:solidFill>
                <a:latin typeface="Tahoma" pitchFamily="34" charset="0"/>
                <a:ea typeface="Tahoma" pitchFamily="34" charset="0"/>
                <a:cs typeface="Tahoma"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20115F"/>
                </a:solidFill>
              </a:defRPr>
            </a:lvl1pPr>
            <a:lvl2pPr>
              <a:defRPr>
                <a:solidFill>
                  <a:srgbClr val="20115F"/>
                </a:solidFill>
              </a:defRPr>
            </a:lvl2pPr>
            <a:lvl3pPr>
              <a:defRPr>
                <a:solidFill>
                  <a:srgbClr val="20115F"/>
                </a:solidFill>
              </a:defRPr>
            </a:lvl3pPr>
            <a:lvl4pPr>
              <a:defRPr>
                <a:solidFill>
                  <a:srgbClr val="20115F"/>
                </a:solidFill>
              </a:defRPr>
            </a:lvl4pPr>
            <a:lvl5pPr>
              <a:defRPr>
                <a:solidFill>
                  <a:srgbClr val="20115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p:cNvSpPr>
            <a:spLocks noGrp="1"/>
          </p:cNvSpPr>
          <p:nvPr>
            <p:ph type="body" sz="quarter" idx="13"/>
          </p:nvPr>
        </p:nvSpPr>
        <p:spPr>
          <a:xfrm>
            <a:off x="0" y="76200"/>
            <a:ext cx="12192000" cy="304800"/>
          </a:xfrm>
        </p:spPr>
        <p:txBody>
          <a:bodyPr/>
          <a:lstStyle>
            <a:lvl1pPr algn="ctr">
              <a:buFontTx/>
              <a:buNone/>
              <a:defRPr sz="1800" b="1" baseline="0">
                <a:solidFill>
                  <a:schemeClr val="bg1"/>
                </a:solidFill>
                <a:latin typeface="Tahoma" pitchFamily="34" charset="0"/>
                <a:ea typeface="Tahoma" pitchFamily="34" charset="0"/>
                <a:cs typeface="Tahoma" pitchFamily="34" charset="0"/>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8" name="Rectangle 6"/>
          <p:cNvSpPr>
            <a:spLocks noGrp="1" noChangeArrowheads="1"/>
          </p:cNvSpPr>
          <p:nvPr>
            <p:ph type="sldNum" sz="quarter" idx="14"/>
          </p:nvPr>
        </p:nvSpPr>
        <p:spPr>
          <a:xfrm>
            <a:off x="8882068" y="6356350"/>
            <a:ext cx="2743200" cy="365125"/>
          </a:xfrm>
        </p:spPr>
        <p:txBody>
          <a:bodyPr/>
          <a:lstStyle>
            <a:lvl1pPr>
              <a:defRPr/>
            </a:lvl1pPr>
          </a:lstStyle>
          <a:p>
            <a:pPr>
              <a:defRPr/>
            </a:pPr>
            <a:fld id="{EF82E736-C7C7-401D-91F8-F4DD17F11358}" type="slidenum">
              <a:rPr lang="en-US" altLang="en-US"/>
              <a:pPr>
                <a:defRPr/>
              </a:pPr>
              <a:t>‹#›</a:t>
            </a:fld>
            <a:endParaRPr lang="en-US" altLang="en-US"/>
          </a:p>
        </p:txBody>
      </p:sp>
    </p:spTree>
    <p:extLst>
      <p:ext uri="{BB962C8B-B14F-4D97-AF65-F5344CB8AC3E}">
        <p14:creationId xmlns:p14="http://schemas.microsoft.com/office/powerpoint/2010/main" val="2797087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pic>
        <p:nvPicPr>
          <p:cNvPr id="8" name="Picture 7" descr="A picture containing text, outdoor&#10;&#10;Description automatically generated">
            <a:extLst>
              <a:ext uri="{FF2B5EF4-FFF2-40B4-BE49-F238E27FC236}">
                <a16:creationId xmlns:a16="http://schemas.microsoft.com/office/drawing/2014/main" id="{524CC8D5-3314-DA81-DF45-CFE2DDABAEAC}"/>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936D6075-DD07-934E-966C-0AFCB19056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E79E992-FB52-904A-C9F4-DD295D082BEE}"/>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21540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C76C470-AFFB-E84C-B17B-6F0B971B38A1}" type="datetimeFigureOut">
              <a:rPr lang="en-US" smtClean="0"/>
              <a:t>6/14/2024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74D0AC-6201-F340-A8DD-FAE24040BABB}" type="slidenum">
              <a:rPr lang="en-US" smtClean="0"/>
              <a:t>‹#›</a:t>
            </a:fld>
            <a:endParaRPr lang="en-US"/>
          </a:p>
        </p:txBody>
      </p:sp>
    </p:spTree>
    <p:extLst>
      <p:ext uri="{BB962C8B-B14F-4D97-AF65-F5344CB8AC3E}">
        <p14:creationId xmlns:p14="http://schemas.microsoft.com/office/powerpoint/2010/main" val="3659965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8963" y="2420752"/>
            <a:ext cx="10515600"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2268279"/>
            <a:ext cx="10515600" cy="3908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76C470-AFFB-E84C-B17B-6F0B971B38A1}" type="datetimeFigureOut">
              <a:rPr lang="en-US" smtClean="0"/>
              <a:t>6/14/2024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74D0AC-6201-F340-A8DD-FAE24040BABB}" type="slidenum">
              <a:rPr lang="en-US" smtClean="0"/>
              <a:t>‹#›</a:t>
            </a:fld>
            <a:endParaRPr lang="en-US" dirty="0"/>
          </a:p>
        </p:txBody>
      </p:sp>
    </p:spTree>
    <p:extLst>
      <p:ext uri="{BB962C8B-B14F-4D97-AF65-F5344CB8AC3E}">
        <p14:creationId xmlns:p14="http://schemas.microsoft.com/office/powerpoint/2010/main" val="2754666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76C470-AFFB-E84C-B17B-6F0B971B38A1}" type="datetimeFigureOut">
              <a:rPr lang="en-US" smtClean="0"/>
              <a:t>6/14/2024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74D0AC-6201-F340-A8DD-FAE24040BABB}" type="slidenum">
              <a:rPr lang="en-US" smtClean="0"/>
              <a:t>‹#›</a:t>
            </a:fld>
            <a:endParaRPr lang="en-US"/>
          </a:p>
        </p:txBody>
      </p:sp>
    </p:spTree>
    <p:extLst>
      <p:ext uri="{BB962C8B-B14F-4D97-AF65-F5344CB8AC3E}">
        <p14:creationId xmlns:p14="http://schemas.microsoft.com/office/powerpoint/2010/main" val="575955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76C470-AFFB-E84C-B17B-6F0B971B38A1}" type="datetimeFigureOut">
              <a:rPr lang="en-US" smtClean="0"/>
              <a:t>6/14/2024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74D0AC-6201-F340-A8DD-FAE24040BABB}" type="slidenum">
              <a:rPr lang="en-US" smtClean="0"/>
              <a:t>‹#›</a:t>
            </a:fld>
            <a:endParaRPr lang="en-US"/>
          </a:p>
        </p:txBody>
      </p:sp>
    </p:spTree>
    <p:extLst>
      <p:ext uri="{BB962C8B-B14F-4D97-AF65-F5344CB8AC3E}">
        <p14:creationId xmlns:p14="http://schemas.microsoft.com/office/powerpoint/2010/main" val="3619245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76C470-AFFB-E84C-B17B-6F0B971B38A1}" type="datetimeFigureOut">
              <a:rPr lang="en-US" smtClean="0"/>
              <a:t>6/14/2024</a:t>
            </a:fld>
            <a:endParaRPr lang="en-US"/>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24517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C76C470-AFFB-E84C-B17B-6F0B971B38A1}" type="datetimeFigureOut">
              <a:rPr lang="en-US" smtClean="0"/>
              <a:t>6/14/2024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74D0AC-6201-F340-A8DD-FAE24040BABB}" type="slidenum">
              <a:rPr lang="en-US" smtClean="0"/>
              <a:t>‹#›</a:t>
            </a:fld>
            <a:endParaRPr lang="en-US"/>
          </a:p>
        </p:txBody>
      </p:sp>
    </p:spTree>
    <p:extLst>
      <p:ext uri="{BB962C8B-B14F-4D97-AF65-F5344CB8AC3E}">
        <p14:creationId xmlns:p14="http://schemas.microsoft.com/office/powerpoint/2010/main" val="106418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76C470-AFFB-E84C-B17B-6F0B971B38A1}" type="datetimeFigureOut">
              <a:rPr lang="en-US" smtClean="0"/>
              <a:t>6/14/2024</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93081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TWC Opener [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A136FF-294D-894C-A744-82A47C950F6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9733381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76C470-AFFB-E84C-B17B-6F0B971B38A1}" type="datetimeFigureOut">
              <a:rPr lang="en-US" smtClean="0"/>
              <a:t>6/14/2024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74D0AC-6201-F340-A8DD-FAE24040BABB}" type="slidenum">
              <a:rPr lang="en-US" smtClean="0"/>
              <a:t>‹#›</a:t>
            </a:fld>
            <a:endParaRPr lang="en-US"/>
          </a:p>
        </p:txBody>
      </p:sp>
    </p:spTree>
    <p:extLst>
      <p:ext uri="{BB962C8B-B14F-4D97-AF65-F5344CB8AC3E}">
        <p14:creationId xmlns:p14="http://schemas.microsoft.com/office/powerpoint/2010/main" val="3655431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76C470-AFFB-E84C-B17B-6F0B971B38A1}" type="datetimeFigureOut">
              <a:rPr lang="en-US" smtClean="0"/>
              <a:t>6/14/2024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74D0AC-6201-F340-A8DD-FAE24040BABB}" type="slidenum">
              <a:rPr lang="en-US" smtClean="0"/>
              <a:t>‹#›</a:t>
            </a:fld>
            <a:endParaRPr lang="en-US"/>
          </a:p>
        </p:txBody>
      </p:sp>
    </p:spTree>
    <p:extLst>
      <p:ext uri="{BB962C8B-B14F-4D97-AF65-F5344CB8AC3E}">
        <p14:creationId xmlns:p14="http://schemas.microsoft.com/office/powerpoint/2010/main" val="11162258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76C470-AFFB-E84C-B17B-6F0B971B38A1}" type="datetimeFigureOut">
              <a:rPr lang="en-US" smtClean="0"/>
              <a:t>6/14/2024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74D0AC-6201-F340-A8DD-FAE24040BABB}" type="slidenum">
              <a:rPr lang="en-US" smtClean="0"/>
              <a:t>‹#›</a:t>
            </a:fld>
            <a:endParaRPr lang="en-US"/>
          </a:p>
        </p:txBody>
      </p:sp>
    </p:spTree>
    <p:extLst>
      <p:ext uri="{BB962C8B-B14F-4D97-AF65-F5344CB8AC3E}">
        <p14:creationId xmlns:p14="http://schemas.microsoft.com/office/powerpoint/2010/main" val="18857113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76C470-AFFB-E84C-B17B-6F0B971B38A1}" type="datetimeFigureOut">
              <a:rPr lang="en-US" smtClean="0"/>
              <a:t>6/14/2024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74D0AC-6201-F340-A8DD-FAE24040BABB}" type="slidenum">
              <a:rPr lang="en-US" smtClean="0"/>
              <a:t>‹#›</a:t>
            </a:fld>
            <a:endParaRPr lang="en-US"/>
          </a:p>
        </p:txBody>
      </p:sp>
    </p:spTree>
    <p:extLst>
      <p:ext uri="{BB962C8B-B14F-4D97-AF65-F5344CB8AC3E}">
        <p14:creationId xmlns:p14="http://schemas.microsoft.com/office/powerpoint/2010/main" val="27134664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am left">
    <p:bg>
      <p:bgPr>
        <a:solidFill>
          <a:schemeClr val="accent6"/>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FE11C25-C8AB-355E-2556-A4762A8195B6}"/>
              </a:ext>
            </a:extLst>
          </p:cNvPr>
          <p:cNvSpPr>
            <a:spLocks noGrp="1"/>
          </p:cNvSpPr>
          <p:nvPr>
            <p:ph type="title"/>
          </p:nvPr>
        </p:nvSpPr>
        <p:spPr>
          <a:xfrm>
            <a:off x="4803" y="2"/>
            <a:ext cx="6062651" cy="6857999"/>
          </a:xfrm>
          <a:custGeom>
            <a:avLst/>
            <a:gdLst>
              <a:gd name="connsiteX0" fmla="*/ 1248249 w 6062650"/>
              <a:gd name="connsiteY0" fmla="*/ 0 h 6857999"/>
              <a:gd name="connsiteX1" fmla="*/ 4819208 w 6062650"/>
              <a:gd name="connsiteY1" fmla="*/ 0 h 6857999"/>
              <a:gd name="connsiteX2" fmla="*/ 4957482 w 6062650"/>
              <a:gd name="connsiteY2" fmla="*/ 92622 h 6857999"/>
              <a:gd name="connsiteX3" fmla="*/ 6062527 w 6062650"/>
              <a:gd name="connsiteY3" fmla="*/ 2047423 h 6857999"/>
              <a:gd name="connsiteX4" fmla="*/ 6062650 w 6062650"/>
              <a:gd name="connsiteY4" fmla="*/ 2050954 h 6857999"/>
              <a:gd name="connsiteX5" fmla="*/ 6062650 w 6062650"/>
              <a:gd name="connsiteY5" fmla="*/ 6857999 h 6857999"/>
              <a:gd name="connsiteX6" fmla="*/ 1 w 6062650"/>
              <a:gd name="connsiteY6" fmla="*/ 6857999 h 6857999"/>
              <a:gd name="connsiteX7" fmla="*/ 1 w 6062650"/>
              <a:gd name="connsiteY7" fmla="*/ 2206442 h 6857999"/>
              <a:gd name="connsiteX8" fmla="*/ 0 w 6062650"/>
              <a:gd name="connsiteY8" fmla="*/ 2204374 h 6857999"/>
              <a:gd name="connsiteX9" fmla="*/ 1 w 6062650"/>
              <a:gd name="connsiteY9" fmla="*/ 2202313 h 6857999"/>
              <a:gd name="connsiteX10" fmla="*/ 1 w 6062650"/>
              <a:gd name="connsiteY10" fmla="*/ 2187212 h 6857999"/>
              <a:gd name="connsiteX11" fmla="*/ 59 w 6062650"/>
              <a:gd name="connsiteY11" fmla="*/ 2187212 h 6857999"/>
              <a:gd name="connsiteX12" fmla="*/ 1109975 w 6062650"/>
              <a:gd name="connsiteY12" fmla="*/ 926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62650" h="6857999">
                <a:moveTo>
                  <a:pt x="1248249" y="0"/>
                </a:moveTo>
                <a:lnTo>
                  <a:pt x="4819208" y="0"/>
                </a:lnTo>
                <a:lnTo>
                  <a:pt x="4957482" y="92622"/>
                </a:lnTo>
                <a:cubicBezTo>
                  <a:pt x="5593200" y="562463"/>
                  <a:pt x="6012985" y="1260367"/>
                  <a:pt x="6062527" y="2047423"/>
                </a:cubicBezTo>
                <a:lnTo>
                  <a:pt x="6062650" y="2050954"/>
                </a:lnTo>
                <a:lnTo>
                  <a:pt x="6062650" y="6857999"/>
                </a:lnTo>
                <a:lnTo>
                  <a:pt x="1" y="6857999"/>
                </a:lnTo>
                <a:lnTo>
                  <a:pt x="1" y="2206442"/>
                </a:lnTo>
                <a:lnTo>
                  <a:pt x="0" y="2204374"/>
                </a:lnTo>
                <a:lnTo>
                  <a:pt x="1" y="2202313"/>
                </a:lnTo>
                <a:lnTo>
                  <a:pt x="1" y="2187212"/>
                </a:lnTo>
                <a:lnTo>
                  <a:pt x="59" y="2187212"/>
                </a:lnTo>
                <a:cubicBezTo>
                  <a:pt x="5829" y="1343263"/>
                  <a:pt x="436860" y="590101"/>
                  <a:pt x="1109975" y="92622"/>
                </a:cubicBezTo>
                <a:close/>
              </a:path>
            </a:pathLst>
          </a:custGeom>
          <a:solidFill>
            <a:schemeClr val="tx2">
              <a:alpha val="80000"/>
            </a:schemeClr>
          </a:solidFill>
          <a:ln w="6690" cap="flat">
            <a:noFill/>
            <a:prstDash val="solid"/>
            <a:miter/>
          </a:ln>
        </p:spPr>
        <p:txBody>
          <a:bodyPr wrap="square" lIns="0" tIns="740664" rIns="0" bIns="45720">
            <a:noAutofit/>
          </a:bodyPr>
          <a:lstStyle>
            <a:lvl1pPr algn="ctr">
              <a:lnSpc>
                <a:spcPct val="85000"/>
              </a:lnSpc>
              <a:spcBef>
                <a:spcPts val="1000"/>
              </a:spcBef>
              <a:spcAft>
                <a:spcPts val="1200"/>
              </a:spcAft>
              <a:defRPr sz="3800" cap="all" spc="300" baseline="0">
                <a:solidFill>
                  <a:schemeClr val="bg1"/>
                </a:solidFill>
              </a:defRPr>
            </a:lvl1pPr>
          </a:lstStyle>
          <a:p>
            <a:r>
              <a:rPr lang="en-US"/>
              <a:t>Click to edit Master title style</a:t>
            </a:r>
          </a:p>
        </p:txBody>
      </p:sp>
      <p:sp>
        <p:nvSpPr>
          <p:cNvPr id="85" name="Slide Number Placeholder 3">
            <a:extLst>
              <a:ext uri="{FF2B5EF4-FFF2-40B4-BE49-F238E27FC236}">
                <a16:creationId xmlns:a16="http://schemas.microsoft.com/office/drawing/2014/main" id="{CDD45A0A-C638-607C-64EC-22C550912369}"/>
              </a:ext>
            </a:extLst>
          </p:cNvPr>
          <p:cNvSpPr>
            <a:spLocks noGrp="1"/>
          </p:cNvSpPr>
          <p:nvPr>
            <p:ph type="sldNum" sz="quarter" idx="11"/>
          </p:nvPr>
        </p:nvSpPr>
        <p:spPr>
          <a:xfrm>
            <a:off x="1" y="5751576"/>
            <a:ext cx="758952" cy="722376"/>
          </a:xfrm>
        </p:spPr>
        <p:txBody>
          <a:bodyPr/>
          <a:lstStyle/>
          <a:p>
            <a:fld id="{5D9ACC8A-FA13-47DD-9722-0749C5E70D5A}" type="slidenum">
              <a:rPr lang="en-US" smtClean="0"/>
              <a:pPr/>
              <a:t>‹#›</a:t>
            </a:fld>
            <a:endParaRPr lang="en-US"/>
          </a:p>
        </p:txBody>
      </p:sp>
      <p:sp>
        <p:nvSpPr>
          <p:cNvPr id="8" name="Picture Placeholder 5">
            <a:extLst>
              <a:ext uri="{FF2B5EF4-FFF2-40B4-BE49-F238E27FC236}">
                <a16:creationId xmlns:a16="http://schemas.microsoft.com/office/drawing/2014/main" id="{E0C37884-9D34-82F9-DE31-C67BCDF8CBB4}"/>
              </a:ext>
            </a:extLst>
          </p:cNvPr>
          <p:cNvSpPr>
            <a:spLocks noGrp="1"/>
          </p:cNvSpPr>
          <p:nvPr>
            <p:ph type="pic" sz="quarter" idx="14"/>
          </p:nvPr>
        </p:nvSpPr>
        <p:spPr>
          <a:xfrm>
            <a:off x="3538728" y="1609344"/>
            <a:ext cx="1508760" cy="1508760"/>
          </a:xfrm>
          <a:prstGeom prst="ellipse">
            <a:avLst/>
          </a:prstGeom>
          <a:noFill/>
        </p:spPr>
        <p:txBody>
          <a:bodyPr/>
          <a:lstStyle>
            <a:lvl1pPr>
              <a:defRPr>
                <a:solidFill>
                  <a:schemeClr val="bg1"/>
                </a:solidFill>
              </a:defRPr>
            </a:lvl1pPr>
          </a:lstStyle>
          <a:p>
            <a:r>
              <a:rPr lang="en-US"/>
              <a:t>Click icon to add picture</a:t>
            </a:r>
          </a:p>
        </p:txBody>
      </p:sp>
      <p:sp>
        <p:nvSpPr>
          <p:cNvPr id="10" name="Picture Placeholder 5">
            <a:extLst>
              <a:ext uri="{FF2B5EF4-FFF2-40B4-BE49-F238E27FC236}">
                <a16:creationId xmlns:a16="http://schemas.microsoft.com/office/drawing/2014/main" id="{B53EF746-803C-3942-5FD0-C4E35AE5DA51}"/>
              </a:ext>
            </a:extLst>
          </p:cNvPr>
          <p:cNvSpPr>
            <a:spLocks noGrp="1"/>
          </p:cNvSpPr>
          <p:nvPr>
            <p:ph type="pic" sz="quarter" idx="15"/>
          </p:nvPr>
        </p:nvSpPr>
        <p:spPr>
          <a:xfrm>
            <a:off x="1033272" y="4078224"/>
            <a:ext cx="1508760" cy="1508760"/>
          </a:xfrm>
          <a:prstGeom prst="ellipse">
            <a:avLst/>
          </a:prstGeom>
          <a:noFill/>
        </p:spPr>
        <p:txBody>
          <a:bodyPr/>
          <a:lstStyle>
            <a:lvl1pPr>
              <a:defRPr>
                <a:solidFill>
                  <a:schemeClr val="bg1"/>
                </a:solidFill>
              </a:defRPr>
            </a:lvl1pPr>
          </a:lstStyle>
          <a:p>
            <a:r>
              <a:rPr lang="en-US"/>
              <a:t>Click icon to add picture</a:t>
            </a:r>
          </a:p>
        </p:txBody>
      </p:sp>
      <p:sp>
        <p:nvSpPr>
          <p:cNvPr id="11" name="Picture Placeholder 5">
            <a:extLst>
              <a:ext uri="{FF2B5EF4-FFF2-40B4-BE49-F238E27FC236}">
                <a16:creationId xmlns:a16="http://schemas.microsoft.com/office/drawing/2014/main" id="{1CC209C0-22F2-2339-49F9-AA4E90388778}"/>
              </a:ext>
            </a:extLst>
          </p:cNvPr>
          <p:cNvSpPr>
            <a:spLocks noGrp="1"/>
          </p:cNvSpPr>
          <p:nvPr>
            <p:ph type="pic" sz="quarter" idx="16"/>
          </p:nvPr>
        </p:nvSpPr>
        <p:spPr>
          <a:xfrm>
            <a:off x="3538728" y="4078224"/>
            <a:ext cx="1508760" cy="1508760"/>
          </a:xfrm>
          <a:prstGeom prst="ellipse">
            <a:avLst/>
          </a:prstGeom>
          <a:noFill/>
        </p:spPr>
        <p:txBody>
          <a:bodyPr/>
          <a:lstStyle>
            <a:lvl1pPr>
              <a:defRPr>
                <a:solidFill>
                  <a:schemeClr val="bg1"/>
                </a:solidFill>
              </a:defRPr>
            </a:lvl1pPr>
          </a:lstStyle>
          <a:p>
            <a:r>
              <a:rPr lang="en-US"/>
              <a:t>Click icon to add picture</a:t>
            </a:r>
          </a:p>
        </p:txBody>
      </p:sp>
      <p:sp>
        <p:nvSpPr>
          <p:cNvPr id="12" name="Picture Placeholder 5">
            <a:extLst>
              <a:ext uri="{FF2B5EF4-FFF2-40B4-BE49-F238E27FC236}">
                <a16:creationId xmlns:a16="http://schemas.microsoft.com/office/drawing/2014/main" id="{88C528B1-D94D-AB66-A748-36C3FFBE515A}"/>
              </a:ext>
            </a:extLst>
          </p:cNvPr>
          <p:cNvSpPr>
            <a:spLocks noGrp="1"/>
          </p:cNvSpPr>
          <p:nvPr>
            <p:ph type="pic" sz="quarter" idx="12"/>
          </p:nvPr>
        </p:nvSpPr>
        <p:spPr>
          <a:xfrm>
            <a:off x="1033272" y="1609344"/>
            <a:ext cx="1508760" cy="1508760"/>
          </a:xfrm>
          <a:prstGeom prst="ellipse">
            <a:avLst/>
          </a:prstGeom>
          <a:noFill/>
        </p:spPr>
        <p:txBody>
          <a:bodyPr/>
          <a:lstStyle>
            <a:lvl1pPr>
              <a:defRPr>
                <a:solidFill>
                  <a:schemeClr val="bg1"/>
                </a:solidFill>
              </a:defRPr>
            </a:lvl1pPr>
          </a:lstStyle>
          <a:p>
            <a:r>
              <a:rPr lang="en-US"/>
              <a:t>Click icon to add picture</a:t>
            </a:r>
          </a:p>
        </p:txBody>
      </p:sp>
      <p:sp>
        <p:nvSpPr>
          <p:cNvPr id="14" name="Text Placeholder 13">
            <a:extLst>
              <a:ext uri="{FF2B5EF4-FFF2-40B4-BE49-F238E27FC236}">
                <a16:creationId xmlns:a16="http://schemas.microsoft.com/office/drawing/2014/main" id="{717E4DD9-BDB0-212D-FADD-110D2233E122}"/>
              </a:ext>
            </a:extLst>
          </p:cNvPr>
          <p:cNvSpPr>
            <a:spLocks noGrp="1"/>
          </p:cNvSpPr>
          <p:nvPr>
            <p:ph type="body" sz="quarter" idx="17"/>
          </p:nvPr>
        </p:nvSpPr>
        <p:spPr>
          <a:xfrm>
            <a:off x="630936" y="3410712"/>
            <a:ext cx="2313432" cy="219456"/>
          </a:xfrm>
          <a:noFill/>
        </p:spPr>
        <p:txBody>
          <a:bodyPr lIns="0" tIns="0" rIns="0" bIns="0"/>
          <a:lstStyle>
            <a:lvl1pPr algn="ctr">
              <a:spcBef>
                <a:spcPts val="0"/>
              </a:spcBef>
              <a:spcAft>
                <a:spcPts val="0"/>
              </a:spcAft>
              <a:defRPr sz="1400" b="1" cap="all" baseline="0">
                <a:solidFill>
                  <a:schemeClr val="bg1"/>
                </a:solidFill>
              </a:defRPr>
            </a:lvl1pPr>
          </a:lstStyle>
          <a:p>
            <a:pPr lvl="0"/>
            <a:r>
              <a:rPr lang="en-US"/>
              <a:t>Click to edit Master text styles</a:t>
            </a:r>
          </a:p>
        </p:txBody>
      </p:sp>
      <p:sp>
        <p:nvSpPr>
          <p:cNvPr id="15" name="Text Placeholder 13">
            <a:extLst>
              <a:ext uri="{FF2B5EF4-FFF2-40B4-BE49-F238E27FC236}">
                <a16:creationId xmlns:a16="http://schemas.microsoft.com/office/drawing/2014/main" id="{DCB7DFB7-9C16-21F3-DD37-F8A0FA4E99B4}"/>
              </a:ext>
            </a:extLst>
          </p:cNvPr>
          <p:cNvSpPr>
            <a:spLocks noGrp="1"/>
          </p:cNvSpPr>
          <p:nvPr>
            <p:ph type="body" sz="quarter" idx="18"/>
          </p:nvPr>
        </p:nvSpPr>
        <p:spPr>
          <a:xfrm>
            <a:off x="3136392" y="3410712"/>
            <a:ext cx="2313432" cy="219456"/>
          </a:xfrm>
          <a:noFill/>
        </p:spPr>
        <p:txBody>
          <a:bodyPr lIns="0" tIns="0" rIns="0" bIns="0"/>
          <a:lstStyle>
            <a:lvl1pPr algn="ctr">
              <a:spcBef>
                <a:spcPts val="0"/>
              </a:spcBef>
              <a:spcAft>
                <a:spcPts val="0"/>
              </a:spcAft>
              <a:defRPr sz="1400" b="1" cap="all" baseline="0">
                <a:solidFill>
                  <a:schemeClr val="bg1"/>
                </a:solidFill>
              </a:defRPr>
            </a:lvl1pPr>
          </a:lstStyle>
          <a:p>
            <a:pPr lvl="0"/>
            <a:r>
              <a:rPr lang="en-US"/>
              <a:t>Click to edit Master text styles</a:t>
            </a:r>
          </a:p>
        </p:txBody>
      </p:sp>
      <p:sp>
        <p:nvSpPr>
          <p:cNvPr id="16" name="Text Placeholder 13">
            <a:extLst>
              <a:ext uri="{FF2B5EF4-FFF2-40B4-BE49-F238E27FC236}">
                <a16:creationId xmlns:a16="http://schemas.microsoft.com/office/drawing/2014/main" id="{C0402F33-4411-09B2-1B88-B022BF936985}"/>
              </a:ext>
            </a:extLst>
          </p:cNvPr>
          <p:cNvSpPr>
            <a:spLocks noGrp="1"/>
          </p:cNvSpPr>
          <p:nvPr>
            <p:ph type="body" sz="quarter" idx="19"/>
          </p:nvPr>
        </p:nvSpPr>
        <p:spPr>
          <a:xfrm>
            <a:off x="630936" y="5815584"/>
            <a:ext cx="2313432" cy="219456"/>
          </a:xfrm>
          <a:noFill/>
        </p:spPr>
        <p:txBody>
          <a:bodyPr lIns="0" tIns="0" rIns="0" bIns="0"/>
          <a:lstStyle>
            <a:lvl1pPr algn="ctr">
              <a:spcBef>
                <a:spcPts val="0"/>
              </a:spcBef>
              <a:spcAft>
                <a:spcPts val="0"/>
              </a:spcAft>
              <a:defRPr sz="1400" b="1" cap="all" baseline="0">
                <a:solidFill>
                  <a:schemeClr val="bg1"/>
                </a:solidFill>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B748847-0591-EEB8-5D6E-63312F85A675}"/>
              </a:ext>
            </a:extLst>
          </p:cNvPr>
          <p:cNvSpPr>
            <a:spLocks noGrp="1"/>
          </p:cNvSpPr>
          <p:nvPr>
            <p:ph type="body" sz="quarter" idx="20"/>
          </p:nvPr>
        </p:nvSpPr>
        <p:spPr>
          <a:xfrm>
            <a:off x="3136392" y="5815584"/>
            <a:ext cx="2313432" cy="219456"/>
          </a:xfrm>
          <a:noFill/>
        </p:spPr>
        <p:txBody>
          <a:bodyPr lIns="0" tIns="0" rIns="0" bIns="0"/>
          <a:lstStyle>
            <a:lvl1pPr algn="ctr">
              <a:spcBef>
                <a:spcPts val="0"/>
              </a:spcBef>
              <a:spcAft>
                <a:spcPts val="0"/>
              </a:spcAft>
              <a:defRPr sz="1400" b="1" cap="all" baseline="0">
                <a:solidFill>
                  <a:schemeClr val="bg1"/>
                </a:solidFill>
              </a:defRPr>
            </a:lvl1pPr>
          </a:lstStyle>
          <a:p>
            <a:pPr lvl="0"/>
            <a:r>
              <a:rPr lang="en-US"/>
              <a:t>Click to edit Master text styles</a:t>
            </a:r>
          </a:p>
        </p:txBody>
      </p:sp>
      <p:sp>
        <p:nvSpPr>
          <p:cNvPr id="18" name="Text Placeholder 13">
            <a:extLst>
              <a:ext uri="{FF2B5EF4-FFF2-40B4-BE49-F238E27FC236}">
                <a16:creationId xmlns:a16="http://schemas.microsoft.com/office/drawing/2014/main" id="{3749211A-1B77-1A45-981C-C10C122B788E}"/>
              </a:ext>
            </a:extLst>
          </p:cNvPr>
          <p:cNvSpPr>
            <a:spLocks noGrp="1"/>
          </p:cNvSpPr>
          <p:nvPr>
            <p:ph type="body" sz="quarter" idx="21"/>
          </p:nvPr>
        </p:nvSpPr>
        <p:spPr>
          <a:xfrm>
            <a:off x="630936" y="3630168"/>
            <a:ext cx="2313432" cy="219456"/>
          </a:xfrm>
          <a:noFill/>
        </p:spPr>
        <p:txBody>
          <a:bodyPr lIns="0" tIns="0" rIns="0" bIns="0"/>
          <a:lstStyle>
            <a:lvl1pPr algn="ctr">
              <a:spcBef>
                <a:spcPts val="0"/>
              </a:spcBef>
              <a:spcAft>
                <a:spcPts val="0"/>
              </a:spcAft>
              <a:defRPr sz="1400" b="0" cap="none" baseline="0">
                <a:solidFill>
                  <a:schemeClr val="bg1"/>
                </a:solidFill>
              </a:defRPr>
            </a:lvl1pPr>
          </a:lstStyle>
          <a:p>
            <a:pPr lvl="0"/>
            <a:r>
              <a:rPr lang="en-US"/>
              <a:t>Click to edit Master text styles</a:t>
            </a:r>
          </a:p>
        </p:txBody>
      </p:sp>
      <p:sp>
        <p:nvSpPr>
          <p:cNvPr id="19" name="Text Placeholder 13">
            <a:extLst>
              <a:ext uri="{FF2B5EF4-FFF2-40B4-BE49-F238E27FC236}">
                <a16:creationId xmlns:a16="http://schemas.microsoft.com/office/drawing/2014/main" id="{D021B407-A635-A09E-95FB-08A7B4D4A912}"/>
              </a:ext>
            </a:extLst>
          </p:cNvPr>
          <p:cNvSpPr>
            <a:spLocks noGrp="1"/>
          </p:cNvSpPr>
          <p:nvPr>
            <p:ph type="body" sz="quarter" idx="22"/>
          </p:nvPr>
        </p:nvSpPr>
        <p:spPr>
          <a:xfrm>
            <a:off x="3136392" y="3630168"/>
            <a:ext cx="2313432" cy="219456"/>
          </a:xfrm>
          <a:noFill/>
        </p:spPr>
        <p:txBody>
          <a:bodyPr lIns="0" tIns="0" rIns="0" bIns="0"/>
          <a:lstStyle>
            <a:lvl1pPr algn="ctr">
              <a:spcBef>
                <a:spcPts val="0"/>
              </a:spcBef>
              <a:spcAft>
                <a:spcPts val="0"/>
              </a:spcAft>
              <a:defRPr sz="1400" b="0" cap="none" baseline="0">
                <a:solidFill>
                  <a:schemeClr val="bg1"/>
                </a:solidFill>
              </a:defRPr>
            </a:lvl1pPr>
          </a:lstStyle>
          <a:p>
            <a:pPr lvl="0"/>
            <a:r>
              <a:rPr lang="en-US"/>
              <a:t>Click to edit Master text styles</a:t>
            </a:r>
          </a:p>
        </p:txBody>
      </p:sp>
      <p:sp>
        <p:nvSpPr>
          <p:cNvPr id="20" name="Text Placeholder 13">
            <a:extLst>
              <a:ext uri="{FF2B5EF4-FFF2-40B4-BE49-F238E27FC236}">
                <a16:creationId xmlns:a16="http://schemas.microsoft.com/office/drawing/2014/main" id="{408EC24D-14D2-1E9B-ADB3-6AF7CBF5EED1}"/>
              </a:ext>
            </a:extLst>
          </p:cNvPr>
          <p:cNvSpPr>
            <a:spLocks noGrp="1"/>
          </p:cNvSpPr>
          <p:nvPr>
            <p:ph type="body" sz="quarter" idx="23"/>
          </p:nvPr>
        </p:nvSpPr>
        <p:spPr>
          <a:xfrm>
            <a:off x="630936" y="6025896"/>
            <a:ext cx="2313432" cy="219456"/>
          </a:xfrm>
          <a:noFill/>
        </p:spPr>
        <p:txBody>
          <a:bodyPr lIns="0" tIns="0" rIns="0" bIns="0"/>
          <a:lstStyle>
            <a:lvl1pPr algn="ctr">
              <a:spcBef>
                <a:spcPts val="0"/>
              </a:spcBef>
              <a:spcAft>
                <a:spcPts val="0"/>
              </a:spcAft>
              <a:defRPr sz="1400" b="0" cap="none" baseline="0">
                <a:solidFill>
                  <a:schemeClr val="bg1"/>
                </a:solidFill>
              </a:defRPr>
            </a:lvl1pPr>
          </a:lstStyle>
          <a:p>
            <a:pPr lvl="0"/>
            <a:r>
              <a:rPr lang="en-US"/>
              <a:t>Click to edit Master text styles</a:t>
            </a:r>
          </a:p>
        </p:txBody>
      </p:sp>
      <p:sp>
        <p:nvSpPr>
          <p:cNvPr id="21" name="Text Placeholder 13">
            <a:extLst>
              <a:ext uri="{FF2B5EF4-FFF2-40B4-BE49-F238E27FC236}">
                <a16:creationId xmlns:a16="http://schemas.microsoft.com/office/drawing/2014/main" id="{B67908CE-1836-C393-9D1A-D2F6408AAFAE}"/>
              </a:ext>
            </a:extLst>
          </p:cNvPr>
          <p:cNvSpPr>
            <a:spLocks noGrp="1"/>
          </p:cNvSpPr>
          <p:nvPr>
            <p:ph type="body" sz="quarter" idx="24"/>
          </p:nvPr>
        </p:nvSpPr>
        <p:spPr>
          <a:xfrm>
            <a:off x="3136392" y="6025896"/>
            <a:ext cx="2313432" cy="219456"/>
          </a:xfrm>
          <a:noFill/>
        </p:spPr>
        <p:txBody>
          <a:bodyPr lIns="0" tIns="0" rIns="0" bIns="0"/>
          <a:lstStyle>
            <a:lvl1pPr algn="ctr">
              <a:spcBef>
                <a:spcPts val="0"/>
              </a:spcBef>
              <a:spcAft>
                <a:spcPts val="0"/>
              </a:spcAft>
              <a:defRPr sz="1400" b="0" cap="none" baseline="0">
                <a:solidFill>
                  <a:schemeClr val="bg1"/>
                </a:solidFill>
              </a:defRPr>
            </a:lvl1pPr>
          </a:lstStyle>
          <a:p>
            <a:pPr lvl="0"/>
            <a:r>
              <a:rPr lang="en-US"/>
              <a:t>Click to edit Master text styles</a:t>
            </a:r>
          </a:p>
        </p:txBody>
      </p:sp>
      <p:sp>
        <p:nvSpPr>
          <p:cNvPr id="2" name="Footer Placeholder 1">
            <a:extLst>
              <a:ext uri="{FF2B5EF4-FFF2-40B4-BE49-F238E27FC236}">
                <a16:creationId xmlns:a16="http://schemas.microsoft.com/office/drawing/2014/main" id="{795DC766-1F46-D2D8-9437-B6A1D0D44601}"/>
              </a:ext>
            </a:extLst>
          </p:cNvPr>
          <p:cNvSpPr>
            <a:spLocks noGrp="1"/>
          </p:cNvSpPr>
          <p:nvPr>
            <p:ph type="ftr" sz="quarter" idx="25"/>
          </p:nvPr>
        </p:nvSpPr>
        <p:spPr>
          <a:xfrm rot="16200000">
            <a:off x="-3049518" y="3049523"/>
            <a:ext cx="6857999" cy="758952"/>
          </a:xfrm>
        </p:spPr>
        <p:txBody>
          <a:bodyPr/>
          <a:lstStyle/>
          <a:p>
            <a:r>
              <a:rPr lang="en-US"/>
              <a:t>CONTOSO ALL-HANDS</a:t>
            </a:r>
          </a:p>
        </p:txBody>
      </p:sp>
    </p:spTree>
    <p:extLst>
      <p:ext uri="{BB962C8B-B14F-4D97-AF65-F5344CB8AC3E}">
        <p14:creationId xmlns:p14="http://schemas.microsoft.com/office/powerpoint/2010/main" val="1243920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TWC Opener [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A136FF-294D-894C-A744-82A47C950F60}"/>
              </a:ext>
            </a:extLst>
          </p:cNvPr>
          <p:cNvPicPr>
            <a:picLocks noChangeAspect="1"/>
          </p:cNvPicPr>
          <p:nvPr userDrawn="1"/>
        </p:nvPicPr>
        <p:blipFill rotWithShape="1">
          <a:blip r:embed="rId2"/>
          <a:srcRect l="18658" t="41767"/>
          <a:stretch/>
        </p:blipFill>
        <p:spPr>
          <a:xfrm>
            <a:off x="2274848" y="2864398"/>
            <a:ext cx="9917151" cy="3993601"/>
          </a:xfrm>
          <a:prstGeom prst="rect">
            <a:avLst/>
          </a:prstGeom>
        </p:spPr>
      </p:pic>
    </p:spTree>
    <p:extLst>
      <p:ext uri="{BB962C8B-B14F-4D97-AF65-F5344CB8AC3E}">
        <p14:creationId xmlns:p14="http://schemas.microsoft.com/office/powerpoint/2010/main" val="245078092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3_TWC Opener [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A136FF-294D-894C-A744-82A47C950F60}"/>
              </a:ext>
            </a:extLst>
          </p:cNvPr>
          <p:cNvPicPr>
            <a:picLocks noChangeAspect="1"/>
          </p:cNvPicPr>
          <p:nvPr userDrawn="1"/>
        </p:nvPicPr>
        <p:blipFill rotWithShape="1">
          <a:blip r:embed="rId2"/>
          <a:srcRect l="18658" t="41767"/>
          <a:stretch/>
        </p:blipFill>
        <p:spPr>
          <a:xfrm>
            <a:off x="918742" y="2318300"/>
            <a:ext cx="11273257" cy="4539700"/>
          </a:xfrm>
          <a:prstGeom prst="rect">
            <a:avLst/>
          </a:prstGeom>
        </p:spPr>
      </p:pic>
    </p:spTree>
    <p:extLst>
      <p:ext uri="{BB962C8B-B14F-4D97-AF65-F5344CB8AC3E}">
        <p14:creationId xmlns:p14="http://schemas.microsoft.com/office/powerpoint/2010/main" val="417293571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82B5203-1E28-8B45-AE41-C5107348E01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CF8464-CBB6-1046-88E1-58FD61FF5AD4}"/>
              </a:ext>
            </a:extLst>
          </p:cNvPr>
          <p:cNvSpPr>
            <a:spLocks noGrp="1"/>
          </p:cNvSpPr>
          <p:nvPr>
            <p:ph type="ctrTitle" hasCustomPrompt="1"/>
          </p:nvPr>
        </p:nvSpPr>
        <p:spPr>
          <a:xfrm>
            <a:off x="1351128" y="1299787"/>
            <a:ext cx="10005128" cy="2194560"/>
          </a:xfrm>
        </p:spPr>
        <p:txBody>
          <a:bodyPr anchor="b">
            <a:noAutofit/>
          </a:bodyPr>
          <a:lstStyle>
            <a:lvl1pPr algn="ctr">
              <a:defRPr sz="6000"/>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53CBDE51-4EE3-2A48-BDF8-08E97054E32E}"/>
              </a:ext>
            </a:extLst>
          </p:cNvPr>
          <p:cNvSpPr>
            <a:spLocks noGrp="1"/>
          </p:cNvSpPr>
          <p:nvPr>
            <p:ph type="subTitle" idx="1"/>
          </p:nvPr>
        </p:nvSpPr>
        <p:spPr>
          <a:xfrm>
            <a:off x="1351128" y="3652144"/>
            <a:ext cx="10002672" cy="1645920"/>
          </a:xfrm>
        </p:spPr>
        <p:txBody>
          <a:bodyPr>
            <a:no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a:extLst>
              <a:ext uri="{FF2B5EF4-FFF2-40B4-BE49-F238E27FC236}">
                <a16:creationId xmlns:a16="http://schemas.microsoft.com/office/drawing/2014/main" id="{826EAB12-9CF8-4F4F-A2BB-E2D5322F7262}"/>
              </a:ext>
            </a:extLst>
          </p:cNvPr>
          <p:cNvPicPr>
            <a:picLocks noChangeAspect="1"/>
          </p:cNvPicPr>
          <p:nvPr userDrawn="1"/>
        </p:nvPicPr>
        <p:blipFill>
          <a:blip r:embed="rId3"/>
          <a:stretch>
            <a:fillRect/>
          </a:stretch>
        </p:blipFill>
        <p:spPr>
          <a:xfrm>
            <a:off x="9270485" y="6112475"/>
            <a:ext cx="2203450" cy="738437"/>
          </a:xfrm>
          <a:prstGeom prst="rect">
            <a:avLst/>
          </a:prstGeom>
        </p:spPr>
      </p:pic>
    </p:spTree>
    <p:extLst>
      <p:ext uri="{BB962C8B-B14F-4D97-AF65-F5344CB8AC3E}">
        <p14:creationId xmlns:p14="http://schemas.microsoft.com/office/powerpoint/2010/main" val="253919824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9F64E8-6A0F-1141-9525-A57F22B4BD2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CF8464-CBB6-1046-88E1-58FD61FF5AD4}"/>
              </a:ext>
            </a:extLst>
          </p:cNvPr>
          <p:cNvSpPr>
            <a:spLocks noGrp="1"/>
          </p:cNvSpPr>
          <p:nvPr>
            <p:ph type="ctrTitle" hasCustomPrompt="1"/>
          </p:nvPr>
        </p:nvSpPr>
        <p:spPr>
          <a:xfrm>
            <a:off x="731520" y="1313435"/>
            <a:ext cx="9418320" cy="2194560"/>
          </a:xfrm>
        </p:spPr>
        <p:txBody>
          <a:bodyPr anchor="b">
            <a:noAutofit/>
          </a:bodyPr>
          <a:lstStyle>
            <a:lvl1pPr algn="ctr">
              <a:defRPr sz="6000"/>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53CBDE51-4EE3-2A48-BDF8-08E97054E32E}"/>
              </a:ext>
            </a:extLst>
          </p:cNvPr>
          <p:cNvSpPr>
            <a:spLocks noGrp="1"/>
          </p:cNvSpPr>
          <p:nvPr>
            <p:ph type="subTitle" idx="1"/>
          </p:nvPr>
        </p:nvSpPr>
        <p:spPr>
          <a:xfrm>
            <a:off x="731520" y="3665792"/>
            <a:ext cx="9418320" cy="1645920"/>
          </a:xfrm>
        </p:spPr>
        <p:txBody>
          <a:bodyPr>
            <a:no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61CA531D-4B56-3740-BD89-DC0801729A43}"/>
              </a:ext>
            </a:extLst>
          </p:cNvPr>
          <p:cNvPicPr>
            <a:picLocks noChangeAspect="1"/>
          </p:cNvPicPr>
          <p:nvPr userDrawn="1"/>
        </p:nvPicPr>
        <p:blipFill>
          <a:blip r:embed="rId3"/>
          <a:stretch>
            <a:fillRect/>
          </a:stretch>
        </p:blipFill>
        <p:spPr>
          <a:xfrm>
            <a:off x="594836" y="6112475"/>
            <a:ext cx="2203450" cy="738437"/>
          </a:xfrm>
          <a:prstGeom prst="rect">
            <a:avLst/>
          </a:prstGeom>
        </p:spPr>
      </p:pic>
    </p:spTree>
    <p:extLst>
      <p:ext uri="{BB962C8B-B14F-4D97-AF65-F5344CB8AC3E}">
        <p14:creationId xmlns:p14="http://schemas.microsoft.com/office/powerpoint/2010/main" val="351593874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0C969E-42CF-A548-AE1D-05519540007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05B033-D348-654C-8CAE-C86EC5429316}"/>
              </a:ext>
            </a:extLst>
          </p:cNvPr>
          <p:cNvSpPr>
            <a:spLocks noGrp="1"/>
          </p:cNvSpPr>
          <p:nvPr>
            <p:ph type="title"/>
          </p:nvPr>
        </p:nvSpPr>
        <p:spPr>
          <a:xfrm>
            <a:off x="841248" y="646396"/>
            <a:ext cx="10515600" cy="664797"/>
          </a:xfrm>
        </p:spPr>
        <p:txBody>
          <a:bodyPr anchor="t" anchorCtr="0">
            <a:no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7EB9B61B-4046-5F47-A663-237DEFBB2B48}"/>
              </a:ext>
            </a:extLst>
          </p:cNvPr>
          <p:cNvSpPr>
            <a:spLocks noGrp="1"/>
          </p:cNvSpPr>
          <p:nvPr>
            <p:ph idx="1"/>
          </p:nvPr>
        </p:nvSpPr>
        <p:spPr>
          <a:xfrm>
            <a:off x="838200" y="1645920"/>
            <a:ext cx="10515600" cy="4572000"/>
          </a:xfrm>
        </p:spPr>
        <p:txBody>
          <a:bodyPr/>
          <a:lstStyle>
            <a:lvl1pPr marL="0" indent="0">
              <a:buNone/>
              <a:defRPr sz="2600"/>
            </a:lvl1pPr>
            <a:lvl2pPr marL="457200" indent="0">
              <a:buNone/>
              <a:defRPr sz="2200">
                <a:solidFill>
                  <a:schemeClr val="tx2"/>
                </a:solidFill>
              </a:defRPr>
            </a:lvl2pPr>
            <a:lvl3pPr marL="914400" indent="0">
              <a:buNone/>
              <a:defRPr sz="2000">
                <a:solidFill>
                  <a:schemeClr val="tx2"/>
                </a:solidFill>
              </a:defRPr>
            </a:lvl3pPr>
            <a:lvl4pPr marL="1371600" indent="0">
              <a:buNone/>
              <a:defRPr sz="1800">
                <a:solidFill>
                  <a:schemeClr val="tx2"/>
                </a:solidFill>
              </a:defRPr>
            </a:lvl4pPr>
            <a:lvl5pPr marL="1828800" indent="0">
              <a:buNone/>
              <a:defRPr sz="16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2F48BDA5-F859-3946-8958-9BC8DDFA744C}"/>
              </a:ext>
            </a:extLst>
          </p:cNvPr>
          <p:cNvSpPr>
            <a:spLocks noGrp="1"/>
          </p:cNvSpPr>
          <p:nvPr>
            <p:ph type="sldNum" sz="quarter" idx="4"/>
          </p:nvPr>
        </p:nvSpPr>
        <p:spPr>
          <a:xfrm>
            <a:off x="838200" y="6356350"/>
            <a:ext cx="10515600" cy="365125"/>
          </a:xfrm>
          <a:prstGeom prst="rect">
            <a:avLst/>
          </a:prstGeom>
        </p:spPr>
        <p:txBody>
          <a:bodyPr vert="horz" lIns="0" tIns="0" rIns="0" bIns="0" rtlCol="0" anchor="t" anchorCtr="0"/>
          <a:lstStyle>
            <a:lvl1pPr algn="ctr">
              <a:defRPr sz="1600">
                <a:solidFill>
                  <a:schemeClr val="accent1"/>
                </a:solidFill>
              </a:defRPr>
            </a:lvl1pPr>
          </a:lstStyle>
          <a:p>
            <a:fld id="{24DC2CEE-C89B-6D4C-8A2C-B626C37EB60D}" type="slidenum">
              <a:rPr lang="en-US" smtClean="0">
                <a:solidFill>
                  <a:srgbClr val="0F6134"/>
                </a:solidFill>
              </a:rPr>
              <a:pPr/>
              <a:t>‹#›</a:t>
            </a:fld>
            <a:endParaRPr lang="en-US" dirty="0">
              <a:solidFill>
                <a:srgbClr val="0F6134"/>
              </a:solidFill>
            </a:endParaRPr>
          </a:p>
        </p:txBody>
      </p:sp>
      <p:pic>
        <p:nvPicPr>
          <p:cNvPr id="8" name="Picture 7">
            <a:extLst>
              <a:ext uri="{FF2B5EF4-FFF2-40B4-BE49-F238E27FC236}">
                <a16:creationId xmlns:a16="http://schemas.microsoft.com/office/drawing/2014/main" id="{9A2DA0D5-DB93-134E-A117-E849C34D8D8C}"/>
              </a:ext>
            </a:extLst>
          </p:cNvPr>
          <p:cNvPicPr>
            <a:picLocks noChangeAspect="1"/>
          </p:cNvPicPr>
          <p:nvPr userDrawn="1"/>
        </p:nvPicPr>
        <p:blipFill>
          <a:blip r:embed="rId3"/>
          <a:stretch>
            <a:fillRect/>
          </a:stretch>
        </p:blipFill>
        <p:spPr>
          <a:xfrm>
            <a:off x="9270485" y="6112475"/>
            <a:ext cx="2203450" cy="738437"/>
          </a:xfrm>
          <a:prstGeom prst="rect">
            <a:avLst/>
          </a:prstGeom>
        </p:spPr>
      </p:pic>
    </p:spTree>
    <p:extLst>
      <p:ext uri="{BB962C8B-B14F-4D97-AF65-F5344CB8AC3E}">
        <p14:creationId xmlns:p14="http://schemas.microsoft.com/office/powerpoint/2010/main" val="366630656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0C969E-42CF-A548-AE1D-05519540007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05B033-D348-654C-8CAE-C86EC5429316}"/>
              </a:ext>
            </a:extLst>
          </p:cNvPr>
          <p:cNvSpPr>
            <a:spLocks noGrp="1"/>
          </p:cNvSpPr>
          <p:nvPr>
            <p:ph type="title" hasCustomPrompt="1"/>
          </p:nvPr>
        </p:nvSpPr>
        <p:spPr>
          <a:xfrm>
            <a:off x="841248" y="646396"/>
            <a:ext cx="10515600" cy="664797"/>
          </a:xfrm>
        </p:spPr>
        <p:txBody>
          <a:bodyPr anchor="t" anchorCtr="0">
            <a:noAutofit/>
          </a:bodyPr>
          <a:lstStyle>
            <a:lvl1pPr>
              <a:defRPr sz="3600"/>
            </a:lvl1pPr>
          </a:lstStyle>
          <a:p>
            <a:r>
              <a:rPr lang="en-US" dirty="0"/>
              <a:t>Click to edit </a:t>
            </a:r>
            <a:br>
              <a:rPr lang="en-US" dirty="0"/>
            </a:br>
            <a:r>
              <a:rPr lang="en-US" dirty="0"/>
              <a:t>Master title style</a:t>
            </a:r>
          </a:p>
        </p:txBody>
      </p:sp>
      <p:sp>
        <p:nvSpPr>
          <p:cNvPr id="3" name="Content Placeholder 2">
            <a:extLst>
              <a:ext uri="{FF2B5EF4-FFF2-40B4-BE49-F238E27FC236}">
                <a16:creationId xmlns:a16="http://schemas.microsoft.com/office/drawing/2014/main" id="{7EB9B61B-4046-5F47-A663-237DEFBB2B48}"/>
              </a:ext>
            </a:extLst>
          </p:cNvPr>
          <p:cNvSpPr>
            <a:spLocks noGrp="1"/>
          </p:cNvSpPr>
          <p:nvPr>
            <p:ph idx="1"/>
          </p:nvPr>
        </p:nvSpPr>
        <p:spPr>
          <a:xfrm>
            <a:off x="838200" y="1920240"/>
            <a:ext cx="10515600" cy="4306673"/>
          </a:xfrm>
        </p:spPr>
        <p:txBody>
          <a:bodyPr/>
          <a:lstStyle>
            <a:lvl1pPr marL="0" indent="0">
              <a:buNone/>
              <a:defRPr sz="2600"/>
            </a:lvl1pPr>
            <a:lvl2pPr marL="457200" indent="0">
              <a:buNone/>
              <a:defRPr sz="2200">
                <a:solidFill>
                  <a:schemeClr val="tx2"/>
                </a:solidFill>
              </a:defRPr>
            </a:lvl2pPr>
            <a:lvl3pPr marL="914400" indent="0">
              <a:buNone/>
              <a:defRPr sz="2000">
                <a:solidFill>
                  <a:schemeClr val="tx2"/>
                </a:solidFill>
              </a:defRPr>
            </a:lvl3pPr>
            <a:lvl4pPr marL="1371600" indent="0">
              <a:buNone/>
              <a:defRPr sz="1800">
                <a:solidFill>
                  <a:schemeClr val="tx2"/>
                </a:solidFill>
              </a:defRPr>
            </a:lvl4pPr>
            <a:lvl5pPr marL="1828800" indent="0">
              <a:buNone/>
              <a:defRPr sz="16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2F48BDA5-F859-3946-8958-9BC8DDFA744C}"/>
              </a:ext>
            </a:extLst>
          </p:cNvPr>
          <p:cNvSpPr>
            <a:spLocks noGrp="1"/>
          </p:cNvSpPr>
          <p:nvPr>
            <p:ph type="sldNum" sz="quarter" idx="4"/>
          </p:nvPr>
        </p:nvSpPr>
        <p:spPr>
          <a:xfrm>
            <a:off x="838200" y="6356350"/>
            <a:ext cx="10515600" cy="365125"/>
          </a:xfrm>
          <a:prstGeom prst="rect">
            <a:avLst/>
          </a:prstGeom>
        </p:spPr>
        <p:txBody>
          <a:bodyPr vert="horz" lIns="0" tIns="0" rIns="0" bIns="0" rtlCol="0" anchor="t" anchorCtr="0"/>
          <a:lstStyle>
            <a:lvl1pPr algn="ctr">
              <a:defRPr sz="1600">
                <a:solidFill>
                  <a:schemeClr val="accent1"/>
                </a:solidFill>
              </a:defRPr>
            </a:lvl1pPr>
          </a:lstStyle>
          <a:p>
            <a:fld id="{24DC2CEE-C89B-6D4C-8A2C-B626C37EB60D}" type="slidenum">
              <a:rPr lang="en-US" smtClean="0">
                <a:solidFill>
                  <a:srgbClr val="0F6134"/>
                </a:solidFill>
              </a:rPr>
              <a:pPr/>
              <a:t>‹#›</a:t>
            </a:fld>
            <a:endParaRPr lang="en-US" dirty="0">
              <a:solidFill>
                <a:srgbClr val="0F6134"/>
              </a:solidFill>
            </a:endParaRPr>
          </a:p>
        </p:txBody>
      </p:sp>
      <p:pic>
        <p:nvPicPr>
          <p:cNvPr id="8" name="Picture 7">
            <a:extLst>
              <a:ext uri="{FF2B5EF4-FFF2-40B4-BE49-F238E27FC236}">
                <a16:creationId xmlns:a16="http://schemas.microsoft.com/office/drawing/2014/main" id="{9A2DA0D5-DB93-134E-A117-E849C34D8D8C}"/>
              </a:ext>
            </a:extLst>
          </p:cNvPr>
          <p:cNvPicPr>
            <a:picLocks noChangeAspect="1"/>
          </p:cNvPicPr>
          <p:nvPr userDrawn="1"/>
        </p:nvPicPr>
        <p:blipFill>
          <a:blip r:embed="rId3"/>
          <a:stretch>
            <a:fillRect/>
          </a:stretch>
        </p:blipFill>
        <p:spPr>
          <a:xfrm>
            <a:off x="9270485" y="6112475"/>
            <a:ext cx="2203450" cy="738437"/>
          </a:xfrm>
          <a:prstGeom prst="rect">
            <a:avLst/>
          </a:prstGeom>
        </p:spPr>
      </p:pic>
    </p:spTree>
    <p:extLst>
      <p:ext uri="{BB962C8B-B14F-4D97-AF65-F5344CB8AC3E}">
        <p14:creationId xmlns:p14="http://schemas.microsoft.com/office/powerpoint/2010/main" val="428706856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2343B0-266E-DC41-9199-2DB0F001F7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D123E6-6C39-8F4F-9A5D-166C69CBDCF9}"/>
              </a:ext>
            </a:extLst>
          </p:cNvPr>
          <p:cNvSpPr>
            <a:spLocks noGrp="1"/>
          </p:cNvSpPr>
          <p:nvPr>
            <p:ph type="title"/>
          </p:nvPr>
        </p:nvSpPr>
        <p:spPr>
          <a:xfrm>
            <a:off x="841248" y="649224"/>
            <a:ext cx="10515600" cy="747897"/>
          </a:xfrm>
        </p:spPr>
        <p:txBody>
          <a:bodyPr anchor="t" anchorCtr="0">
            <a:noAutofit/>
          </a:bodyPr>
          <a:lstStyle>
            <a:lvl1pPr>
              <a:defRPr sz="3600"/>
            </a:lvl1pPr>
          </a:lstStyle>
          <a:p>
            <a:r>
              <a:rPr lang="en-US" dirty="0"/>
              <a:t>Click to edit Master title style</a:t>
            </a:r>
          </a:p>
        </p:txBody>
      </p:sp>
      <p:sp>
        <p:nvSpPr>
          <p:cNvPr id="6" name="Slide Number Placeholder 5">
            <a:extLst>
              <a:ext uri="{FF2B5EF4-FFF2-40B4-BE49-F238E27FC236}">
                <a16:creationId xmlns:a16="http://schemas.microsoft.com/office/drawing/2014/main" id="{91360499-3078-6242-9947-5E9544CBA1B6}"/>
              </a:ext>
            </a:extLst>
          </p:cNvPr>
          <p:cNvSpPr>
            <a:spLocks noGrp="1"/>
          </p:cNvSpPr>
          <p:nvPr>
            <p:ph type="sldNum" sz="quarter" idx="4"/>
          </p:nvPr>
        </p:nvSpPr>
        <p:spPr>
          <a:xfrm>
            <a:off x="838200" y="6356350"/>
            <a:ext cx="10515600" cy="365125"/>
          </a:xfrm>
          <a:prstGeom prst="rect">
            <a:avLst/>
          </a:prstGeom>
        </p:spPr>
        <p:txBody>
          <a:bodyPr vert="horz" lIns="0" tIns="0" rIns="0" bIns="0" rtlCol="0" anchor="t" anchorCtr="0"/>
          <a:lstStyle>
            <a:lvl1pPr algn="ctr">
              <a:defRPr sz="1600">
                <a:solidFill>
                  <a:schemeClr val="accent1"/>
                </a:solidFill>
              </a:defRPr>
            </a:lvl1pPr>
          </a:lstStyle>
          <a:p>
            <a:fld id="{24DC2CEE-C89B-6D4C-8A2C-B626C37EB60D}" type="slidenum">
              <a:rPr lang="en-US" smtClean="0">
                <a:solidFill>
                  <a:srgbClr val="0F6134"/>
                </a:solidFill>
              </a:rPr>
              <a:pPr/>
              <a:t>‹#›</a:t>
            </a:fld>
            <a:endParaRPr lang="en-US" dirty="0">
              <a:solidFill>
                <a:srgbClr val="0F6134"/>
              </a:solidFill>
            </a:endParaRPr>
          </a:p>
        </p:txBody>
      </p:sp>
      <p:pic>
        <p:nvPicPr>
          <p:cNvPr id="7" name="Picture 6">
            <a:extLst>
              <a:ext uri="{FF2B5EF4-FFF2-40B4-BE49-F238E27FC236}">
                <a16:creationId xmlns:a16="http://schemas.microsoft.com/office/drawing/2014/main" id="{9D676A2A-E5B2-114A-9485-85CEB202E1A4}"/>
              </a:ext>
            </a:extLst>
          </p:cNvPr>
          <p:cNvPicPr>
            <a:picLocks noChangeAspect="1"/>
          </p:cNvPicPr>
          <p:nvPr userDrawn="1"/>
        </p:nvPicPr>
        <p:blipFill>
          <a:blip r:embed="rId3"/>
          <a:stretch>
            <a:fillRect/>
          </a:stretch>
        </p:blipFill>
        <p:spPr>
          <a:xfrm>
            <a:off x="9270485" y="6112475"/>
            <a:ext cx="2203450" cy="738437"/>
          </a:xfrm>
          <a:prstGeom prst="rect">
            <a:avLst/>
          </a:prstGeom>
        </p:spPr>
      </p:pic>
    </p:spTree>
    <p:extLst>
      <p:ext uri="{BB962C8B-B14F-4D97-AF65-F5344CB8AC3E}">
        <p14:creationId xmlns:p14="http://schemas.microsoft.com/office/powerpoint/2010/main" val="302498863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7.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3FA8EF-ABC5-944A-A3B0-DB04A54EA133}"/>
              </a:ext>
            </a:extLst>
          </p:cNvPr>
          <p:cNvSpPr>
            <a:spLocks noGrp="1"/>
          </p:cNvSpPr>
          <p:nvPr>
            <p:ph type="title"/>
          </p:nvPr>
        </p:nvSpPr>
        <p:spPr>
          <a:xfrm>
            <a:off x="841248" y="539815"/>
            <a:ext cx="10515600" cy="747897"/>
          </a:xfrm>
          <a:prstGeom prst="rect">
            <a:avLst/>
          </a:prstGeom>
        </p:spPr>
        <p:txBody>
          <a:bodyPr vert="horz" lIns="0" tIns="0" rIns="0" bIns="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DF019D1C-C6B7-CC47-A677-A8C2C9E67E95}"/>
              </a:ext>
            </a:extLst>
          </p:cNvPr>
          <p:cNvSpPr>
            <a:spLocks noGrp="1"/>
          </p:cNvSpPr>
          <p:nvPr>
            <p:ph type="body" idx="1"/>
          </p:nvPr>
        </p:nvSpPr>
        <p:spPr>
          <a:xfrm>
            <a:off x="838200" y="1645920"/>
            <a:ext cx="10515600" cy="4572000"/>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320A0AD-3C26-4742-B4E3-BCB7FC6FD97A}"/>
              </a:ext>
            </a:extLst>
          </p:cNvPr>
          <p:cNvSpPr>
            <a:spLocks noGrp="1"/>
          </p:cNvSpPr>
          <p:nvPr>
            <p:ph type="dt" sz="half" idx="2"/>
          </p:nvPr>
        </p:nvSpPr>
        <p:spPr>
          <a:xfrm>
            <a:off x="838200" y="6356350"/>
            <a:ext cx="2743200" cy="365125"/>
          </a:xfrm>
          <a:prstGeom prst="rect">
            <a:avLst/>
          </a:prstGeom>
        </p:spPr>
        <p:txBody>
          <a:bodyPr vert="horz" lIns="0" tIns="0" rIns="0" bIns="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solidFill>
                <a:srgbClr val="000000">
                  <a:tint val="75000"/>
                </a:srgbClr>
              </a:solidFill>
            </a:endParaRPr>
          </a:p>
        </p:txBody>
      </p:sp>
      <p:sp>
        <p:nvSpPr>
          <p:cNvPr id="5" name="Footer Placeholder 4">
            <a:extLst>
              <a:ext uri="{FF2B5EF4-FFF2-40B4-BE49-F238E27FC236}">
                <a16:creationId xmlns:a16="http://schemas.microsoft.com/office/drawing/2014/main" id="{D4C7D9DC-CB6D-6B4D-8B5A-62E93808546C}"/>
              </a:ext>
            </a:extLst>
          </p:cNvPr>
          <p:cNvSpPr>
            <a:spLocks noGrp="1"/>
          </p:cNvSpPr>
          <p:nvPr>
            <p:ph type="ftr" sz="quarter" idx="3"/>
          </p:nvPr>
        </p:nvSpPr>
        <p:spPr>
          <a:xfrm>
            <a:off x="4038600" y="6356350"/>
            <a:ext cx="4114800" cy="365125"/>
          </a:xfrm>
          <a:prstGeom prst="rect">
            <a:avLst/>
          </a:prstGeom>
        </p:spPr>
        <p:txBody>
          <a:bodyPr vert="horz" lIns="0" tIns="0" rIns="0" bIns="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solidFill>
                <a:srgbClr val="000000">
                  <a:tint val="75000"/>
                </a:srgbClr>
              </a:solidFill>
            </a:endParaRPr>
          </a:p>
        </p:txBody>
      </p:sp>
      <p:sp>
        <p:nvSpPr>
          <p:cNvPr id="6" name="Slide Number Placeholder 5">
            <a:extLst>
              <a:ext uri="{FF2B5EF4-FFF2-40B4-BE49-F238E27FC236}">
                <a16:creationId xmlns:a16="http://schemas.microsoft.com/office/drawing/2014/main" id="{00E12200-10D4-1C40-941B-ACEB424E555A}"/>
              </a:ext>
            </a:extLst>
          </p:cNvPr>
          <p:cNvSpPr>
            <a:spLocks noGrp="1"/>
          </p:cNvSpPr>
          <p:nvPr>
            <p:ph type="sldNum" sz="quarter" idx="4"/>
          </p:nvPr>
        </p:nvSpPr>
        <p:spPr>
          <a:xfrm>
            <a:off x="8610600" y="6356350"/>
            <a:ext cx="2743200" cy="365125"/>
          </a:xfrm>
          <a:prstGeom prst="rect">
            <a:avLst/>
          </a:prstGeom>
        </p:spPr>
        <p:txBody>
          <a:bodyPr vert="horz" lIns="0" tIns="0" rIns="0" bIns="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99096E66-BE49-694C-A909-43AFACDA8F5B}"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32781708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82" r:id="rId8"/>
    <p:sldLayoutId id="2147483677" r:id="rId9"/>
    <p:sldLayoutId id="2147483678" r:id="rId10"/>
    <p:sldLayoutId id="2147483681" r:id="rId11"/>
  </p:sldLayoutIdLst>
  <p:transition>
    <p:fade/>
  </p:transition>
  <p:hf hdr="0" ftr="0" dt="0"/>
  <p:txStyles>
    <p:titleStyle>
      <a:lvl1pPr algn="l" defTabSz="914400" rtl="0" eaLnBrk="1" latinLnBrk="0" hangingPunct="1">
        <a:lnSpc>
          <a:spcPct val="90000"/>
        </a:lnSpc>
        <a:spcBef>
          <a:spcPct val="0"/>
        </a:spcBef>
        <a:buNone/>
        <a:defRPr sz="4000" b="1" i="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6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2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76C470-AFFB-E84C-B17B-6F0B971B38A1}" type="datetimeFigureOut">
              <a:rPr lang="en-US" smtClean="0"/>
              <a:t>6/14/2024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74D0AC-6201-F340-A8DD-FAE24040BABB}" type="slidenum">
              <a:rPr lang="en-US" smtClean="0"/>
              <a:t>‹#›</a:t>
            </a:fld>
            <a:endParaRPr lang="en-US"/>
          </a:p>
        </p:txBody>
      </p:sp>
      <p:pic>
        <p:nvPicPr>
          <p:cNvPr id="12" name="Picture 11" descr="Graphical user interface, application&#10;&#10;Description automatically generated">
            <a:extLst>
              <a:ext uri="{FF2B5EF4-FFF2-40B4-BE49-F238E27FC236}">
                <a16:creationId xmlns:a16="http://schemas.microsoft.com/office/drawing/2014/main" id="{FF0ACBF4-D674-9A6B-D303-28209F82464A}"/>
              </a:ext>
            </a:extLst>
          </p:cNvPr>
          <p:cNvPicPr>
            <a:picLocks noChangeAspect="1"/>
          </p:cNvPicPr>
          <p:nvPr userDrawn="1"/>
        </p:nvPicPr>
        <p:blipFill>
          <a:blip r:embed="rId15"/>
          <a:stretch>
            <a:fillRect/>
          </a:stretch>
        </p:blipFill>
        <p:spPr>
          <a:xfrm>
            <a:off x="0" y="0"/>
            <a:ext cx="12192000" cy="6858000"/>
          </a:xfrm>
          <a:prstGeom prst="rect">
            <a:avLst/>
          </a:prstGeom>
        </p:spPr>
      </p:pic>
    </p:spTree>
    <p:extLst>
      <p:ext uri="{BB962C8B-B14F-4D97-AF65-F5344CB8AC3E}">
        <p14:creationId xmlns:p14="http://schemas.microsoft.com/office/powerpoint/2010/main" val="136653309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s://www.apta.com/wp-content/uploads/APTA-BTS-ZBT-RP-001-23.pdf" TargetMode="External"/><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www.transitworkforce.org/resource_library/providing-training-for-zero-emission-buses-recommended-expanded-rfp-language/" TargetMode="External"/><Relationship Id="rId5" Type="http://schemas.openxmlformats.org/officeDocument/2006/relationships/hyperlink" Target="http://www.transportcenter.org/ZEB" TargetMode="External"/><Relationship Id="rId4" Type="http://schemas.openxmlformats.org/officeDocument/2006/relationships/hyperlink" Target="https://www.transitworkforce.org/wp-content/uploads/2024/06/Skill-Survey-ZEB.docx"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apta.com/zebmaintenance" TargetMode="External"/><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hyperlink" Target="https://www.transitworkforce.org/battery-electric-bus-familiarization-course/"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hyperlink" Target="https://learning.transportcenter.org/"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transitworkforce.org/resource_library/providing-training-for-zero-emission-buses-recommended-expanded-rfp-language/"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s://web.cvent.com/event/0c666f97-a334-4a0b-b0f4-46f57b07a84e/websitePage:4bc87b85-8f23-402f-bc1d-048768d194f7" TargetMode="External"/><Relationship Id="rId5" Type="http://schemas.openxmlformats.org/officeDocument/2006/relationships/hyperlink" Target="https://www.transitworkforce.org/resource/?title=&amp;term=&amp;type2=&amp;type=zeb" TargetMode="External"/><Relationship Id="rId4" Type="http://schemas.openxmlformats.org/officeDocument/2006/relationships/hyperlink" Target="https://www.transitworkforce.org/resource_library/electric-vehicle-maintenanc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hyperlink" Target="http://www.transitworkforce.org/mc24"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www.transitworkforce.org/"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mailto:jmacumber@transportcenter.org" TargetMode="External"/><Relationship Id="rId5" Type="http://schemas.openxmlformats.org/officeDocument/2006/relationships/hyperlink" Target="mailto:bliu@transportcenter.org" TargetMode="External"/><Relationship Id="rId4" Type="http://schemas.openxmlformats.org/officeDocument/2006/relationships/hyperlink" Target="mailto:JohnJSchiavone@cs.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www.transportcenter.org/zeb"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1">
            <a:extLst>
              <a:ext uri="{FF2B5EF4-FFF2-40B4-BE49-F238E27FC236}">
                <a16:creationId xmlns:a16="http://schemas.microsoft.com/office/drawing/2014/main" id="{DA48B7F1-19A2-79E6-0EDA-226ACF06A2D0}"/>
              </a:ext>
            </a:extLst>
          </p:cNvPr>
          <p:cNvSpPr txBox="1"/>
          <p:nvPr/>
        </p:nvSpPr>
        <p:spPr>
          <a:xfrm>
            <a:off x="821410" y="3940058"/>
            <a:ext cx="11370589" cy="1439625"/>
          </a:xfrm>
          <a:prstGeom prst="rect">
            <a:avLst/>
          </a:prstGeom>
          <a:noFill/>
        </p:spPr>
        <p:txBody>
          <a:bodyPr wrap="square" rtlCol="0">
            <a:spAutoFit/>
          </a:bodyPr>
          <a:lstStyle/>
          <a:p>
            <a:pPr lvl="0" algn="ctr"/>
            <a:r>
              <a:rPr lang="en-US" sz="2800" b="1" dirty="0">
                <a:solidFill>
                  <a:schemeClr val="accent2"/>
                </a:solidFill>
                <a:latin typeface="Arial" panose="020B0604020202020204" pitchFamily="34" charset="0"/>
                <a:ea typeface="Lato Black" charset="0"/>
                <a:cs typeface="Arial" panose="020B0604020202020204" pitchFamily="34" charset="0"/>
              </a:rPr>
              <a:t>Powering Up the Workforce: </a:t>
            </a:r>
          </a:p>
          <a:p>
            <a:pPr lvl="0" algn="ctr"/>
            <a:r>
              <a:rPr lang="en-US" sz="2800" b="1" dirty="0">
                <a:solidFill>
                  <a:schemeClr val="accent2"/>
                </a:solidFill>
                <a:latin typeface="Arial" panose="020B0604020202020204" pitchFamily="34" charset="0"/>
                <a:ea typeface="Lato Black" charset="0"/>
                <a:cs typeface="Arial" panose="020B0604020202020204" pitchFamily="34" charset="0"/>
              </a:rPr>
              <a:t>TWC's Zero-Emission Bus Resources</a:t>
            </a:r>
          </a:p>
          <a:p>
            <a:pPr lvl="0" algn="ctr">
              <a:lnSpc>
                <a:spcPct val="150000"/>
              </a:lnSpc>
            </a:pPr>
            <a:r>
              <a:rPr lang="en-US" sz="2400" dirty="0">
                <a:solidFill>
                  <a:schemeClr val="accent2"/>
                </a:solidFill>
                <a:latin typeface="Arial" panose="020B0604020202020204" pitchFamily="34" charset="0"/>
                <a:ea typeface="Lato Black" charset="0"/>
                <a:cs typeface="Arial" panose="020B0604020202020204" pitchFamily="34" charset="0"/>
              </a:rPr>
              <a:t>June 17, 2024</a:t>
            </a:r>
          </a:p>
        </p:txBody>
      </p:sp>
      <p:pic>
        <p:nvPicPr>
          <p:cNvPr id="5" name="Picture 4">
            <a:extLst>
              <a:ext uri="{FF2B5EF4-FFF2-40B4-BE49-F238E27FC236}">
                <a16:creationId xmlns:a16="http://schemas.microsoft.com/office/drawing/2014/main" id="{978D807B-B8F0-B541-BC96-D615F45FD536}"/>
              </a:ext>
              <a:ext uri="{C183D7F6-B498-43B3-948B-1728B52AA6E4}">
                <adec:decorative xmlns:adec="http://schemas.microsoft.com/office/drawing/2017/decorative" val="1"/>
              </a:ext>
            </a:extLst>
          </p:cNvPr>
          <p:cNvPicPr>
            <a:picLocks noChangeAspect="1"/>
          </p:cNvPicPr>
          <p:nvPr/>
        </p:nvPicPr>
        <p:blipFill rotWithShape="1">
          <a:blip r:embed="rId3">
            <a:alphaModFix/>
          </a:blip>
          <a:srcRect l="21986" r="22148"/>
          <a:stretch/>
        </p:blipFill>
        <p:spPr>
          <a:xfrm>
            <a:off x="655093" y="706761"/>
            <a:ext cx="1291658" cy="1284482"/>
          </a:xfrm>
          <a:prstGeom prst="rect">
            <a:avLst/>
          </a:prstGeom>
          <a:noFill/>
        </p:spPr>
      </p:pic>
      <p:sp>
        <p:nvSpPr>
          <p:cNvPr id="3" name="TextBox 2">
            <a:extLst>
              <a:ext uri="{FF2B5EF4-FFF2-40B4-BE49-F238E27FC236}">
                <a16:creationId xmlns:a16="http://schemas.microsoft.com/office/drawing/2014/main" id="{391B8093-74FB-8F46-BCB2-776EEC474188}"/>
              </a:ext>
            </a:extLst>
          </p:cNvPr>
          <p:cNvSpPr txBox="1"/>
          <p:nvPr/>
        </p:nvSpPr>
        <p:spPr>
          <a:xfrm>
            <a:off x="0" y="533272"/>
            <a:ext cx="12192000" cy="738664"/>
          </a:xfrm>
          <a:prstGeom prst="rect">
            <a:avLst/>
          </a:prstGeom>
          <a:noFill/>
        </p:spPr>
        <p:txBody>
          <a:bodyPr wrap="square" rtlCol="0">
            <a:spAutoFit/>
          </a:bodyPr>
          <a:lstStyle/>
          <a:p>
            <a:pPr marL="0" marR="0" lvl="0" indent="0" algn="ctr" defTabSz="2173204" rtl="0" eaLnBrk="1" fontAlgn="auto" latinLnBrk="0" hangingPunct="1">
              <a:lnSpc>
                <a:spcPct val="100000"/>
              </a:lnSpc>
              <a:spcBef>
                <a:spcPts val="600"/>
              </a:spcBef>
              <a:spcAft>
                <a:spcPts val="600"/>
              </a:spcAft>
              <a:buClrTx/>
              <a:buSzTx/>
              <a:buFontTx/>
              <a:buNone/>
              <a:tabLst/>
              <a:defRPr/>
            </a:pPr>
            <a:r>
              <a:rPr kumimoji="0" lang="en-US" sz="4200" b="1" i="0" u="none" strike="noStrike" kern="1200" cap="none" spc="0" normalizeH="0" baseline="0" noProof="0" dirty="0">
                <a:ln>
                  <a:noFill/>
                </a:ln>
                <a:solidFill>
                  <a:srgbClr val="0F6134"/>
                </a:solidFill>
                <a:effectLst/>
                <a:uLnTx/>
                <a:uFillTx/>
                <a:latin typeface="Arial" panose="020B0604020202020204" pitchFamily="34" charset="0"/>
                <a:ea typeface="Lato Black" charset="0"/>
                <a:cs typeface="Arial" panose="020B0604020202020204" pitchFamily="34" charset="0"/>
              </a:rPr>
              <a:t>Transit Workforce Center</a:t>
            </a:r>
          </a:p>
        </p:txBody>
      </p:sp>
      <p:sp>
        <p:nvSpPr>
          <p:cNvPr id="2" name="TextBox 1">
            <a:extLst>
              <a:ext uri="{FF2B5EF4-FFF2-40B4-BE49-F238E27FC236}">
                <a16:creationId xmlns:a16="http://schemas.microsoft.com/office/drawing/2014/main" id="{B7A79CFC-8B7C-284E-943C-587652191ED6}"/>
              </a:ext>
            </a:extLst>
          </p:cNvPr>
          <p:cNvSpPr txBox="1"/>
          <p:nvPr/>
        </p:nvSpPr>
        <p:spPr>
          <a:xfrm>
            <a:off x="1" y="1252518"/>
            <a:ext cx="12192000" cy="861774"/>
          </a:xfrm>
          <a:prstGeom prst="rect">
            <a:avLst/>
          </a:prstGeom>
          <a:noFill/>
        </p:spPr>
        <p:txBody>
          <a:bodyPr wrap="square" rtlCol="0">
            <a:spAutoFit/>
          </a:bodyPr>
          <a:lstStyle/>
          <a:p>
            <a:pPr marL="0" marR="0" lvl="0" indent="0" algn="ctr" defTabSz="2173204"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F6134"/>
                </a:solidFill>
                <a:effectLst/>
                <a:uLnTx/>
                <a:uFillTx/>
                <a:latin typeface="Arial" panose="020B0604020202020204" pitchFamily="34" charset="0"/>
                <a:ea typeface="Lato Black" charset="0"/>
                <a:cs typeface="Arial" panose="020B0604020202020204" pitchFamily="34" charset="0"/>
              </a:rPr>
              <a:t>National Technical Assistance Center </a:t>
            </a:r>
          </a:p>
          <a:p>
            <a:pPr marL="0" marR="0" lvl="0" indent="0" algn="ctr" defTabSz="2173204"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F6134"/>
                </a:solidFill>
                <a:effectLst/>
                <a:uLnTx/>
                <a:uFillTx/>
                <a:latin typeface="Arial" panose="020B0604020202020204" pitchFamily="34" charset="0"/>
                <a:ea typeface="Lato Black" charset="0"/>
                <a:cs typeface="Arial" panose="020B0604020202020204" pitchFamily="34" charset="0"/>
              </a:rPr>
              <a:t>for Transit Workforce Development</a:t>
            </a:r>
          </a:p>
        </p:txBody>
      </p:sp>
      <p:pic>
        <p:nvPicPr>
          <p:cNvPr id="7" name="Picture 6">
            <a:extLst>
              <a:ext uri="{FF2B5EF4-FFF2-40B4-BE49-F238E27FC236}">
                <a16:creationId xmlns:a16="http://schemas.microsoft.com/office/drawing/2014/main" id="{4E3CC24F-D256-734F-8018-4B9EBD5CE31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8100" y="809905"/>
            <a:ext cx="1358900" cy="1210900"/>
          </a:xfrm>
          <a:prstGeom prst="rect">
            <a:avLst/>
          </a:prstGeom>
          <a:noFill/>
        </p:spPr>
      </p:pic>
      <p:cxnSp>
        <p:nvCxnSpPr>
          <p:cNvPr id="4" name="Straight Connector 3">
            <a:extLst>
              <a:ext uri="{FF2B5EF4-FFF2-40B4-BE49-F238E27FC236}">
                <a16:creationId xmlns:a16="http://schemas.microsoft.com/office/drawing/2014/main" id="{F0296F5E-3A13-CB4F-ABC9-DF42CEFF4F52}"/>
              </a:ext>
              <a:ext uri="{C183D7F6-B498-43B3-948B-1728B52AA6E4}">
                <adec:decorative xmlns:adec="http://schemas.microsoft.com/office/drawing/2017/decorative" val="1"/>
              </a:ext>
            </a:extLst>
          </p:cNvPr>
          <p:cNvCxnSpPr>
            <a:cxnSpLocks/>
          </p:cNvCxnSpPr>
          <p:nvPr/>
        </p:nvCxnSpPr>
        <p:spPr>
          <a:xfrm>
            <a:off x="655093" y="2345193"/>
            <a:ext cx="10754435" cy="0"/>
          </a:xfrm>
          <a:prstGeom prst="line">
            <a:avLst/>
          </a:prstGeom>
          <a:ln w="25400" cap="rnd">
            <a:gradFill>
              <a:gsLst>
                <a:gs pos="0">
                  <a:schemeClr val="accent3"/>
                </a:gs>
                <a:gs pos="50000">
                  <a:schemeClr val="accent2"/>
                </a:gs>
                <a:gs pos="63000">
                  <a:schemeClr val="accent2"/>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FE369303-A679-72B4-10AC-6715092601E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41550" y="2645730"/>
            <a:ext cx="1201526" cy="1205060"/>
          </a:xfrm>
          <a:prstGeom prst="rect">
            <a:avLst/>
          </a:prstGeom>
        </p:spPr>
      </p:pic>
      <p:sp>
        <p:nvSpPr>
          <p:cNvPr id="12" name="TextBox 11">
            <a:extLst>
              <a:ext uri="{FF2B5EF4-FFF2-40B4-BE49-F238E27FC236}">
                <a16:creationId xmlns:a16="http://schemas.microsoft.com/office/drawing/2014/main" id="{190E73D4-4628-A3A4-BB6B-4A2207C512AC}"/>
              </a:ext>
            </a:extLst>
          </p:cNvPr>
          <p:cNvSpPr txBox="1"/>
          <p:nvPr/>
        </p:nvSpPr>
        <p:spPr>
          <a:xfrm>
            <a:off x="3243076" y="3163474"/>
            <a:ext cx="6907372" cy="615553"/>
          </a:xfrm>
          <a:prstGeom prst="rect">
            <a:avLst/>
          </a:prstGeom>
          <a:noFill/>
        </p:spPr>
        <p:txBody>
          <a:bodyPr wrap="square">
            <a:spAutoFit/>
          </a:bodyPr>
          <a:lstStyle/>
          <a:p>
            <a:pPr lvl="0"/>
            <a:r>
              <a:rPr lang="en-US" sz="3400" b="1" dirty="0">
                <a:solidFill>
                  <a:schemeClr val="accent1"/>
                </a:solidFill>
                <a:latin typeface="Arial" panose="020B0604020202020204" pitchFamily="34" charset="0"/>
                <a:ea typeface="Lato Black" charset="0"/>
                <a:cs typeface="Arial" panose="020B0604020202020204" pitchFamily="34" charset="0"/>
              </a:rPr>
              <a:t>ZEB Workforce Transition Plan</a:t>
            </a:r>
          </a:p>
        </p:txBody>
      </p:sp>
      <p:pic>
        <p:nvPicPr>
          <p:cNvPr id="8" name="Picture 7">
            <a:extLst>
              <a:ext uri="{FF2B5EF4-FFF2-40B4-BE49-F238E27FC236}">
                <a16:creationId xmlns:a16="http://schemas.microsoft.com/office/drawing/2014/main" id="{78A96C97-B892-C64D-8DB2-CA34BFA5C60E}"/>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6410" y="5560287"/>
            <a:ext cx="5639180" cy="970848"/>
          </a:xfrm>
          <a:prstGeom prst="rect">
            <a:avLst/>
          </a:prstGeom>
        </p:spPr>
      </p:pic>
    </p:spTree>
    <p:extLst>
      <p:ext uri="{BB962C8B-B14F-4D97-AF65-F5344CB8AC3E}">
        <p14:creationId xmlns:p14="http://schemas.microsoft.com/office/powerpoint/2010/main" val="135525428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C50AE-6EB0-B8B4-3EDE-61DF1504C233}"/>
              </a:ext>
            </a:extLst>
          </p:cNvPr>
          <p:cNvSpPr>
            <a:spLocks noGrp="1"/>
          </p:cNvSpPr>
          <p:nvPr>
            <p:ph type="title"/>
          </p:nvPr>
        </p:nvSpPr>
        <p:spPr/>
        <p:txBody>
          <a:bodyPr/>
          <a:lstStyle/>
          <a:p>
            <a:pPr algn="ctr"/>
            <a:r>
              <a:rPr lang="en-US" dirty="0"/>
              <a:t>ZEB Workforce Transition Plan</a:t>
            </a:r>
            <a:endParaRPr lang="en-US" b="0" dirty="0"/>
          </a:p>
        </p:txBody>
      </p:sp>
      <p:sp>
        <p:nvSpPr>
          <p:cNvPr id="3" name="Content Placeholder 2">
            <a:extLst>
              <a:ext uri="{FF2B5EF4-FFF2-40B4-BE49-F238E27FC236}">
                <a16:creationId xmlns:a16="http://schemas.microsoft.com/office/drawing/2014/main" id="{9B7B3EDC-31D6-920E-DDE6-6B17487AEE3A}"/>
              </a:ext>
            </a:extLst>
          </p:cNvPr>
          <p:cNvSpPr>
            <a:spLocks noGrp="1"/>
          </p:cNvSpPr>
          <p:nvPr>
            <p:ph idx="1"/>
          </p:nvPr>
        </p:nvSpPr>
        <p:spPr>
          <a:xfrm>
            <a:off x="838200" y="1463040"/>
            <a:ext cx="10515600" cy="4572000"/>
          </a:xfrm>
        </p:spPr>
        <p:txBody>
          <a:bodyPr>
            <a:noAutofit/>
          </a:bodyPr>
          <a:lstStyle/>
          <a:p>
            <a:pPr>
              <a:lnSpc>
                <a:spcPct val="100000"/>
              </a:lnSpc>
              <a:spcAft>
                <a:spcPts val="200"/>
              </a:spcAft>
            </a:pPr>
            <a:r>
              <a:rPr lang="en-US" sz="2800" dirty="0">
                <a:solidFill>
                  <a:schemeClr val="tx1"/>
                </a:solidFill>
              </a:rPr>
              <a:t>Transition Plan is well laid out and easy to follow</a:t>
            </a:r>
          </a:p>
          <a:p>
            <a:pPr marL="457200" indent="-457200">
              <a:lnSpc>
                <a:spcPct val="100000"/>
              </a:lnSpc>
              <a:spcAft>
                <a:spcPts val="200"/>
              </a:spcAft>
              <a:buFont typeface="Arial" panose="020B0604020202020204" pitchFamily="34" charset="0"/>
              <a:buChar char="•"/>
            </a:pPr>
            <a:r>
              <a:rPr lang="en-US" sz="2400" dirty="0">
                <a:solidFill>
                  <a:schemeClr val="tx1"/>
                </a:solidFill>
              </a:rPr>
              <a:t>8-step process</a:t>
            </a:r>
          </a:p>
          <a:p>
            <a:pPr marL="457200" indent="-457200">
              <a:lnSpc>
                <a:spcPct val="100000"/>
              </a:lnSpc>
              <a:spcAft>
                <a:spcPts val="200"/>
              </a:spcAft>
              <a:buFont typeface="Arial" panose="020B0604020202020204" pitchFamily="34" charset="0"/>
              <a:buChar char="•"/>
            </a:pPr>
            <a:r>
              <a:rPr lang="en-US" sz="2400" dirty="0">
                <a:solidFill>
                  <a:schemeClr val="tx1"/>
                </a:solidFill>
              </a:rPr>
              <a:t>Includes best practice examples and links to several resources</a:t>
            </a:r>
          </a:p>
          <a:p>
            <a:pPr marL="457200" indent="-457200">
              <a:lnSpc>
                <a:spcPct val="100000"/>
              </a:lnSpc>
              <a:spcAft>
                <a:spcPts val="200"/>
              </a:spcAft>
              <a:buFont typeface="Arial" panose="020B0604020202020204" pitchFamily="34" charset="0"/>
              <a:buChar char="•"/>
            </a:pPr>
            <a:r>
              <a:rPr lang="en-US" sz="2800" dirty="0">
                <a:solidFill>
                  <a:schemeClr val="tx1"/>
                </a:solidFill>
              </a:rPr>
              <a:t>Requires effort in the face of several challenges</a:t>
            </a:r>
          </a:p>
          <a:p>
            <a:pPr marL="914400" lvl="1" indent="-457200">
              <a:lnSpc>
                <a:spcPct val="100000"/>
              </a:lnSpc>
              <a:spcAft>
                <a:spcPts val="200"/>
              </a:spcAft>
              <a:buFont typeface="Arial" panose="020B0604020202020204" pitchFamily="34" charset="0"/>
              <a:buChar char="•"/>
            </a:pPr>
            <a:r>
              <a:rPr lang="en-US" sz="2400" dirty="0">
                <a:solidFill>
                  <a:schemeClr val="tx1"/>
                </a:solidFill>
              </a:rPr>
              <a:t>Many agencies lack formal training department</a:t>
            </a:r>
          </a:p>
          <a:p>
            <a:pPr marL="914400" lvl="1" indent="-457200">
              <a:lnSpc>
                <a:spcPct val="100000"/>
              </a:lnSpc>
              <a:spcAft>
                <a:spcPts val="200"/>
              </a:spcAft>
              <a:buFont typeface="Arial" panose="020B0604020202020204" pitchFamily="34" charset="0"/>
              <a:buChar char="•"/>
            </a:pPr>
            <a:r>
              <a:rPr lang="en-US" sz="2400" dirty="0">
                <a:solidFill>
                  <a:schemeClr val="tx1"/>
                </a:solidFill>
              </a:rPr>
              <a:t>Transit facing unpresented workforce shortages</a:t>
            </a:r>
          </a:p>
          <a:p>
            <a:pPr marL="914400" lvl="1" indent="-457200">
              <a:lnSpc>
                <a:spcPct val="100000"/>
              </a:lnSpc>
              <a:spcAft>
                <a:spcPts val="200"/>
              </a:spcAft>
              <a:buFont typeface="Arial" panose="020B0604020202020204" pitchFamily="34" charset="0"/>
              <a:buChar char="•"/>
            </a:pPr>
            <a:r>
              <a:rPr lang="en-US" sz="2400" dirty="0">
                <a:solidFill>
                  <a:schemeClr val="tx1"/>
                </a:solidFill>
              </a:rPr>
              <a:t>Many technicians lack basic electrical skills, an essential prerequisite to high voltage work </a:t>
            </a:r>
          </a:p>
          <a:p>
            <a:pPr marL="457200" indent="-457200">
              <a:lnSpc>
                <a:spcPct val="100000"/>
              </a:lnSpc>
              <a:spcAft>
                <a:spcPts val="200"/>
              </a:spcAft>
              <a:buFont typeface="Arial" panose="020B0604020202020204" pitchFamily="34" charset="0"/>
              <a:buChar char="•"/>
            </a:pPr>
            <a:r>
              <a:rPr lang="en-US" sz="2800" dirty="0">
                <a:solidFill>
                  <a:schemeClr val="tx1"/>
                </a:solidFill>
              </a:rPr>
              <a:t>Regardless, adequate preparation is essential </a:t>
            </a:r>
          </a:p>
          <a:p>
            <a:pPr marL="914400" lvl="1" indent="-457200">
              <a:lnSpc>
                <a:spcPct val="100000"/>
              </a:lnSpc>
              <a:spcAft>
                <a:spcPts val="200"/>
              </a:spcAft>
              <a:buFont typeface="Arial" panose="020B0604020202020204" pitchFamily="34" charset="0"/>
              <a:buChar char="•"/>
            </a:pPr>
            <a:r>
              <a:rPr lang="en-US" sz="2400" dirty="0">
                <a:solidFill>
                  <a:schemeClr val="tx1"/>
                </a:solidFill>
              </a:rPr>
              <a:t>Upwards of 800 volts introduces serious safety concerns</a:t>
            </a:r>
            <a:endParaRPr lang="en-US" sz="2600" dirty="0">
              <a:solidFill>
                <a:schemeClr val="tx1"/>
              </a:solidFill>
            </a:endParaRPr>
          </a:p>
        </p:txBody>
      </p:sp>
      <p:sp>
        <p:nvSpPr>
          <p:cNvPr id="4" name="Slide Number Placeholder 3">
            <a:extLst>
              <a:ext uri="{FF2B5EF4-FFF2-40B4-BE49-F238E27FC236}">
                <a16:creationId xmlns:a16="http://schemas.microsoft.com/office/drawing/2014/main" id="{51A80701-F833-FFAE-40FB-C8C2D78F1E68}"/>
              </a:ext>
            </a:extLst>
          </p:cNvPr>
          <p:cNvSpPr>
            <a:spLocks noGrp="1"/>
          </p:cNvSpPr>
          <p:nvPr>
            <p:ph type="sldNum" sz="quarter" idx="4"/>
          </p:nvPr>
        </p:nvSpPr>
        <p:spPr/>
        <p:txBody>
          <a:bodyPr/>
          <a:lstStyle/>
          <a:p>
            <a:fld id="{24DC2CEE-C89B-6D4C-8A2C-B626C37EB60D}" type="slidenum">
              <a:rPr lang="en-US" smtClean="0">
                <a:solidFill>
                  <a:srgbClr val="0F6134"/>
                </a:solidFill>
              </a:rPr>
              <a:pPr/>
              <a:t>10</a:t>
            </a:fld>
            <a:endParaRPr lang="en-US" dirty="0">
              <a:solidFill>
                <a:srgbClr val="0F6134"/>
              </a:solidFill>
            </a:endParaRPr>
          </a:p>
        </p:txBody>
      </p:sp>
    </p:spTree>
    <p:extLst>
      <p:ext uri="{BB962C8B-B14F-4D97-AF65-F5344CB8AC3E}">
        <p14:creationId xmlns:p14="http://schemas.microsoft.com/office/powerpoint/2010/main" val="361106183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20F36-A2A7-DBCC-1653-FBB08420585D}"/>
              </a:ext>
            </a:extLst>
          </p:cNvPr>
          <p:cNvSpPr>
            <a:spLocks noGrp="1"/>
          </p:cNvSpPr>
          <p:nvPr>
            <p:ph type="title"/>
          </p:nvPr>
        </p:nvSpPr>
        <p:spPr>
          <a:xfrm>
            <a:off x="841248" y="646396"/>
            <a:ext cx="10515600" cy="664797"/>
          </a:xfrm>
        </p:spPr>
        <p:txBody>
          <a:bodyPr/>
          <a:lstStyle/>
          <a:p>
            <a:pPr algn="ctr"/>
            <a:r>
              <a:rPr lang="en-US" dirty="0">
                <a:solidFill>
                  <a:srgbClr val="0F6134"/>
                </a:solidFill>
              </a:rPr>
              <a:t>Step #2 - Identify Current Skills &amp; </a:t>
            </a:r>
            <a:br>
              <a:rPr lang="en-US" dirty="0">
                <a:solidFill>
                  <a:srgbClr val="0F6134"/>
                </a:solidFill>
              </a:rPr>
            </a:br>
            <a:r>
              <a:rPr lang="en-US" dirty="0">
                <a:solidFill>
                  <a:srgbClr val="0F6134"/>
                </a:solidFill>
              </a:rPr>
              <a:t>Workers Impacted</a:t>
            </a:r>
          </a:p>
        </p:txBody>
      </p:sp>
      <p:sp>
        <p:nvSpPr>
          <p:cNvPr id="3" name="Content Placeholder 2">
            <a:extLst>
              <a:ext uri="{FF2B5EF4-FFF2-40B4-BE49-F238E27FC236}">
                <a16:creationId xmlns:a16="http://schemas.microsoft.com/office/drawing/2014/main" id="{355DF16A-3C92-1CC5-4E40-31D6A97DC246}"/>
              </a:ext>
            </a:extLst>
          </p:cNvPr>
          <p:cNvSpPr>
            <a:spLocks noGrp="1"/>
          </p:cNvSpPr>
          <p:nvPr>
            <p:ph idx="1"/>
          </p:nvPr>
        </p:nvSpPr>
        <p:spPr/>
        <p:txBody>
          <a:bodyPr>
            <a:normAutofit/>
          </a:bodyPr>
          <a:lstStyle/>
          <a:p>
            <a:pPr marL="457200" indent="-457200">
              <a:lnSpc>
                <a:spcPct val="100000"/>
              </a:lnSpc>
              <a:buFont typeface="Arial" panose="020B0604020202020204" pitchFamily="34" charset="0"/>
              <a:buChar char="•"/>
            </a:pPr>
            <a:r>
              <a:rPr lang="en-US" sz="2800" dirty="0">
                <a:solidFill>
                  <a:schemeClr val="tx1"/>
                </a:solidFill>
              </a:rPr>
              <a:t>Identify technicians with existing electrical/electronic skills </a:t>
            </a:r>
          </a:p>
          <a:p>
            <a:pPr marL="914400" lvl="1" indent="-457200">
              <a:lnSpc>
                <a:spcPct val="100000"/>
              </a:lnSpc>
              <a:buFont typeface="Arial" panose="020B0604020202020204" pitchFamily="34" charset="0"/>
              <a:buChar char="•"/>
            </a:pPr>
            <a:r>
              <a:rPr lang="en-US" sz="2400" dirty="0">
                <a:solidFill>
                  <a:schemeClr val="tx1"/>
                </a:solidFill>
              </a:rPr>
              <a:t>Shop-floor supervisors know who “go-to” techs are </a:t>
            </a:r>
          </a:p>
          <a:p>
            <a:pPr marL="914400" lvl="1" indent="-457200">
              <a:lnSpc>
                <a:spcPct val="100000"/>
              </a:lnSpc>
              <a:buFont typeface="Arial" panose="020B0604020202020204" pitchFamily="34" charset="0"/>
              <a:buChar char="•"/>
            </a:pPr>
            <a:r>
              <a:rPr lang="en-US" sz="2400" dirty="0">
                <a:solidFill>
                  <a:schemeClr val="tx1"/>
                </a:solidFill>
              </a:rPr>
              <a:t>Hybrid experience a plus </a:t>
            </a:r>
          </a:p>
          <a:p>
            <a:pPr marL="914400" lvl="1" indent="-457200">
              <a:lnSpc>
                <a:spcPct val="100000"/>
              </a:lnSpc>
              <a:buFont typeface="Arial" panose="020B0604020202020204" pitchFamily="34" charset="0"/>
              <a:buChar char="•"/>
            </a:pPr>
            <a:r>
              <a:rPr lang="en-US" sz="2400" dirty="0">
                <a:solidFill>
                  <a:schemeClr val="tx1"/>
                </a:solidFill>
              </a:rPr>
              <a:t>So are techs with Automotive Service Excellence (ASE) Certifications</a:t>
            </a:r>
          </a:p>
          <a:p>
            <a:pPr marL="1371600" lvl="2" indent="-457200">
              <a:lnSpc>
                <a:spcPct val="100000"/>
              </a:lnSpc>
              <a:buFont typeface="Arial" panose="020B0604020202020204" pitchFamily="34" charset="0"/>
              <a:buChar char="•"/>
            </a:pPr>
            <a:r>
              <a:rPr lang="en-US" sz="2400" dirty="0">
                <a:solidFill>
                  <a:schemeClr val="tx1"/>
                </a:solidFill>
              </a:rPr>
              <a:t>Especially ASE H6 - Electrical/Electronic Systems</a:t>
            </a:r>
          </a:p>
          <a:p>
            <a:pPr marL="457200" indent="-457200">
              <a:lnSpc>
                <a:spcPct val="100000"/>
              </a:lnSpc>
              <a:buFont typeface="Arial" panose="020B0604020202020204" pitchFamily="34" charset="0"/>
              <a:buChar char="•"/>
            </a:pPr>
            <a:r>
              <a:rPr lang="en-US" sz="2800" dirty="0">
                <a:solidFill>
                  <a:schemeClr val="tx1"/>
                </a:solidFill>
              </a:rPr>
              <a:t>Estimate number of workers impacted</a:t>
            </a:r>
          </a:p>
          <a:p>
            <a:pPr marL="914400" lvl="1" indent="-457200">
              <a:lnSpc>
                <a:spcPct val="100000"/>
              </a:lnSpc>
              <a:buFont typeface="Arial" panose="020B0604020202020204" pitchFamily="34" charset="0"/>
              <a:buChar char="•"/>
            </a:pPr>
            <a:r>
              <a:rPr lang="en-US" sz="2400" dirty="0">
                <a:solidFill>
                  <a:schemeClr val="tx1"/>
                </a:solidFill>
              </a:rPr>
              <a:t>Depends on agency (generalists vs specialists)</a:t>
            </a:r>
          </a:p>
          <a:p>
            <a:pPr marL="914400" lvl="1" indent="-457200">
              <a:lnSpc>
                <a:spcPct val="100000"/>
              </a:lnSpc>
              <a:buFont typeface="Arial" panose="020B0604020202020204" pitchFamily="34" charset="0"/>
              <a:buChar char="•"/>
            </a:pPr>
            <a:r>
              <a:rPr lang="en-US" sz="2400" dirty="0">
                <a:solidFill>
                  <a:schemeClr val="tx1"/>
                </a:solidFill>
              </a:rPr>
              <a:t>Eventually, all will be impacted </a:t>
            </a:r>
          </a:p>
        </p:txBody>
      </p:sp>
      <p:sp>
        <p:nvSpPr>
          <p:cNvPr id="4" name="Slide Number Placeholder 3">
            <a:extLst>
              <a:ext uri="{FF2B5EF4-FFF2-40B4-BE49-F238E27FC236}">
                <a16:creationId xmlns:a16="http://schemas.microsoft.com/office/drawing/2014/main" id="{13A7C7D3-5A32-6BE7-F3F2-0EC89821ECAC}"/>
              </a:ext>
            </a:extLst>
          </p:cNvPr>
          <p:cNvSpPr>
            <a:spLocks noGrp="1"/>
          </p:cNvSpPr>
          <p:nvPr>
            <p:ph type="sldNum" sz="quarter" idx="4"/>
          </p:nvPr>
        </p:nvSpPr>
        <p:spPr/>
        <p:txBody>
          <a:bodyPr/>
          <a:lstStyle/>
          <a:p>
            <a:fld id="{24DC2CEE-C89B-6D4C-8A2C-B626C37EB60D}" type="slidenum">
              <a:rPr lang="en-US" smtClean="0">
                <a:solidFill>
                  <a:srgbClr val="0F6134"/>
                </a:solidFill>
              </a:rPr>
              <a:pPr/>
              <a:t>11</a:t>
            </a:fld>
            <a:endParaRPr lang="en-US" dirty="0">
              <a:solidFill>
                <a:srgbClr val="0F6134"/>
              </a:solidFill>
            </a:endParaRPr>
          </a:p>
        </p:txBody>
      </p:sp>
    </p:spTree>
    <p:extLst>
      <p:ext uri="{BB962C8B-B14F-4D97-AF65-F5344CB8AC3E}">
        <p14:creationId xmlns:p14="http://schemas.microsoft.com/office/powerpoint/2010/main" val="98918903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E58EF-85C2-1669-70BF-2C3243FE9298}"/>
              </a:ext>
            </a:extLst>
          </p:cNvPr>
          <p:cNvSpPr>
            <a:spLocks noGrp="1"/>
          </p:cNvSpPr>
          <p:nvPr>
            <p:ph type="title"/>
          </p:nvPr>
        </p:nvSpPr>
        <p:spPr/>
        <p:txBody>
          <a:bodyPr/>
          <a:lstStyle/>
          <a:p>
            <a:pPr algn="ctr"/>
            <a:r>
              <a:rPr lang="en-US" dirty="0">
                <a:solidFill>
                  <a:srgbClr val="0F6134"/>
                </a:solidFill>
              </a:rPr>
              <a:t>Step #3 - Identify Skills Gap </a:t>
            </a:r>
          </a:p>
        </p:txBody>
      </p:sp>
      <p:sp>
        <p:nvSpPr>
          <p:cNvPr id="3" name="Content Placeholder 2">
            <a:extLst>
              <a:ext uri="{FF2B5EF4-FFF2-40B4-BE49-F238E27FC236}">
                <a16:creationId xmlns:a16="http://schemas.microsoft.com/office/drawing/2014/main" id="{D4FCD4A8-6EF9-944D-FC2E-E339427B2DBA}"/>
              </a:ext>
            </a:extLst>
          </p:cNvPr>
          <p:cNvSpPr>
            <a:spLocks noGrp="1"/>
          </p:cNvSpPr>
          <p:nvPr>
            <p:ph idx="1"/>
          </p:nvPr>
        </p:nvSpPr>
        <p:spPr/>
        <p:txBody>
          <a:bodyPr>
            <a:normAutofit/>
          </a:bodyPr>
          <a:lstStyle/>
          <a:p>
            <a:pPr marL="457200" indent="-457200">
              <a:lnSpc>
                <a:spcPct val="100000"/>
              </a:lnSpc>
              <a:buFont typeface="Arial" panose="020B0604020202020204" pitchFamily="34" charset="0"/>
              <a:buChar char="•"/>
            </a:pPr>
            <a:r>
              <a:rPr lang="en-US" sz="2800" dirty="0">
                <a:solidFill>
                  <a:schemeClr val="tx1"/>
                </a:solidFill>
              </a:rPr>
              <a:t>Gap = Shortfall between what’s needed &amp; what exists </a:t>
            </a:r>
          </a:p>
          <a:p>
            <a:pPr marL="457200" indent="-457200">
              <a:lnSpc>
                <a:spcPct val="100000"/>
              </a:lnSpc>
              <a:buFont typeface="Arial" panose="020B0604020202020204" pitchFamily="34" charset="0"/>
              <a:buChar char="•"/>
            </a:pPr>
            <a:r>
              <a:rPr lang="en-US" sz="2800" dirty="0">
                <a:solidFill>
                  <a:schemeClr val="tx1"/>
                </a:solidFill>
              </a:rPr>
              <a:t>Skills Gap Survey = Useful Tool </a:t>
            </a:r>
          </a:p>
          <a:p>
            <a:pPr marL="914400" lvl="1" indent="-457200">
              <a:lnSpc>
                <a:spcPct val="100000"/>
              </a:lnSpc>
              <a:buFont typeface="Arial" panose="020B0604020202020204" pitchFamily="34" charset="0"/>
              <a:buChar char="•"/>
            </a:pPr>
            <a:r>
              <a:rPr lang="en-US" sz="2400" dirty="0">
                <a:solidFill>
                  <a:schemeClr val="tx1"/>
                </a:solidFill>
              </a:rPr>
              <a:t>Asks workers to rate their own skills &amp; understanding on scale</a:t>
            </a:r>
          </a:p>
          <a:p>
            <a:pPr marL="914400" lvl="1" indent="-457200">
              <a:lnSpc>
                <a:spcPct val="100000"/>
              </a:lnSpc>
              <a:buFont typeface="Arial" panose="020B0604020202020204" pitchFamily="34" charset="0"/>
              <a:buChar char="•"/>
            </a:pPr>
            <a:r>
              <a:rPr lang="en-US" sz="2400" dirty="0">
                <a:solidFill>
                  <a:schemeClr val="tx1"/>
                </a:solidFill>
              </a:rPr>
              <a:t>Identifies shortfalls </a:t>
            </a:r>
          </a:p>
          <a:p>
            <a:pPr marL="914400" lvl="1" indent="-457200">
              <a:lnSpc>
                <a:spcPct val="100000"/>
              </a:lnSpc>
              <a:buFont typeface="Arial" panose="020B0604020202020204" pitchFamily="34" charset="0"/>
              <a:buChar char="•"/>
            </a:pPr>
            <a:r>
              <a:rPr lang="en-US" sz="2400" dirty="0">
                <a:solidFill>
                  <a:schemeClr val="tx1"/>
                </a:solidFill>
              </a:rPr>
              <a:t>Can’t be used to punish workers for what they don’t know</a:t>
            </a:r>
          </a:p>
          <a:p>
            <a:pPr marL="914400" lvl="1" indent="-457200">
              <a:lnSpc>
                <a:spcPct val="100000"/>
              </a:lnSpc>
              <a:buFont typeface="Arial" panose="020B0604020202020204" pitchFamily="34" charset="0"/>
              <a:buChar char="•"/>
            </a:pPr>
            <a:r>
              <a:rPr lang="en-US" sz="2400" dirty="0">
                <a:solidFill>
                  <a:schemeClr val="tx1"/>
                </a:solidFill>
              </a:rPr>
              <a:t>Use instead to direct training to specific areas to fill gaps</a:t>
            </a:r>
          </a:p>
          <a:p>
            <a:pPr marL="914400" lvl="1" indent="-457200">
              <a:lnSpc>
                <a:spcPct val="100000"/>
              </a:lnSpc>
              <a:buFont typeface="Arial" panose="020B0604020202020204" pitchFamily="34" charset="0"/>
              <a:buChar char="•"/>
            </a:pPr>
            <a:r>
              <a:rPr lang="en-US" sz="2400" dirty="0">
                <a:solidFill>
                  <a:schemeClr val="tx1"/>
                </a:solidFill>
              </a:rPr>
              <a:t>Joint labor-management participation essential </a:t>
            </a:r>
          </a:p>
          <a:p>
            <a:pPr marL="914400" lvl="1" indent="-457200">
              <a:lnSpc>
                <a:spcPct val="100000"/>
              </a:lnSpc>
              <a:buFont typeface="Arial" panose="020B0604020202020204" pitchFamily="34" charset="0"/>
              <a:buChar char="•"/>
            </a:pPr>
            <a:r>
              <a:rPr lang="en-US" sz="2400" dirty="0">
                <a:solidFill>
                  <a:schemeClr val="tx1"/>
                </a:solidFill>
              </a:rPr>
              <a:t>TWC has a ZEB example that includes Basic Electrical</a:t>
            </a:r>
          </a:p>
        </p:txBody>
      </p:sp>
      <p:sp>
        <p:nvSpPr>
          <p:cNvPr id="4" name="Slide Number Placeholder 3">
            <a:extLst>
              <a:ext uri="{FF2B5EF4-FFF2-40B4-BE49-F238E27FC236}">
                <a16:creationId xmlns:a16="http://schemas.microsoft.com/office/drawing/2014/main" id="{57C23EAC-4A40-E663-B312-E3D16D0A5D70}"/>
              </a:ext>
            </a:extLst>
          </p:cNvPr>
          <p:cNvSpPr>
            <a:spLocks noGrp="1"/>
          </p:cNvSpPr>
          <p:nvPr>
            <p:ph type="sldNum" sz="quarter" idx="4"/>
          </p:nvPr>
        </p:nvSpPr>
        <p:spPr/>
        <p:txBody>
          <a:bodyPr/>
          <a:lstStyle/>
          <a:p>
            <a:fld id="{24DC2CEE-C89B-6D4C-8A2C-B626C37EB60D}" type="slidenum">
              <a:rPr lang="en-US" smtClean="0">
                <a:solidFill>
                  <a:srgbClr val="0F6134"/>
                </a:solidFill>
              </a:rPr>
              <a:pPr/>
              <a:t>12</a:t>
            </a:fld>
            <a:endParaRPr lang="en-US" dirty="0">
              <a:solidFill>
                <a:srgbClr val="0F6134"/>
              </a:solidFill>
            </a:endParaRPr>
          </a:p>
        </p:txBody>
      </p:sp>
    </p:spTree>
    <p:extLst>
      <p:ext uri="{BB962C8B-B14F-4D97-AF65-F5344CB8AC3E}">
        <p14:creationId xmlns:p14="http://schemas.microsoft.com/office/powerpoint/2010/main" val="260331005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45CF7-6FF0-BAC0-C1DF-0E05BB986B31}"/>
              </a:ext>
            </a:extLst>
          </p:cNvPr>
          <p:cNvSpPr>
            <a:spLocks noGrp="1"/>
          </p:cNvSpPr>
          <p:nvPr>
            <p:ph type="title"/>
          </p:nvPr>
        </p:nvSpPr>
        <p:spPr/>
        <p:txBody>
          <a:bodyPr/>
          <a:lstStyle/>
          <a:p>
            <a:pPr algn="ctr"/>
            <a:r>
              <a:rPr lang="en-US" dirty="0">
                <a:solidFill>
                  <a:srgbClr val="0F6134"/>
                </a:solidFill>
              </a:rPr>
              <a:t>Step #4 - Describe Training Transition Plan</a:t>
            </a:r>
          </a:p>
        </p:txBody>
      </p:sp>
      <p:sp>
        <p:nvSpPr>
          <p:cNvPr id="3" name="Content Placeholder 2">
            <a:extLst>
              <a:ext uri="{FF2B5EF4-FFF2-40B4-BE49-F238E27FC236}">
                <a16:creationId xmlns:a16="http://schemas.microsoft.com/office/drawing/2014/main" id="{6D6A8997-3904-0326-D9FE-2781022D484C}"/>
              </a:ext>
            </a:extLst>
          </p:cNvPr>
          <p:cNvSpPr>
            <a:spLocks noGrp="1"/>
          </p:cNvSpPr>
          <p:nvPr>
            <p:ph idx="1"/>
          </p:nvPr>
        </p:nvSpPr>
        <p:spPr>
          <a:xfrm>
            <a:off x="838200" y="1550894"/>
            <a:ext cx="10515600" cy="4660709"/>
          </a:xfrm>
        </p:spPr>
        <p:txBody>
          <a:bodyPr>
            <a:normAutofit fontScale="92500" lnSpcReduction="20000"/>
          </a:bodyPr>
          <a:lstStyle/>
          <a:p>
            <a:pPr marL="457200" indent="-457200">
              <a:lnSpc>
                <a:spcPct val="100000"/>
              </a:lnSpc>
              <a:buFont typeface="Arial" panose="020B0604020202020204" pitchFamily="34" charset="0"/>
              <a:buChar char="•"/>
            </a:pPr>
            <a:r>
              <a:rPr lang="en-US" sz="3000" dirty="0">
                <a:solidFill>
                  <a:schemeClr val="tx1"/>
                </a:solidFill>
              </a:rPr>
              <a:t>Purpose: Establish pathway to provide technicians with needed skills</a:t>
            </a:r>
          </a:p>
          <a:p>
            <a:pPr marL="914400" lvl="1" indent="-457200">
              <a:lnSpc>
                <a:spcPct val="100000"/>
              </a:lnSpc>
              <a:buFont typeface="Arial" panose="020B0604020202020204" pitchFamily="34" charset="0"/>
              <a:buChar char="•"/>
            </a:pPr>
            <a:r>
              <a:rPr lang="en-US" sz="2600" dirty="0">
                <a:solidFill>
                  <a:schemeClr val="tx1"/>
                </a:solidFill>
              </a:rPr>
              <a:t>Includes strategies &amp; partners to facilitate the transition </a:t>
            </a:r>
          </a:p>
          <a:p>
            <a:pPr marL="1371600" lvl="2" indent="-457200">
              <a:lnSpc>
                <a:spcPct val="100000"/>
              </a:lnSpc>
              <a:buFont typeface="Arial" panose="020B0604020202020204" pitchFamily="34" charset="0"/>
              <a:buChar char="•"/>
            </a:pPr>
            <a:r>
              <a:rPr lang="en-US" sz="2400" dirty="0">
                <a:solidFill>
                  <a:schemeClr val="tx1"/>
                </a:solidFill>
              </a:rPr>
              <a:t>E.g., In-house training, Train-the-Trainer, Original Equipment Manufacturer (OEM) training, Apprenticeship</a:t>
            </a:r>
          </a:p>
          <a:p>
            <a:pPr marL="914400" lvl="1" indent="-457200">
              <a:lnSpc>
                <a:spcPct val="100000"/>
              </a:lnSpc>
              <a:buFont typeface="Arial" panose="020B0604020202020204" pitchFamily="34" charset="0"/>
              <a:buChar char="•"/>
            </a:pPr>
            <a:r>
              <a:rPr lang="en-US" sz="2600" dirty="0">
                <a:solidFill>
                  <a:schemeClr val="tx1"/>
                </a:solidFill>
              </a:rPr>
              <a:t>Third-Party Training (community colleges, private firms, etc.)</a:t>
            </a:r>
          </a:p>
          <a:p>
            <a:pPr lvl="1">
              <a:lnSpc>
                <a:spcPct val="100000"/>
              </a:lnSpc>
            </a:pPr>
            <a:endParaRPr lang="en-US" sz="1200" dirty="0">
              <a:solidFill>
                <a:schemeClr val="tx1"/>
              </a:solidFill>
            </a:endParaRPr>
          </a:p>
          <a:p>
            <a:pPr marL="457200" indent="-457200">
              <a:lnSpc>
                <a:spcPct val="100000"/>
              </a:lnSpc>
              <a:buFont typeface="Arial" panose="020B0604020202020204" pitchFamily="34" charset="0"/>
              <a:buChar char="•"/>
            </a:pPr>
            <a:r>
              <a:rPr lang="en-US" sz="3000" dirty="0">
                <a:solidFill>
                  <a:schemeClr val="tx1"/>
                </a:solidFill>
              </a:rPr>
              <a:t>TWC Plan offers several useful resources</a:t>
            </a:r>
          </a:p>
          <a:p>
            <a:pPr marL="914400" lvl="1" indent="-457200">
              <a:lnSpc>
                <a:spcPct val="100000"/>
              </a:lnSpc>
              <a:buFont typeface="Arial" panose="020B0604020202020204" pitchFamily="34" charset="0"/>
              <a:buChar char="•"/>
            </a:pPr>
            <a:r>
              <a:rPr lang="en-US" sz="2600" dirty="0">
                <a:solidFill>
                  <a:schemeClr val="tx1"/>
                </a:solidFill>
              </a:rPr>
              <a:t>Recommended training procurement language</a:t>
            </a:r>
          </a:p>
          <a:p>
            <a:pPr marL="914400" lvl="1" indent="-457200">
              <a:lnSpc>
                <a:spcPct val="100000"/>
              </a:lnSpc>
              <a:buFont typeface="Arial" panose="020B0604020202020204" pitchFamily="34" charset="0"/>
              <a:buChar char="•"/>
            </a:pPr>
            <a:r>
              <a:rPr lang="en-US" sz="2600" dirty="0">
                <a:solidFill>
                  <a:schemeClr val="tx1"/>
                </a:solidFill>
              </a:rPr>
              <a:t>Apprenticeship Framework, BEB Familiarization Webinar &amp; Course</a:t>
            </a:r>
          </a:p>
          <a:p>
            <a:pPr marL="914400" lvl="1" indent="-457200">
              <a:lnSpc>
                <a:spcPct val="100000"/>
              </a:lnSpc>
              <a:buFont typeface="Arial" panose="020B0604020202020204" pitchFamily="34" charset="0"/>
              <a:buChar char="•"/>
            </a:pPr>
            <a:r>
              <a:rPr lang="en-US" sz="2600" dirty="0">
                <a:solidFill>
                  <a:schemeClr val="tx1"/>
                </a:solidFill>
              </a:rPr>
              <a:t>All includes as links in TWC’s ZEB Transition Plan</a:t>
            </a:r>
          </a:p>
          <a:p>
            <a:pPr lvl="1">
              <a:lnSpc>
                <a:spcPct val="100000"/>
              </a:lnSpc>
            </a:pPr>
            <a:r>
              <a:rPr lang="en-US" sz="1200" dirty="0">
                <a:solidFill>
                  <a:schemeClr val="tx1"/>
                </a:solidFill>
              </a:rPr>
              <a:t> </a:t>
            </a:r>
          </a:p>
          <a:p>
            <a:pPr marL="457200" indent="-457200">
              <a:lnSpc>
                <a:spcPct val="100000"/>
              </a:lnSpc>
              <a:buFont typeface="Arial" panose="020B0604020202020204" pitchFamily="34" charset="0"/>
              <a:buChar char="•"/>
            </a:pPr>
            <a:r>
              <a:rPr lang="en-US" sz="3000" dirty="0">
                <a:solidFill>
                  <a:schemeClr val="tx1"/>
                </a:solidFill>
              </a:rPr>
              <a:t>Identify any additional staff needed</a:t>
            </a:r>
          </a:p>
        </p:txBody>
      </p:sp>
      <p:sp>
        <p:nvSpPr>
          <p:cNvPr id="4" name="Slide Number Placeholder 3">
            <a:extLst>
              <a:ext uri="{FF2B5EF4-FFF2-40B4-BE49-F238E27FC236}">
                <a16:creationId xmlns:a16="http://schemas.microsoft.com/office/drawing/2014/main" id="{68C0A6CB-1E07-6FD2-313C-9FC89428C1C6}"/>
              </a:ext>
            </a:extLst>
          </p:cNvPr>
          <p:cNvSpPr>
            <a:spLocks noGrp="1"/>
          </p:cNvSpPr>
          <p:nvPr>
            <p:ph type="sldNum" sz="quarter" idx="4"/>
          </p:nvPr>
        </p:nvSpPr>
        <p:spPr/>
        <p:txBody>
          <a:bodyPr/>
          <a:lstStyle/>
          <a:p>
            <a:fld id="{24DC2CEE-C89B-6D4C-8A2C-B626C37EB60D}" type="slidenum">
              <a:rPr lang="en-US" smtClean="0">
                <a:solidFill>
                  <a:srgbClr val="0F6134"/>
                </a:solidFill>
              </a:rPr>
              <a:pPr/>
              <a:t>13</a:t>
            </a:fld>
            <a:endParaRPr lang="en-US" dirty="0">
              <a:solidFill>
                <a:srgbClr val="0F6134"/>
              </a:solidFill>
            </a:endParaRPr>
          </a:p>
        </p:txBody>
      </p:sp>
    </p:spTree>
    <p:extLst>
      <p:ext uri="{BB962C8B-B14F-4D97-AF65-F5344CB8AC3E}">
        <p14:creationId xmlns:p14="http://schemas.microsoft.com/office/powerpoint/2010/main" val="391598417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EAEDE-4ED9-1036-E5BA-F35B660AC31B}"/>
              </a:ext>
            </a:extLst>
          </p:cNvPr>
          <p:cNvSpPr>
            <a:spLocks noGrp="1"/>
          </p:cNvSpPr>
          <p:nvPr>
            <p:ph type="title"/>
          </p:nvPr>
        </p:nvSpPr>
        <p:spPr>
          <a:xfrm>
            <a:off x="841247" y="646396"/>
            <a:ext cx="10902517" cy="664797"/>
          </a:xfrm>
        </p:spPr>
        <p:txBody>
          <a:bodyPr/>
          <a:lstStyle/>
          <a:p>
            <a:pPr algn="ctr"/>
            <a:r>
              <a:rPr lang="en-US" dirty="0">
                <a:solidFill>
                  <a:srgbClr val="0F6134"/>
                </a:solidFill>
              </a:rPr>
              <a:t>Step #5 - Identify Training Programs &amp; Partners </a:t>
            </a:r>
          </a:p>
        </p:txBody>
      </p:sp>
      <p:sp>
        <p:nvSpPr>
          <p:cNvPr id="3" name="Content Placeholder 2">
            <a:extLst>
              <a:ext uri="{FF2B5EF4-FFF2-40B4-BE49-F238E27FC236}">
                <a16:creationId xmlns:a16="http://schemas.microsoft.com/office/drawing/2014/main" id="{2374469B-961D-7654-066E-5FF63A5C281F}"/>
              </a:ext>
            </a:extLst>
          </p:cNvPr>
          <p:cNvSpPr>
            <a:spLocks noGrp="1"/>
          </p:cNvSpPr>
          <p:nvPr>
            <p:ph idx="1"/>
          </p:nvPr>
        </p:nvSpPr>
        <p:spPr/>
        <p:txBody>
          <a:bodyPr>
            <a:normAutofit fontScale="85000" lnSpcReduction="20000"/>
          </a:bodyPr>
          <a:lstStyle/>
          <a:p>
            <a:pPr marL="457200" indent="-457200">
              <a:lnSpc>
                <a:spcPct val="100000"/>
              </a:lnSpc>
              <a:buFont typeface="Arial" panose="020B0604020202020204" pitchFamily="34" charset="0"/>
              <a:buChar char="•"/>
            </a:pPr>
            <a:r>
              <a:rPr lang="en-US" sz="3300" dirty="0">
                <a:solidFill>
                  <a:schemeClr val="tx1"/>
                </a:solidFill>
              </a:rPr>
              <a:t>Essential to include workforce in transition process </a:t>
            </a:r>
          </a:p>
          <a:p>
            <a:pPr marL="914400" lvl="1" indent="-457200">
              <a:lnSpc>
                <a:spcPct val="100000"/>
              </a:lnSpc>
              <a:buFont typeface="Arial" panose="020B0604020202020204" pitchFamily="34" charset="0"/>
              <a:buChar char="•"/>
            </a:pPr>
            <a:r>
              <a:rPr lang="en-US" sz="2800" dirty="0">
                <a:solidFill>
                  <a:schemeClr val="tx1"/>
                </a:solidFill>
              </a:rPr>
              <a:t>Their perspectives will help shape the transition</a:t>
            </a:r>
          </a:p>
          <a:p>
            <a:pPr marL="914400" lvl="1" indent="-457200">
              <a:lnSpc>
                <a:spcPct val="100000"/>
              </a:lnSpc>
              <a:buFont typeface="Arial" panose="020B0604020202020204" pitchFamily="34" charset="0"/>
              <a:buChar char="•"/>
            </a:pPr>
            <a:r>
              <a:rPr lang="en-US" sz="2800" dirty="0">
                <a:solidFill>
                  <a:schemeClr val="tx1"/>
                </a:solidFill>
              </a:rPr>
              <a:t>Can provide valuable input into specifications for training procurement</a:t>
            </a:r>
          </a:p>
          <a:p>
            <a:pPr lvl="1">
              <a:lnSpc>
                <a:spcPct val="100000"/>
              </a:lnSpc>
            </a:pPr>
            <a:endParaRPr lang="en-US" sz="2600" dirty="0">
              <a:solidFill>
                <a:schemeClr val="tx1"/>
              </a:solidFill>
            </a:endParaRPr>
          </a:p>
          <a:p>
            <a:pPr marL="457200" indent="-457200">
              <a:lnSpc>
                <a:spcPct val="100000"/>
              </a:lnSpc>
              <a:buFont typeface="Arial" panose="020B0604020202020204" pitchFamily="34" charset="0"/>
              <a:buChar char="•"/>
            </a:pPr>
            <a:r>
              <a:rPr lang="en-US" sz="3300" dirty="0">
                <a:solidFill>
                  <a:schemeClr val="tx1"/>
                </a:solidFill>
              </a:rPr>
              <a:t>OEMs &amp; vendors as potential source for ZEB training </a:t>
            </a:r>
          </a:p>
          <a:p>
            <a:pPr marL="914400" lvl="1" indent="-457200">
              <a:lnSpc>
                <a:spcPct val="100000"/>
              </a:lnSpc>
              <a:buFont typeface="Arial" panose="020B0604020202020204" pitchFamily="34" charset="0"/>
              <a:buChar char="•"/>
            </a:pPr>
            <a:r>
              <a:rPr lang="en-US" sz="2800" dirty="0">
                <a:solidFill>
                  <a:schemeClr val="tx1"/>
                </a:solidFill>
              </a:rPr>
              <a:t>So are vocational schools, other agencies, TWC &amp; other organizations </a:t>
            </a:r>
          </a:p>
          <a:p>
            <a:pPr marL="914400" lvl="1" indent="-457200">
              <a:lnSpc>
                <a:spcPct val="100000"/>
              </a:lnSpc>
              <a:buFont typeface="Arial" panose="020B0604020202020204" pitchFamily="34" charset="0"/>
              <a:buChar char="•"/>
            </a:pPr>
            <a:r>
              <a:rPr lang="en-US" sz="2800" dirty="0">
                <a:solidFill>
                  <a:schemeClr val="tx1"/>
                </a:solidFill>
              </a:rPr>
              <a:t>Explore innovative training technology - gamification, virtual reality, augmented reality </a:t>
            </a:r>
          </a:p>
          <a:p>
            <a:pPr lvl="1">
              <a:lnSpc>
                <a:spcPct val="100000"/>
              </a:lnSpc>
            </a:pPr>
            <a:r>
              <a:rPr lang="en-US" sz="2600" dirty="0">
                <a:solidFill>
                  <a:schemeClr val="tx1"/>
                </a:solidFill>
              </a:rPr>
              <a:t>	</a:t>
            </a:r>
          </a:p>
          <a:p>
            <a:pPr marL="457200" indent="-457200">
              <a:lnSpc>
                <a:spcPct val="100000"/>
              </a:lnSpc>
              <a:buFont typeface="Arial" panose="020B0604020202020204" pitchFamily="34" charset="0"/>
              <a:buChar char="•"/>
            </a:pPr>
            <a:r>
              <a:rPr lang="en-US" sz="3300" dirty="0">
                <a:solidFill>
                  <a:schemeClr val="tx1"/>
                </a:solidFill>
              </a:rPr>
              <a:t>Measure outcomes &amp; success of training </a:t>
            </a:r>
          </a:p>
          <a:p>
            <a:pPr marL="914400" lvl="1" indent="-457200">
              <a:lnSpc>
                <a:spcPct val="100000"/>
              </a:lnSpc>
              <a:buFont typeface="Arial" panose="020B0604020202020204" pitchFamily="34" charset="0"/>
              <a:buChar char="•"/>
            </a:pPr>
            <a:r>
              <a:rPr lang="en-US" sz="2800" dirty="0">
                <a:solidFill>
                  <a:schemeClr val="tx1"/>
                </a:solidFill>
              </a:rPr>
              <a:t>Pre/Post assessments, receiving ASE certification  </a:t>
            </a:r>
          </a:p>
        </p:txBody>
      </p:sp>
      <p:sp>
        <p:nvSpPr>
          <p:cNvPr id="4" name="Slide Number Placeholder 3">
            <a:extLst>
              <a:ext uri="{FF2B5EF4-FFF2-40B4-BE49-F238E27FC236}">
                <a16:creationId xmlns:a16="http://schemas.microsoft.com/office/drawing/2014/main" id="{7BB2576F-F4F9-D588-ECEA-4752F089B780}"/>
              </a:ext>
            </a:extLst>
          </p:cNvPr>
          <p:cNvSpPr>
            <a:spLocks noGrp="1"/>
          </p:cNvSpPr>
          <p:nvPr>
            <p:ph type="sldNum" sz="quarter" idx="4"/>
          </p:nvPr>
        </p:nvSpPr>
        <p:spPr/>
        <p:txBody>
          <a:bodyPr/>
          <a:lstStyle/>
          <a:p>
            <a:fld id="{24DC2CEE-C89B-6D4C-8A2C-B626C37EB60D}" type="slidenum">
              <a:rPr lang="en-US" smtClean="0">
                <a:solidFill>
                  <a:srgbClr val="0F6134"/>
                </a:solidFill>
              </a:rPr>
              <a:pPr/>
              <a:t>14</a:t>
            </a:fld>
            <a:endParaRPr lang="en-US" dirty="0">
              <a:solidFill>
                <a:srgbClr val="0F6134"/>
              </a:solidFill>
            </a:endParaRPr>
          </a:p>
        </p:txBody>
      </p:sp>
    </p:spTree>
    <p:extLst>
      <p:ext uri="{BB962C8B-B14F-4D97-AF65-F5344CB8AC3E}">
        <p14:creationId xmlns:p14="http://schemas.microsoft.com/office/powerpoint/2010/main" val="145593587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2B55D-F4F6-9C1C-F476-AA175BB62A7A}"/>
              </a:ext>
            </a:extLst>
          </p:cNvPr>
          <p:cNvSpPr>
            <a:spLocks noGrp="1"/>
          </p:cNvSpPr>
          <p:nvPr>
            <p:ph type="title"/>
          </p:nvPr>
        </p:nvSpPr>
        <p:spPr/>
        <p:txBody>
          <a:bodyPr/>
          <a:lstStyle/>
          <a:p>
            <a:pPr algn="ctr"/>
            <a:r>
              <a:rPr lang="en-US" dirty="0">
                <a:solidFill>
                  <a:srgbClr val="0F6134"/>
                </a:solidFill>
              </a:rPr>
              <a:t>Step #6 - Identify Training For New Hires </a:t>
            </a:r>
          </a:p>
        </p:txBody>
      </p:sp>
      <p:sp>
        <p:nvSpPr>
          <p:cNvPr id="3" name="Content Placeholder 2">
            <a:extLst>
              <a:ext uri="{FF2B5EF4-FFF2-40B4-BE49-F238E27FC236}">
                <a16:creationId xmlns:a16="http://schemas.microsoft.com/office/drawing/2014/main" id="{C14189CA-3AC1-A596-D47D-B7CA39A7D5AA}"/>
              </a:ext>
            </a:extLst>
          </p:cNvPr>
          <p:cNvSpPr>
            <a:spLocks noGrp="1"/>
          </p:cNvSpPr>
          <p:nvPr>
            <p:ph idx="1"/>
          </p:nvPr>
        </p:nvSpPr>
        <p:spPr/>
        <p:txBody>
          <a:bodyPr>
            <a:normAutofit/>
          </a:bodyPr>
          <a:lstStyle/>
          <a:p>
            <a:pPr marL="457200" indent="-457200">
              <a:lnSpc>
                <a:spcPct val="100000"/>
              </a:lnSpc>
              <a:buFont typeface="Arial" panose="020B0604020202020204" pitchFamily="34" charset="0"/>
              <a:buChar char="•"/>
            </a:pPr>
            <a:r>
              <a:rPr lang="en-US" sz="2800" dirty="0">
                <a:solidFill>
                  <a:schemeClr val="tx1"/>
                </a:solidFill>
              </a:rPr>
              <a:t>Aging workforce &amp; shortages necessitate new hires  </a:t>
            </a:r>
          </a:p>
          <a:p>
            <a:pPr marL="457200" indent="-457200">
              <a:lnSpc>
                <a:spcPct val="100000"/>
              </a:lnSpc>
              <a:buFont typeface="Arial" panose="020B0604020202020204" pitchFamily="34" charset="0"/>
              <a:buChar char="•"/>
            </a:pPr>
            <a:r>
              <a:rPr lang="en-US" sz="2800" dirty="0">
                <a:solidFill>
                  <a:schemeClr val="tx1"/>
                </a:solidFill>
              </a:rPr>
              <a:t>New workers will need ZEB training </a:t>
            </a:r>
          </a:p>
          <a:p>
            <a:pPr marL="457200" indent="-457200">
              <a:lnSpc>
                <a:spcPct val="100000"/>
              </a:lnSpc>
              <a:buFont typeface="Arial" panose="020B0604020202020204" pitchFamily="34" charset="0"/>
              <a:buChar char="•"/>
            </a:pPr>
            <a:r>
              <a:rPr lang="en-US" sz="2800" dirty="0">
                <a:solidFill>
                  <a:schemeClr val="tx1"/>
                </a:solidFill>
              </a:rPr>
              <a:t>Good chance auto technicians have e-propulsion skills</a:t>
            </a:r>
          </a:p>
          <a:p>
            <a:pPr marL="457200" indent="-457200">
              <a:lnSpc>
                <a:spcPct val="100000"/>
              </a:lnSpc>
              <a:buFont typeface="Arial" panose="020B0604020202020204" pitchFamily="34" charset="0"/>
              <a:buChar char="•"/>
            </a:pPr>
            <a:r>
              <a:rPr lang="en-US" sz="2800" dirty="0">
                <a:solidFill>
                  <a:schemeClr val="tx1"/>
                </a:solidFill>
              </a:rPr>
              <a:t>Transit should be seen as source for good jobs</a:t>
            </a:r>
          </a:p>
          <a:p>
            <a:pPr marL="457200" indent="-457200">
              <a:lnSpc>
                <a:spcPct val="100000"/>
              </a:lnSpc>
              <a:buFont typeface="Arial" panose="020B0604020202020204" pitchFamily="34" charset="0"/>
              <a:buChar char="•"/>
            </a:pPr>
            <a:r>
              <a:rPr lang="en-US" sz="2800" dirty="0">
                <a:solidFill>
                  <a:schemeClr val="tx1"/>
                </a:solidFill>
              </a:rPr>
              <a:t>Address diversity, equity, and inclusion when hiring</a:t>
            </a:r>
          </a:p>
          <a:p>
            <a:pPr marL="457200" indent="-457200">
              <a:lnSpc>
                <a:spcPct val="100000"/>
              </a:lnSpc>
              <a:buFont typeface="Arial" panose="020B0604020202020204" pitchFamily="34" charset="0"/>
              <a:buChar char="•"/>
            </a:pPr>
            <a:r>
              <a:rPr lang="en-US" sz="2800" dirty="0">
                <a:solidFill>
                  <a:schemeClr val="tx1"/>
                </a:solidFill>
              </a:rPr>
              <a:t>Ensure new technology does not displace current workers</a:t>
            </a:r>
          </a:p>
        </p:txBody>
      </p:sp>
      <p:sp>
        <p:nvSpPr>
          <p:cNvPr id="4" name="Slide Number Placeholder 3">
            <a:extLst>
              <a:ext uri="{FF2B5EF4-FFF2-40B4-BE49-F238E27FC236}">
                <a16:creationId xmlns:a16="http://schemas.microsoft.com/office/drawing/2014/main" id="{180EB667-6826-BFE8-C8BB-7DCA53F39FA7}"/>
              </a:ext>
            </a:extLst>
          </p:cNvPr>
          <p:cNvSpPr>
            <a:spLocks noGrp="1"/>
          </p:cNvSpPr>
          <p:nvPr>
            <p:ph type="sldNum" sz="quarter" idx="4"/>
          </p:nvPr>
        </p:nvSpPr>
        <p:spPr/>
        <p:txBody>
          <a:bodyPr/>
          <a:lstStyle/>
          <a:p>
            <a:fld id="{24DC2CEE-C89B-6D4C-8A2C-B626C37EB60D}" type="slidenum">
              <a:rPr lang="en-US" smtClean="0">
                <a:solidFill>
                  <a:srgbClr val="0F6134"/>
                </a:solidFill>
              </a:rPr>
              <a:pPr/>
              <a:t>15</a:t>
            </a:fld>
            <a:endParaRPr lang="en-US" dirty="0">
              <a:solidFill>
                <a:srgbClr val="0F6134"/>
              </a:solidFill>
            </a:endParaRPr>
          </a:p>
        </p:txBody>
      </p:sp>
    </p:spTree>
    <p:extLst>
      <p:ext uri="{BB962C8B-B14F-4D97-AF65-F5344CB8AC3E}">
        <p14:creationId xmlns:p14="http://schemas.microsoft.com/office/powerpoint/2010/main" val="304544889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B0AF6-F42A-E0DF-CE6A-9A18AFAC1B12}"/>
              </a:ext>
            </a:extLst>
          </p:cNvPr>
          <p:cNvSpPr>
            <a:spLocks noGrp="1"/>
          </p:cNvSpPr>
          <p:nvPr>
            <p:ph type="title"/>
          </p:nvPr>
        </p:nvSpPr>
        <p:spPr/>
        <p:txBody>
          <a:bodyPr/>
          <a:lstStyle/>
          <a:p>
            <a:pPr algn="ctr"/>
            <a:r>
              <a:rPr lang="en-US" dirty="0">
                <a:solidFill>
                  <a:srgbClr val="0F6134"/>
                </a:solidFill>
              </a:rPr>
              <a:t>Step #7 - Engage Workforce in Transition Plan</a:t>
            </a:r>
          </a:p>
        </p:txBody>
      </p:sp>
      <p:sp>
        <p:nvSpPr>
          <p:cNvPr id="3" name="Content Placeholder 2">
            <a:extLst>
              <a:ext uri="{FF2B5EF4-FFF2-40B4-BE49-F238E27FC236}">
                <a16:creationId xmlns:a16="http://schemas.microsoft.com/office/drawing/2014/main" id="{C571175C-7459-5C7F-AAA6-9BA0A287C4BE}"/>
              </a:ext>
            </a:extLst>
          </p:cNvPr>
          <p:cNvSpPr>
            <a:spLocks noGrp="1"/>
          </p:cNvSpPr>
          <p:nvPr>
            <p:ph idx="1"/>
          </p:nvPr>
        </p:nvSpPr>
        <p:spPr/>
        <p:txBody>
          <a:bodyPr>
            <a:normAutofit/>
          </a:bodyPr>
          <a:lstStyle/>
          <a:p>
            <a:pPr marL="457200" indent="-457200">
              <a:lnSpc>
                <a:spcPct val="100000"/>
              </a:lnSpc>
              <a:buFont typeface="Arial" panose="020B0604020202020204" pitchFamily="34" charset="0"/>
              <a:buChar char="•"/>
            </a:pPr>
            <a:r>
              <a:rPr lang="en-US" sz="2800" dirty="0">
                <a:solidFill>
                  <a:schemeClr val="tx1"/>
                </a:solidFill>
              </a:rPr>
              <a:t>This step should really come first</a:t>
            </a:r>
          </a:p>
          <a:p>
            <a:pPr marL="457200" indent="-457200">
              <a:lnSpc>
                <a:spcPct val="100000"/>
              </a:lnSpc>
              <a:buFont typeface="Arial" panose="020B0604020202020204" pitchFamily="34" charset="0"/>
              <a:buChar char="•"/>
            </a:pPr>
            <a:r>
              <a:rPr lang="en-US" sz="2800" dirty="0">
                <a:solidFill>
                  <a:schemeClr val="tx1"/>
                </a:solidFill>
              </a:rPr>
              <a:t>Message to engage frontline workers needs to come from highest levels of management </a:t>
            </a:r>
          </a:p>
          <a:p>
            <a:pPr marL="457200" indent="-457200">
              <a:lnSpc>
                <a:spcPct val="100000"/>
              </a:lnSpc>
              <a:buFont typeface="Arial" panose="020B0604020202020204" pitchFamily="34" charset="0"/>
              <a:buChar char="•"/>
            </a:pPr>
            <a:r>
              <a:rPr lang="en-US" sz="2800" dirty="0">
                <a:solidFill>
                  <a:schemeClr val="tx1"/>
                </a:solidFill>
              </a:rPr>
              <a:t>Expertise of workers essential to successful transition</a:t>
            </a:r>
          </a:p>
          <a:p>
            <a:pPr marL="457200" indent="-457200">
              <a:lnSpc>
                <a:spcPct val="100000"/>
              </a:lnSpc>
              <a:buFont typeface="Arial" panose="020B0604020202020204" pitchFamily="34" charset="0"/>
              <a:buChar char="•"/>
            </a:pPr>
            <a:r>
              <a:rPr lang="en-US" sz="2800" dirty="0">
                <a:solidFill>
                  <a:schemeClr val="tx1"/>
                </a:solidFill>
              </a:rPr>
              <a:t>Trained techs minimize use of extended warranties </a:t>
            </a:r>
          </a:p>
          <a:p>
            <a:pPr marL="457200" indent="-457200">
              <a:lnSpc>
                <a:spcPct val="100000"/>
              </a:lnSpc>
              <a:buFont typeface="Arial" panose="020B0604020202020204" pitchFamily="34" charset="0"/>
              <a:buChar char="•"/>
            </a:pPr>
            <a:r>
              <a:rPr lang="en-US" sz="2800" dirty="0">
                <a:solidFill>
                  <a:schemeClr val="tx1"/>
                </a:solidFill>
              </a:rPr>
              <a:t>Bipartisan Infrastructure Law requires FTA recipients to form Joint Safety Committees (populations of 200,000 or more)  </a:t>
            </a:r>
          </a:p>
        </p:txBody>
      </p:sp>
      <p:sp>
        <p:nvSpPr>
          <p:cNvPr id="4" name="Slide Number Placeholder 3">
            <a:extLst>
              <a:ext uri="{FF2B5EF4-FFF2-40B4-BE49-F238E27FC236}">
                <a16:creationId xmlns:a16="http://schemas.microsoft.com/office/drawing/2014/main" id="{5633B9CC-A6A5-46E2-7A1E-384BF2E4BBCB}"/>
              </a:ext>
            </a:extLst>
          </p:cNvPr>
          <p:cNvSpPr>
            <a:spLocks noGrp="1"/>
          </p:cNvSpPr>
          <p:nvPr>
            <p:ph type="sldNum" sz="quarter" idx="4"/>
          </p:nvPr>
        </p:nvSpPr>
        <p:spPr/>
        <p:txBody>
          <a:bodyPr/>
          <a:lstStyle/>
          <a:p>
            <a:fld id="{24DC2CEE-C89B-6D4C-8A2C-B626C37EB60D}" type="slidenum">
              <a:rPr lang="en-US" smtClean="0">
                <a:solidFill>
                  <a:srgbClr val="0F6134"/>
                </a:solidFill>
              </a:rPr>
              <a:pPr/>
              <a:t>16</a:t>
            </a:fld>
            <a:endParaRPr lang="en-US" dirty="0">
              <a:solidFill>
                <a:srgbClr val="0F6134"/>
              </a:solidFill>
            </a:endParaRPr>
          </a:p>
        </p:txBody>
      </p:sp>
    </p:spTree>
    <p:extLst>
      <p:ext uri="{BB962C8B-B14F-4D97-AF65-F5344CB8AC3E}">
        <p14:creationId xmlns:p14="http://schemas.microsoft.com/office/powerpoint/2010/main" val="350278199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A8730-AFC1-16A5-7B1D-53A463ADA9D6}"/>
              </a:ext>
            </a:extLst>
          </p:cNvPr>
          <p:cNvSpPr>
            <a:spLocks noGrp="1"/>
          </p:cNvSpPr>
          <p:nvPr>
            <p:ph type="title"/>
          </p:nvPr>
        </p:nvSpPr>
        <p:spPr/>
        <p:txBody>
          <a:bodyPr/>
          <a:lstStyle/>
          <a:p>
            <a:pPr algn="ctr"/>
            <a:r>
              <a:rPr lang="en-US" dirty="0">
                <a:solidFill>
                  <a:srgbClr val="0F6134"/>
                </a:solidFill>
              </a:rPr>
              <a:t>Step #8 - Identify How Training Will Be Paid For</a:t>
            </a:r>
          </a:p>
        </p:txBody>
      </p:sp>
      <p:sp>
        <p:nvSpPr>
          <p:cNvPr id="3" name="Content Placeholder 2">
            <a:extLst>
              <a:ext uri="{FF2B5EF4-FFF2-40B4-BE49-F238E27FC236}">
                <a16:creationId xmlns:a16="http://schemas.microsoft.com/office/drawing/2014/main" id="{C2CB536E-A742-EDF7-7DE9-31EA5083D58F}"/>
              </a:ext>
            </a:extLst>
          </p:cNvPr>
          <p:cNvSpPr>
            <a:spLocks noGrp="1"/>
          </p:cNvSpPr>
          <p:nvPr>
            <p:ph idx="1"/>
          </p:nvPr>
        </p:nvSpPr>
        <p:spPr/>
        <p:txBody>
          <a:bodyPr>
            <a:normAutofit/>
          </a:bodyPr>
          <a:lstStyle/>
          <a:p>
            <a:pPr marL="457200" indent="-457200">
              <a:lnSpc>
                <a:spcPct val="100000"/>
              </a:lnSpc>
              <a:buFont typeface="Arial" panose="020B0604020202020204" pitchFamily="34" charset="0"/>
              <a:buChar char="•"/>
            </a:pPr>
            <a:r>
              <a:rPr lang="en-US" sz="2800" dirty="0">
                <a:solidFill>
                  <a:schemeClr val="tx1"/>
                </a:solidFill>
              </a:rPr>
              <a:t>First establish cost basis to include all training elements</a:t>
            </a:r>
          </a:p>
          <a:p>
            <a:pPr marL="457200" indent="-457200">
              <a:lnSpc>
                <a:spcPct val="100000"/>
              </a:lnSpc>
              <a:buFont typeface="Arial" panose="020B0604020202020204" pitchFamily="34" charset="0"/>
              <a:buChar char="•"/>
            </a:pPr>
            <a:r>
              <a:rPr lang="en-US" sz="2800" dirty="0">
                <a:solidFill>
                  <a:schemeClr val="tx1"/>
                </a:solidFill>
              </a:rPr>
              <a:t>Take advantage of funding built into the Bipartisan Infrastructure Law</a:t>
            </a:r>
          </a:p>
          <a:p>
            <a:pPr marL="457200" indent="-457200">
              <a:lnSpc>
                <a:spcPct val="100000"/>
              </a:lnSpc>
              <a:buFont typeface="Arial" panose="020B0604020202020204" pitchFamily="34" charset="0"/>
              <a:buChar char="•"/>
            </a:pPr>
            <a:r>
              <a:rPr lang="en-US" sz="2800" dirty="0">
                <a:solidFill>
                  <a:schemeClr val="tx1"/>
                </a:solidFill>
              </a:rPr>
              <a:t>0.5 % of certain grant funds can be used for training, an additional 0.5 percent for National Transit Institute (NTI) training  </a:t>
            </a:r>
          </a:p>
          <a:p>
            <a:pPr marL="457200" indent="-457200">
              <a:lnSpc>
                <a:spcPct val="100000"/>
              </a:lnSpc>
              <a:buFont typeface="Arial" panose="020B0604020202020204" pitchFamily="34" charset="0"/>
              <a:buChar char="•"/>
            </a:pPr>
            <a:r>
              <a:rPr lang="en-US" sz="2800" dirty="0">
                <a:solidFill>
                  <a:schemeClr val="tx1"/>
                </a:solidFill>
              </a:rPr>
              <a:t>Full 5% available for ZEB Training </a:t>
            </a:r>
          </a:p>
          <a:p>
            <a:pPr marL="800100" lvl="1" indent="-342900">
              <a:lnSpc>
                <a:spcPct val="100000"/>
              </a:lnSpc>
              <a:buFont typeface="Arial" panose="020B0604020202020204" pitchFamily="34" charset="0"/>
              <a:buChar char="•"/>
            </a:pPr>
            <a:r>
              <a:rPr lang="en-US" sz="2400" dirty="0">
                <a:solidFill>
                  <a:schemeClr val="tx1"/>
                </a:solidFill>
              </a:rPr>
              <a:t>$50 K for each $1 M bus (that’s above bus cost) </a:t>
            </a:r>
          </a:p>
          <a:p>
            <a:pPr marL="457200" indent="-457200">
              <a:lnSpc>
                <a:spcPct val="100000"/>
              </a:lnSpc>
              <a:buFont typeface="Arial" panose="020B0604020202020204" pitchFamily="34" charset="0"/>
              <a:buChar char="•"/>
            </a:pPr>
            <a:r>
              <a:rPr lang="en-US" sz="2800" b="1" dirty="0">
                <a:solidFill>
                  <a:schemeClr val="tx1"/>
                </a:solidFill>
              </a:rPr>
              <a:t>See Transition Plan for more details  </a:t>
            </a:r>
          </a:p>
        </p:txBody>
      </p:sp>
      <p:sp>
        <p:nvSpPr>
          <p:cNvPr id="4" name="Slide Number Placeholder 3">
            <a:extLst>
              <a:ext uri="{FF2B5EF4-FFF2-40B4-BE49-F238E27FC236}">
                <a16:creationId xmlns:a16="http://schemas.microsoft.com/office/drawing/2014/main" id="{CF7EF461-EC73-C232-BD41-69C4AA7D6952}"/>
              </a:ext>
            </a:extLst>
          </p:cNvPr>
          <p:cNvSpPr>
            <a:spLocks noGrp="1"/>
          </p:cNvSpPr>
          <p:nvPr>
            <p:ph type="sldNum" sz="quarter" idx="4"/>
          </p:nvPr>
        </p:nvSpPr>
        <p:spPr/>
        <p:txBody>
          <a:bodyPr/>
          <a:lstStyle/>
          <a:p>
            <a:fld id="{24DC2CEE-C89B-6D4C-8A2C-B626C37EB60D}" type="slidenum">
              <a:rPr lang="en-US" smtClean="0">
                <a:solidFill>
                  <a:srgbClr val="0F6134"/>
                </a:solidFill>
              </a:rPr>
              <a:pPr/>
              <a:t>17</a:t>
            </a:fld>
            <a:endParaRPr lang="en-US" dirty="0">
              <a:solidFill>
                <a:srgbClr val="0F6134"/>
              </a:solidFill>
            </a:endParaRPr>
          </a:p>
        </p:txBody>
      </p:sp>
    </p:spTree>
    <p:extLst>
      <p:ext uri="{BB962C8B-B14F-4D97-AF65-F5344CB8AC3E}">
        <p14:creationId xmlns:p14="http://schemas.microsoft.com/office/powerpoint/2010/main" val="413421039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F4663-D8E0-514D-9F8A-C243FF92AAC3}"/>
              </a:ext>
            </a:extLst>
          </p:cNvPr>
          <p:cNvSpPr>
            <a:spLocks noGrp="1"/>
          </p:cNvSpPr>
          <p:nvPr>
            <p:ph type="title"/>
          </p:nvPr>
        </p:nvSpPr>
        <p:spPr>
          <a:xfrm>
            <a:off x="841248" y="646396"/>
            <a:ext cx="10515600" cy="664797"/>
          </a:xfrm>
        </p:spPr>
        <p:txBody>
          <a:bodyPr/>
          <a:lstStyle/>
          <a:p>
            <a:pPr algn="ctr"/>
            <a:r>
              <a:rPr lang="en-US" dirty="0"/>
              <a:t>TWC ZEB Workforce </a:t>
            </a:r>
            <a:br>
              <a:rPr lang="en-US" dirty="0"/>
            </a:br>
            <a:r>
              <a:rPr lang="en-US" dirty="0"/>
              <a:t>Development Resources</a:t>
            </a:r>
          </a:p>
        </p:txBody>
      </p:sp>
      <p:sp>
        <p:nvSpPr>
          <p:cNvPr id="5" name="Content Placeholder 2">
            <a:extLst>
              <a:ext uri="{FF2B5EF4-FFF2-40B4-BE49-F238E27FC236}">
                <a16:creationId xmlns:a16="http://schemas.microsoft.com/office/drawing/2014/main" id="{FD6B06D2-43CF-9448-A0F4-6F709033D23F}"/>
              </a:ext>
            </a:extLst>
          </p:cNvPr>
          <p:cNvSpPr>
            <a:spLocks noGrp="1"/>
          </p:cNvSpPr>
          <p:nvPr>
            <p:ph idx="1"/>
          </p:nvPr>
        </p:nvSpPr>
        <p:spPr>
          <a:xfrm>
            <a:off x="838200" y="1920240"/>
            <a:ext cx="7307179" cy="4436110"/>
          </a:xfrm>
        </p:spPr>
        <p:txBody>
          <a:bodyPr>
            <a:noAutofit/>
          </a:bodyPr>
          <a:lstStyle/>
          <a:p>
            <a:pPr marL="457200" indent="-457200">
              <a:lnSpc>
                <a:spcPct val="100000"/>
              </a:lnSpc>
              <a:spcBef>
                <a:spcPts val="3000"/>
              </a:spcBef>
              <a:buFont typeface="Arial" panose="020B0604020202020204" pitchFamily="34" charset="0"/>
              <a:buChar char="•"/>
            </a:pPr>
            <a:r>
              <a:rPr lang="en-US" dirty="0">
                <a:hlinkClick r:id="rId3"/>
              </a:rPr>
              <a:t>National ZEB Maintenance and Training Standards </a:t>
            </a:r>
            <a:endParaRPr lang="en-US" dirty="0"/>
          </a:p>
          <a:p>
            <a:pPr marL="800100" lvl="1" indent="-342900">
              <a:lnSpc>
                <a:spcPct val="100000"/>
              </a:lnSpc>
              <a:spcBef>
                <a:spcPts val="3000"/>
              </a:spcBef>
              <a:buFont typeface="Arial" panose="020B0604020202020204" pitchFamily="34" charset="0"/>
              <a:buChar char="•"/>
            </a:pPr>
            <a:r>
              <a:rPr lang="en-US" dirty="0">
                <a:hlinkClick r:id="rId4"/>
              </a:rPr>
              <a:t>Transit Bus Zero Emissions Bus (ZEB) Skill Survey</a:t>
            </a:r>
            <a:endParaRPr lang="en-US" dirty="0">
              <a:solidFill>
                <a:srgbClr val="FF0000"/>
              </a:solidFill>
            </a:endParaRPr>
          </a:p>
          <a:p>
            <a:pPr marL="457200" indent="-457200">
              <a:lnSpc>
                <a:spcPct val="100000"/>
              </a:lnSpc>
              <a:spcBef>
                <a:spcPts val="3000"/>
              </a:spcBef>
              <a:buFont typeface="Arial" panose="020B0604020202020204" pitchFamily="34" charset="0"/>
              <a:buChar char="•"/>
            </a:pPr>
            <a:r>
              <a:rPr lang="en-US" dirty="0">
                <a:hlinkClick r:id="rId5"/>
              </a:rPr>
              <a:t>Resources and Best Practices for ZEB Workforce Transition</a:t>
            </a:r>
            <a:endParaRPr lang="en-US" dirty="0"/>
          </a:p>
          <a:p>
            <a:pPr marL="457200" indent="-457200">
              <a:lnSpc>
                <a:spcPct val="100000"/>
              </a:lnSpc>
              <a:spcBef>
                <a:spcPts val="3000"/>
              </a:spcBef>
              <a:buFont typeface="Arial" panose="020B0604020202020204" pitchFamily="34" charset="0"/>
              <a:buChar char="•"/>
            </a:pPr>
            <a:r>
              <a:rPr lang="en-US" dirty="0">
                <a:hlinkClick r:id="rId6"/>
              </a:rPr>
              <a:t>Recommended RFP Language for ZEB Training</a:t>
            </a:r>
            <a:endParaRPr lang="en-US" dirty="0"/>
          </a:p>
        </p:txBody>
      </p:sp>
      <p:pic>
        <p:nvPicPr>
          <p:cNvPr id="6" name="Picture 2">
            <a:extLst>
              <a:ext uri="{FF2B5EF4-FFF2-40B4-BE49-F238E27FC236}">
                <a16:creationId xmlns:a16="http://schemas.microsoft.com/office/drawing/2014/main" id="{1A951ADB-6EED-9947-AC14-68C0C304179E}"/>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043863" y="1828800"/>
            <a:ext cx="3520515" cy="423638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5EADD39-4ECC-3742-8586-C1F943B684DF}"/>
              </a:ext>
            </a:extLst>
          </p:cNvPr>
          <p:cNvSpPr>
            <a:spLocks noGrp="1"/>
          </p:cNvSpPr>
          <p:nvPr>
            <p:ph type="sldNum" sz="quarter" idx="4"/>
          </p:nvPr>
        </p:nvSpPr>
        <p:spPr/>
        <p:txBody>
          <a:bodyPr/>
          <a:lstStyle/>
          <a:p>
            <a:fld id="{24DC2CEE-C89B-6D4C-8A2C-B626C37EB60D}" type="slidenum">
              <a:rPr lang="en-US" smtClean="0"/>
              <a:pPr/>
              <a:t>18</a:t>
            </a:fld>
            <a:endParaRPr lang="en-US" dirty="0"/>
          </a:p>
        </p:txBody>
      </p:sp>
    </p:spTree>
    <p:extLst>
      <p:ext uri="{BB962C8B-B14F-4D97-AF65-F5344CB8AC3E}">
        <p14:creationId xmlns:p14="http://schemas.microsoft.com/office/powerpoint/2010/main" val="70998968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EA5BEE-3890-B7D7-8278-5B3ACD773691}"/>
              </a:ext>
            </a:extLst>
          </p:cNvPr>
          <p:cNvSpPr>
            <a:spLocks noGrp="1"/>
          </p:cNvSpPr>
          <p:nvPr>
            <p:ph type="title"/>
          </p:nvPr>
        </p:nvSpPr>
        <p:spPr>
          <a:xfrm>
            <a:off x="1649506" y="1998943"/>
            <a:ext cx="9567583" cy="1325563"/>
          </a:xfrm>
        </p:spPr>
        <p:txBody>
          <a:bodyPr>
            <a:normAutofit/>
          </a:bodyPr>
          <a:lstStyle/>
          <a:p>
            <a:pPr algn="ctr"/>
            <a:r>
              <a:rPr lang="en-US" sz="6000" dirty="0">
                <a:latin typeface="Arial" panose="020B0604020202020204" pitchFamily="34" charset="0"/>
                <a:cs typeface="Arial" panose="020B0604020202020204" pitchFamily="34" charset="0"/>
              </a:rPr>
              <a:t>Lisa Jerram</a:t>
            </a:r>
          </a:p>
        </p:txBody>
      </p:sp>
      <p:sp>
        <p:nvSpPr>
          <p:cNvPr id="7" name="Subtitle 2">
            <a:extLst>
              <a:ext uri="{FF2B5EF4-FFF2-40B4-BE49-F238E27FC236}">
                <a16:creationId xmlns:a16="http://schemas.microsoft.com/office/drawing/2014/main" id="{31C49225-68FE-43C1-A6AF-97DB1C9075F7}"/>
              </a:ext>
            </a:extLst>
          </p:cNvPr>
          <p:cNvSpPr txBox="1">
            <a:spLocks/>
          </p:cNvSpPr>
          <p:nvPr/>
        </p:nvSpPr>
        <p:spPr>
          <a:xfrm>
            <a:off x="1351128" y="3396119"/>
            <a:ext cx="10002672" cy="1645920"/>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latin typeface="Arial" panose="020B0604020202020204" pitchFamily="34" charset="0"/>
                <a:cs typeface="Arial" panose="020B0604020202020204" pitchFamily="34" charset="0"/>
              </a:rPr>
              <a:t>Senior Director, Bus Operations and New Vehicles Technologies, American Public Transportation Association</a:t>
            </a:r>
          </a:p>
        </p:txBody>
      </p:sp>
    </p:spTree>
    <p:extLst>
      <p:ext uri="{BB962C8B-B14F-4D97-AF65-F5344CB8AC3E}">
        <p14:creationId xmlns:p14="http://schemas.microsoft.com/office/powerpoint/2010/main" val="92110956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90700-61BB-254F-BAE3-23032B013E1B}"/>
              </a:ext>
            </a:extLst>
          </p:cNvPr>
          <p:cNvSpPr>
            <a:spLocks noGrp="1"/>
          </p:cNvSpPr>
          <p:nvPr>
            <p:ph type="title"/>
          </p:nvPr>
        </p:nvSpPr>
        <p:spPr/>
        <p:txBody>
          <a:bodyPr/>
          <a:lstStyle/>
          <a:p>
            <a:pPr algn="ctr"/>
            <a:r>
              <a:rPr lang="en-US" dirty="0"/>
              <a:t>Webinar Agenda</a:t>
            </a:r>
          </a:p>
        </p:txBody>
      </p:sp>
      <p:sp>
        <p:nvSpPr>
          <p:cNvPr id="3" name="Content Placeholder 2">
            <a:extLst>
              <a:ext uri="{FF2B5EF4-FFF2-40B4-BE49-F238E27FC236}">
                <a16:creationId xmlns:a16="http://schemas.microsoft.com/office/drawing/2014/main" id="{BC496C9D-CC89-F54D-A2CD-A413BFFEAF55}"/>
              </a:ext>
            </a:extLst>
          </p:cNvPr>
          <p:cNvSpPr>
            <a:spLocks noGrp="1"/>
          </p:cNvSpPr>
          <p:nvPr>
            <p:ph idx="1"/>
          </p:nvPr>
        </p:nvSpPr>
        <p:spPr/>
        <p:txBody>
          <a:bodyPr vert="horz" lIns="0" tIns="0" rIns="0" bIns="0" rtlCol="0" anchor="t">
            <a:normAutofit/>
          </a:bodyPr>
          <a:lstStyle/>
          <a:p>
            <a:pPr marL="457200" indent="-457200">
              <a:lnSpc>
                <a:spcPct val="100000"/>
              </a:lnSpc>
              <a:spcBef>
                <a:spcPts val="0"/>
              </a:spcBef>
              <a:spcAft>
                <a:spcPts val="600"/>
              </a:spcAft>
              <a:buFont typeface="Arial" panose="020B0604020202020204" pitchFamily="34" charset="0"/>
              <a:buChar char="•"/>
            </a:pPr>
            <a:r>
              <a:rPr lang="en-US" dirty="0">
                <a:solidFill>
                  <a:schemeClr val="tx1"/>
                </a:solidFill>
              </a:rPr>
              <a:t>Introductory Remarks</a:t>
            </a:r>
          </a:p>
          <a:p>
            <a:pPr marL="457200" indent="-457200">
              <a:lnSpc>
                <a:spcPct val="100000"/>
              </a:lnSpc>
              <a:spcBef>
                <a:spcPts val="0"/>
              </a:spcBef>
              <a:spcAft>
                <a:spcPts val="600"/>
              </a:spcAft>
              <a:buFont typeface="Arial" panose="020B0604020202020204" pitchFamily="34" charset="0"/>
              <a:buChar char="•"/>
            </a:pPr>
            <a:r>
              <a:rPr lang="en-US" dirty="0">
                <a:solidFill>
                  <a:schemeClr val="tx1"/>
                </a:solidFill>
              </a:rPr>
              <a:t>Critical Elements in Zero-Emission Fleet Transition Planning –    ZEB Workforce Development Transit Plan – Eights Steps for Development</a:t>
            </a:r>
          </a:p>
          <a:p>
            <a:pPr marL="457200" indent="-457200">
              <a:lnSpc>
                <a:spcPct val="100000"/>
              </a:lnSpc>
              <a:spcBef>
                <a:spcPts val="0"/>
              </a:spcBef>
              <a:spcAft>
                <a:spcPts val="600"/>
              </a:spcAft>
              <a:buFont typeface="Arial" panose="020B0604020202020204" pitchFamily="34" charset="0"/>
              <a:buChar char="•"/>
            </a:pPr>
            <a:r>
              <a:rPr lang="en-US" dirty="0">
                <a:solidFill>
                  <a:schemeClr val="tx1"/>
                </a:solidFill>
              </a:rPr>
              <a:t>Zero-Emission Bus Maintenance Training Standards</a:t>
            </a:r>
          </a:p>
          <a:p>
            <a:pPr marL="457200" indent="-457200">
              <a:lnSpc>
                <a:spcPct val="100000"/>
              </a:lnSpc>
              <a:spcBef>
                <a:spcPts val="0"/>
              </a:spcBef>
              <a:spcAft>
                <a:spcPts val="600"/>
              </a:spcAft>
              <a:buFont typeface="Arial" panose="020B0604020202020204" pitchFamily="34" charset="0"/>
              <a:buChar char="•"/>
            </a:pPr>
            <a:r>
              <a:rPr lang="en-US" dirty="0">
                <a:solidFill>
                  <a:schemeClr val="tx1"/>
                </a:solidFill>
              </a:rPr>
              <a:t>Battery Electric Bus Familiarization Course</a:t>
            </a:r>
          </a:p>
          <a:p>
            <a:pPr marL="457200" indent="-457200">
              <a:lnSpc>
                <a:spcPct val="100000"/>
              </a:lnSpc>
              <a:spcBef>
                <a:spcPts val="0"/>
              </a:spcBef>
              <a:spcAft>
                <a:spcPts val="600"/>
              </a:spcAft>
              <a:buFont typeface="Arial" panose="020B0604020202020204" pitchFamily="34" charset="0"/>
              <a:buChar char="•"/>
            </a:pPr>
            <a:r>
              <a:rPr lang="en-US" dirty="0">
                <a:solidFill>
                  <a:schemeClr val="tx1"/>
                </a:solidFill>
              </a:rPr>
              <a:t>TWC Resources</a:t>
            </a:r>
          </a:p>
          <a:p>
            <a:pPr marL="457200" indent="-457200">
              <a:lnSpc>
                <a:spcPct val="100000"/>
              </a:lnSpc>
              <a:spcBef>
                <a:spcPts val="0"/>
              </a:spcBef>
              <a:spcAft>
                <a:spcPts val="600"/>
              </a:spcAft>
              <a:buFont typeface="Arial" panose="020B0604020202020204" pitchFamily="34" charset="0"/>
              <a:buChar char="•"/>
            </a:pPr>
            <a:r>
              <a:rPr lang="en-US" dirty="0">
                <a:solidFill>
                  <a:schemeClr val="tx1"/>
                </a:solidFill>
              </a:rPr>
              <a:t>Q&amp;A</a:t>
            </a:r>
          </a:p>
          <a:p>
            <a:pPr marL="457200" indent="-457200">
              <a:lnSpc>
                <a:spcPct val="100000"/>
              </a:lnSpc>
              <a:spcBef>
                <a:spcPts val="0"/>
              </a:spcBef>
              <a:spcAft>
                <a:spcPts val="600"/>
              </a:spcAft>
              <a:buFont typeface="Arial" panose="020B0604020202020204" pitchFamily="34" charset="0"/>
              <a:buChar char="•"/>
            </a:pPr>
            <a:r>
              <a:rPr lang="en-US" dirty="0">
                <a:solidFill>
                  <a:schemeClr val="tx1"/>
                </a:solidFill>
                <a:latin typeface="Arial"/>
                <a:cs typeface="Arial"/>
              </a:rPr>
              <a:t>Evaluation and Wrap-up</a:t>
            </a:r>
          </a:p>
          <a:p>
            <a:endParaRPr lang="en-US" dirty="0">
              <a:solidFill>
                <a:schemeClr val="tx1"/>
              </a:solidFill>
            </a:endParaRPr>
          </a:p>
        </p:txBody>
      </p:sp>
      <p:sp>
        <p:nvSpPr>
          <p:cNvPr id="4" name="Slide Number Placeholder 3">
            <a:extLst>
              <a:ext uri="{FF2B5EF4-FFF2-40B4-BE49-F238E27FC236}">
                <a16:creationId xmlns:a16="http://schemas.microsoft.com/office/drawing/2014/main" id="{805CE602-0558-A047-9E23-CC18A1A9B2A1}"/>
              </a:ext>
            </a:extLst>
          </p:cNvPr>
          <p:cNvSpPr>
            <a:spLocks noGrp="1"/>
          </p:cNvSpPr>
          <p:nvPr>
            <p:ph type="sldNum" sz="quarter" idx="4"/>
          </p:nvPr>
        </p:nvSpPr>
        <p:spPr/>
        <p:txBody>
          <a:bodyPr/>
          <a:lstStyle/>
          <a:p>
            <a:fld id="{24DC2CEE-C89B-6D4C-8A2C-B626C37EB60D}" type="slidenum">
              <a:rPr lang="en-US" smtClean="0"/>
              <a:pPr/>
              <a:t>2</a:t>
            </a:fld>
            <a:endParaRPr lang="en-US"/>
          </a:p>
        </p:txBody>
      </p:sp>
    </p:spTree>
    <p:extLst>
      <p:ext uri="{BB962C8B-B14F-4D97-AF65-F5344CB8AC3E}">
        <p14:creationId xmlns:p14="http://schemas.microsoft.com/office/powerpoint/2010/main" val="309588372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EA5BEE-3890-B7D7-8278-5B3ACD773691}"/>
              </a:ext>
            </a:extLst>
          </p:cNvPr>
          <p:cNvSpPr>
            <a:spLocks noGrp="1"/>
          </p:cNvSpPr>
          <p:nvPr>
            <p:ph type="title"/>
          </p:nvPr>
        </p:nvSpPr>
        <p:spPr>
          <a:xfrm>
            <a:off x="647700" y="555625"/>
            <a:ext cx="10515600" cy="1325563"/>
          </a:xfrm>
        </p:spPr>
        <p:txBody>
          <a:bodyPr>
            <a:normAutofit/>
          </a:bodyPr>
          <a:lstStyle/>
          <a:p>
            <a:pPr algn="ctr"/>
            <a:r>
              <a:rPr lang="en-US" sz="3600" b="1" dirty="0"/>
              <a:t>ZEB Maintenance Training Recommended Practice</a:t>
            </a:r>
          </a:p>
        </p:txBody>
      </p:sp>
      <p:sp>
        <p:nvSpPr>
          <p:cNvPr id="20" name="TextBox 19">
            <a:extLst>
              <a:ext uri="{FF2B5EF4-FFF2-40B4-BE49-F238E27FC236}">
                <a16:creationId xmlns:a16="http://schemas.microsoft.com/office/drawing/2014/main" id="{178C5719-12D3-D388-0D3A-E3B04B8A5151}"/>
              </a:ext>
            </a:extLst>
          </p:cNvPr>
          <p:cNvSpPr txBox="1"/>
          <p:nvPr/>
        </p:nvSpPr>
        <p:spPr>
          <a:xfrm>
            <a:off x="669975" y="1619896"/>
            <a:ext cx="6796132" cy="3990836"/>
          </a:xfrm>
          <a:prstGeom prst="rect">
            <a:avLst/>
          </a:prstGeom>
          <a:noFill/>
        </p:spPr>
        <p:txBody>
          <a:bodyPr wrap="square">
            <a:spAutoFit/>
          </a:bodyPr>
          <a:lstStyle/>
          <a:p>
            <a:pPr marL="380990" indent="-380990" defTabSz="609585" fontAlgn="ctr">
              <a:spcBef>
                <a:spcPts val="800"/>
              </a:spcBef>
              <a:buFont typeface="Arial" panose="020B0604020202020204" pitchFamily="34" charset="0"/>
              <a:buChar char="•"/>
            </a:pPr>
            <a:r>
              <a:rPr lang="en-US" sz="2200" b="1" dirty="0">
                <a:solidFill>
                  <a:prstClr val="black"/>
                </a:solidFill>
              </a:rPr>
              <a:t>Recommended Practice for developing a ZEB maintenance training curriculum</a:t>
            </a:r>
          </a:p>
          <a:p>
            <a:pPr marL="380990" indent="-380990" defTabSz="609585" fontAlgn="ctr">
              <a:spcBef>
                <a:spcPts val="800"/>
              </a:spcBef>
              <a:buFont typeface="Arial" panose="020B0604020202020204" pitchFamily="34" charset="0"/>
              <a:buChar char="•"/>
            </a:pPr>
            <a:r>
              <a:rPr lang="en-US" sz="2200" b="1" dirty="0">
                <a:solidFill>
                  <a:prstClr val="black"/>
                </a:solidFill>
              </a:rPr>
              <a:t>Published October 2023</a:t>
            </a:r>
          </a:p>
          <a:p>
            <a:pPr marL="380990" indent="-380990" defTabSz="609585" fontAlgn="ctr">
              <a:spcBef>
                <a:spcPts val="800"/>
              </a:spcBef>
              <a:buFont typeface="Arial" panose="020B0604020202020204" pitchFamily="34" charset="0"/>
              <a:buChar char="•"/>
            </a:pPr>
            <a:r>
              <a:rPr lang="en-US" sz="2200" b="1" dirty="0">
                <a:solidFill>
                  <a:prstClr val="black"/>
                </a:solidFill>
              </a:rPr>
              <a:t>Developed through APTA’s Standards Program, with ITLC as subject matter lead</a:t>
            </a:r>
          </a:p>
          <a:p>
            <a:pPr marL="380990" indent="-380990" defTabSz="609585" fontAlgn="ctr">
              <a:spcBef>
                <a:spcPts val="800"/>
              </a:spcBef>
              <a:buFont typeface="Arial" panose="020B0604020202020204" pitchFamily="34" charset="0"/>
              <a:buChar char="•"/>
            </a:pPr>
            <a:r>
              <a:rPr lang="en-US" sz="2200" b="1" dirty="0">
                <a:solidFill>
                  <a:prstClr val="black"/>
                </a:solidFill>
              </a:rPr>
              <a:t>Working group of transit agencies, labor representatives, and manufacturers, in consensus based process</a:t>
            </a:r>
          </a:p>
          <a:p>
            <a:pPr marL="380990" indent="-380990" defTabSz="609585" fontAlgn="ctr">
              <a:spcBef>
                <a:spcPts val="800"/>
              </a:spcBef>
              <a:buFont typeface="Arial" panose="020B0604020202020204" pitchFamily="34" charset="0"/>
              <a:buChar char="•"/>
            </a:pPr>
            <a:r>
              <a:rPr lang="en-US" sz="2200" b="1" dirty="0">
                <a:solidFill>
                  <a:prstClr val="black"/>
                </a:solidFill>
              </a:rPr>
              <a:t>In use by transit agencies</a:t>
            </a:r>
          </a:p>
          <a:p>
            <a:pPr defTabSz="609585" fontAlgn="ctr">
              <a:spcBef>
                <a:spcPts val="800"/>
              </a:spcBef>
            </a:pPr>
            <a:r>
              <a:rPr lang="en-US" sz="2200" b="1" dirty="0">
                <a:solidFill>
                  <a:prstClr val="black"/>
                </a:solidFill>
                <a:hlinkClick r:id="rId3"/>
              </a:rPr>
              <a:t>APTA Zero-Emission Bus Maintenance Training Standard</a:t>
            </a:r>
            <a:endParaRPr lang="en-US" sz="2200" b="1" dirty="0">
              <a:solidFill>
                <a:prstClr val="black"/>
              </a:solidFill>
            </a:endParaRPr>
          </a:p>
        </p:txBody>
      </p:sp>
      <p:pic>
        <p:nvPicPr>
          <p:cNvPr id="3" name="Picture 2" descr="APTA document of Zero-Emission Bus Maintenance Training">
            <a:extLst>
              <a:ext uri="{FF2B5EF4-FFF2-40B4-BE49-F238E27FC236}">
                <a16:creationId xmlns:a16="http://schemas.microsoft.com/office/drawing/2014/main" id="{7E6708CF-4A7B-01E5-B781-D24FF3CC24FB}"/>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7443832" y="1612900"/>
            <a:ext cx="4435589" cy="4394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3898222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0552E-E850-45D5-9B6F-B636A279D70C}"/>
              </a:ext>
            </a:extLst>
          </p:cNvPr>
          <p:cNvSpPr>
            <a:spLocks noGrp="1"/>
          </p:cNvSpPr>
          <p:nvPr>
            <p:ph type="ctrTitle"/>
          </p:nvPr>
        </p:nvSpPr>
        <p:spPr>
          <a:xfrm>
            <a:off x="1093434" y="841433"/>
            <a:ext cx="10005128" cy="704356"/>
          </a:xfrm>
        </p:spPr>
        <p:txBody>
          <a:bodyPr/>
          <a:lstStyle/>
          <a:p>
            <a:r>
              <a:rPr lang="en-US" sz="4800" dirty="0"/>
              <a:t>Brandon Liu</a:t>
            </a:r>
          </a:p>
        </p:txBody>
      </p:sp>
      <p:sp>
        <p:nvSpPr>
          <p:cNvPr id="3" name="Subtitle 2">
            <a:extLst>
              <a:ext uri="{FF2B5EF4-FFF2-40B4-BE49-F238E27FC236}">
                <a16:creationId xmlns:a16="http://schemas.microsoft.com/office/drawing/2014/main" id="{4C0296AC-5C38-4495-B6BA-778045F61898}"/>
              </a:ext>
            </a:extLst>
          </p:cNvPr>
          <p:cNvSpPr>
            <a:spLocks noGrp="1"/>
          </p:cNvSpPr>
          <p:nvPr>
            <p:ph type="subTitle" idx="1"/>
          </p:nvPr>
        </p:nvSpPr>
        <p:spPr>
          <a:xfrm>
            <a:off x="2043951" y="1659947"/>
            <a:ext cx="9054611" cy="704356"/>
          </a:xfrm>
        </p:spPr>
        <p:txBody>
          <a:bodyPr/>
          <a:lstStyle/>
          <a:p>
            <a:r>
              <a:rPr lang="en-US" sz="2800" b="0" i="0" dirty="0">
                <a:solidFill>
                  <a:schemeClr val="tx1"/>
                </a:solidFill>
                <a:effectLst/>
              </a:rPr>
              <a:t>Instructional Designer, International Transportation Learning Center/Transit Workforce Center</a:t>
            </a:r>
            <a:endParaRPr lang="en-US" sz="2800" dirty="0">
              <a:solidFill>
                <a:schemeClr val="tx1"/>
              </a:solidFill>
            </a:endParaRPr>
          </a:p>
        </p:txBody>
      </p:sp>
      <p:sp>
        <p:nvSpPr>
          <p:cNvPr id="4" name="Title 1">
            <a:extLst>
              <a:ext uri="{FF2B5EF4-FFF2-40B4-BE49-F238E27FC236}">
                <a16:creationId xmlns:a16="http://schemas.microsoft.com/office/drawing/2014/main" id="{35135EFD-0B76-4F4A-8ECD-B57EF534442A}"/>
              </a:ext>
            </a:extLst>
          </p:cNvPr>
          <p:cNvSpPr txBox="1">
            <a:spLocks/>
          </p:cNvSpPr>
          <p:nvPr/>
        </p:nvSpPr>
        <p:spPr>
          <a:xfrm>
            <a:off x="1093434" y="2760504"/>
            <a:ext cx="10005128" cy="704356"/>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b="1" i="0" kern="1200">
                <a:solidFill>
                  <a:schemeClr val="accent1"/>
                </a:solidFill>
                <a:latin typeface="Arial" panose="020B0604020202020204" pitchFamily="34" charset="0"/>
                <a:ea typeface="+mj-ea"/>
                <a:cs typeface="Arial" panose="020B0604020202020204" pitchFamily="34" charset="0"/>
              </a:defRPr>
            </a:lvl1pPr>
          </a:lstStyle>
          <a:p>
            <a:r>
              <a:rPr lang="en-US" sz="4800" dirty="0"/>
              <a:t>Henry Lukasik</a:t>
            </a:r>
          </a:p>
        </p:txBody>
      </p:sp>
      <p:sp>
        <p:nvSpPr>
          <p:cNvPr id="6" name="Subtitle 2">
            <a:extLst>
              <a:ext uri="{FF2B5EF4-FFF2-40B4-BE49-F238E27FC236}">
                <a16:creationId xmlns:a16="http://schemas.microsoft.com/office/drawing/2014/main" id="{1B46A6B3-5299-4596-9C9C-AAAAEB4160B7}"/>
              </a:ext>
            </a:extLst>
          </p:cNvPr>
          <p:cNvSpPr txBox="1">
            <a:spLocks/>
          </p:cNvSpPr>
          <p:nvPr/>
        </p:nvSpPr>
        <p:spPr>
          <a:xfrm>
            <a:off x="1568692" y="3596948"/>
            <a:ext cx="9054611" cy="704356"/>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Clr>
                <a:schemeClr val="tx2"/>
              </a:buClr>
              <a:buFont typeface="Arial" panose="020B0604020202020204" pitchFamily="34" charset="0"/>
              <a:buNone/>
              <a:defRPr sz="3200" b="0" i="0" kern="1200">
                <a:solidFill>
                  <a:schemeClr val="tx2"/>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Clr>
                <a:schemeClr val="tx2"/>
              </a:buClr>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Clr>
                <a:schemeClr val="tx2"/>
              </a:buClr>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Clr>
                <a:schemeClr val="tx2"/>
              </a:buClr>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Clr>
                <a:schemeClr val="tx2"/>
              </a:buClr>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a:solidFill>
                  <a:schemeClr val="tx1"/>
                </a:solidFill>
              </a:rPr>
              <a:t>Director of Maintenance, Pinellas Suncoast Transit Authority</a:t>
            </a:r>
          </a:p>
        </p:txBody>
      </p:sp>
      <p:sp>
        <p:nvSpPr>
          <p:cNvPr id="5" name="Title 1">
            <a:extLst>
              <a:ext uri="{FF2B5EF4-FFF2-40B4-BE49-F238E27FC236}">
                <a16:creationId xmlns:a16="http://schemas.microsoft.com/office/drawing/2014/main" id="{991938F1-B9DB-4E87-8400-6300389285F6}"/>
              </a:ext>
            </a:extLst>
          </p:cNvPr>
          <p:cNvSpPr txBox="1">
            <a:spLocks/>
          </p:cNvSpPr>
          <p:nvPr/>
        </p:nvSpPr>
        <p:spPr>
          <a:xfrm>
            <a:off x="1093434" y="4699893"/>
            <a:ext cx="10005128" cy="704356"/>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b="1" i="0" kern="1200">
                <a:solidFill>
                  <a:schemeClr val="accent1"/>
                </a:solidFill>
                <a:latin typeface="Arial" panose="020B0604020202020204" pitchFamily="34" charset="0"/>
                <a:ea typeface="+mj-ea"/>
                <a:cs typeface="Arial" panose="020B0604020202020204" pitchFamily="34" charset="0"/>
              </a:defRPr>
            </a:lvl1pPr>
          </a:lstStyle>
          <a:p>
            <a:r>
              <a:rPr lang="en-US" sz="4800" dirty="0"/>
              <a:t>Billy Terry</a:t>
            </a:r>
          </a:p>
        </p:txBody>
      </p:sp>
      <p:sp>
        <p:nvSpPr>
          <p:cNvPr id="7" name="Subtitle 2">
            <a:extLst>
              <a:ext uri="{FF2B5EF4-FFF2-40B4-BE49-F238E27FC236}">
                <a16:creationId xmlns:a16="http://schemas.microsoft.com/office/drawing/2014/main" id="{F294561D-207D-4D5C-84AF-EC863CCE6B55}"/>
              </a:ext>
            </a:extLst>
          </p:cNvPr>
          <p:cNvSpPr txBox="1">
            <a:spLocks/>
          </p:cNvSpPr>
          <p:nvPr/>
        </p:nvSpPr>
        <p:spPr>
          <a:xfrm>
            <a:off x="2043949" y="5509117"/>
            <a:ext cx="9054611" cy="704356"/>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Clr>
                <a:schemeClr val="tx2"/>
              </a:buClr>
              <a:buFont typeface="Arial" panose="020B0604020202020204" pitchFamily="34" charset="0"/>
              <a:buNone/>
              <a:defRPr sz="3200" b="0" i="0" kern="1200">
                <a:solidFill>
                  <a:schemeClr val="tx2"/>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Clr>
                <a:schemeClr val="tx2"/>
              </a:buClr>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Clr>
                <a:schemeClr val="tx2"/>
              </a:buClr>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Clr>
                <a:schemeClr val="tx2"/>
              </a:buClr>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Clr>
                <a:schemeClr val="tx2"/>
              </a:buClr>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a:solidFill>
                  <a:schemeClr val="tx1"/>
                </a:solidFill>
              </a:rPr>
              <a:t>Executive Director, National Transit Institute</a:t>
            </a:r>
          </a:p>
        </p:txBody>
      </p:sp>
    </p:spTree>
    <p:extLst>
      <p:ext uri="{BB962C8B-B14F-4D97-AF65-F5344CB8AC3E}">
        <p14:creationId xmlns:p14="http://schemas.microsoft.com/office/powerpoint/2010/main" val="357987208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F4663-D8E0-514D-9F8A-C243FF92AAC3}"/>
              </a:ext>
            </a:extLst>
          </p:cNvPr>
          <p:cNvSpPr>
            <a:spLocks noGrp="1"/>
          </p:cNvSpPr>
          <p:nvPr>
            <p:ph type="title"/>
          </p:nvPr>
        </p:nvSpPr>
        <p:spPr>
          <a:xfrm>
            <a:off x="841248" y="646396"/>
            <a:ext cx="10945744" cy="664797"/>
          </a:xfrm>
        </p:spPr>
        <p:txBody>
          <a:bodyPr/>
          <a:lstStyle/>
          <a:p>
            <a:pPr algn="ctr"/>
            <a:r>
              <a:rPr lang="en-US" dirty="0"/>
              <a:t>TWC Battery Electric Bus Familiarization Course</a:t>
            </a:r>
          </a:p>
        </p:txBody>
      </p:sp>
      <p:pic>
        <p:nvPicPr>
          <p:cNvPr id="6" name="Picture 2" descr="Example bus diagram with different areas labeled and colored according to potential for high voltage.">
            <a:extLst>
              <a:ext uri="{FF2B5EF4-FFF2-40B4-BE49-F238E27FC236}">
                <a16:creationId xmlns:a16="http://schemas.microsoft.com/office/drawing/2014/main" id="{1A951ADB-6EED-9947-AC14-68C0C304179E}"/>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35148" y="1654091"/>
            <a:ext cx="4359723" cy="29822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icture of learners and instructor using a glove inflator in class to practice the inspection and testing method for a high voltage glove.">
            <a:extLst>
              <a:ext uri="{FF2B5EF4-FFF2-40B4-BE49-F238E27FC236}">
                <a16:creationId xmlns:a16="http://schemas.microsoft.com/office/drawing/2014/main" id="{E84855BF-86C8-466A-AA2F-99FCB4F8A2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9430" y="1654091"/>
            <a:ext cx="4083344" cy="3062509"/>
          </a:xfrm>
          <a:prstGeom prst="rect">
            <a:avLst/>
          </a:prstGeom>
        </p:spPr>
      </p:pic>
      <p:pic>
        <p:nvPicPr>
          <p:cNvPr id="12" name="Picture 11" descr="Screenshot of PowerPoint slide explaining the &quot;blow-and-fold&quot; technique and using a glove inflator as procedures for inspecting and testing high voltage gloves">
            <a:extLst>
              <a:ext uri="{FF2B5EF4-FFF2-40B4-BE49-F238E27FC236}">
                <a16:creationId xmlns:a16="http://schemas.microsoft.com/office/drawing/2014/main" id="{6DEAF7A3-B2C8-4A5C-84EA-9A021282538A}"/>
              </a:ext>
            </a:extLst>
          </p:cNvPr>
          <p:cNvPicPr>
            <a:picLocks noChangeAspect="1"/>
          </p:cNvPicPr>
          <p:nvPr/>
        </p:nvPicPr>
        <p:blipFill>
          <a:blip r:embed="rId5"/>
          <a:stretch>
            <a:fillRect/>
          </a:stretch>
        </p:blipFill>
        <p:spPr>
          <a:xfrm>
            <a:off x="3750313" y="3429000"/>
            <a:ext cx="4810736" cy="2703590"/>
          </a:xfrm>
          <a:prstGeom prst="rect">
            <a:avLst/>
          </a:prstGeom>
          <a:ln>
            <a:solidFill>
              <a:schemeClr val="bg1">
                <a:lumMod val="85000"/>
              </a:schemeClr>
            </a:solidFill>
          </a:ln>
        </p:spPr>
      </p:pic>
      <p:sp>
        <p:nvSpPr>
          <p:cNvPr id="4" name="Slide Number Placeholder 3">
            <a:extLst>
              <a:ext uri="{FF2B5EF4-FFF2-40B4-BE49-F238E27FC236}">
                <a16:creationId xmlns:a16="http://schemas.microsoft.com/office/drawing/2014/main" id="{D5EADD39-4ECC-3742-8586-C1F943B684DF}"/>
              </a:ext>
            </a:extLst>
          </p:cNvPr>
          <p:cNvSpPr>
            <a:spLocks noGrp="1"/>
          </p:cNvSpPr>
          <p:nvPr>
            <p:ph type="sldNum" sz="quarter" idx="4"/>
          </p:nvPr>
        </p:nvSpPr>
        <p:spPr/>
        <p:txBody>
          <a:bodyPr/>
          <a:lstStyle/>
          <a:p>
            <a:fld id="{24DC2CEE-C89B-6D4C-8A2C-B626C37EB60D}" type="slidenum">
              <a:rPr lang="en-US" smtClean="0"/>
              <a:pPr/>
              <a:t>22</a:t>
            </a:fld>
            <a:endParaRPr lang="en-US" dirty="0"/>
          </a:p>
        </p:txBody>
      </p:sp>
    </p:spTree>
    <p:extLst>
      <p:ext uri="{BB962C8B-B14F-4D97-AF65-F5344CB8AC3E}">
        <p14:creationId xmlns:p14="http://schemas.microsoft.com/office/powerpoint/2010/main" val="33191905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F4663-D8E0-514D-9F8A-C243FF92AAC3}"/>
              </a:ext>
            </a:extLst>
          </p:cNvPr>
          <p:cNvSpPr>
            <a:spLocks noGrp="1"/>
          </p:cNvSpPr>
          <p:nvPr>
            <p:ph type="title"/>
          </p:nvPr>
        </p:nvSpPr>
        <p:spPr>
          <a:xfrm>
            <a:off x="841248" y="646396"/>
            <a:ext cx="10945744" cy="664797"/>
          </a:xfrm>
        </p:spPr>
        <p:txBody>
          <a:bodyPr/>
          <a:lstStyle/>
          <a:p>
            <a:pPr algn="ctr"/>
            <a:r>
              <a:rPr lang="en-US" dirty="0"/>
              <a:t>TWC Battery Electric Bus Familiarization Course </a:t>
            </a:r>
          </a:p>
        </p:txBody>
      </p:sp>
      <p:sp>
        <p:nvSpPr>
          <p:cNvPr id="5" name="Content Placeholder 2">
            <a:extLst>
              <a:ext uri="{FF2B5EF4-FFF2-40B4-BE49-F238E27FC236}">
                <a16:creationId xmlns:a16="http://schemas.microsoft.com/office/drawing/2014/main" id="{FD6B06D2-43CF-9448-A0F4-6F709033D23F}"/>
              </a:ext>
            </a:extLst>
          </p:cNvPr>
          <p:cNvSpPr>
            <a:spLocks noGrp="1"/>
          </p:cNvSpPr>
          <p:nvPr>
            <p:ph idx="1"/>
          </p:nvPr>
        </p:nvSpPr>
        <p:spPr>
          <a:xfrm>
            <a:off x="838200" y="1920240"/>
            <a:ext cx="6549736" cy="3322320"/>
          </a:xfrm>
        </p:spPr>
        <p:txBody>
          <a:bodyPr>
            <a:noAutofit/>
          </a:bodyPr>
          <a:lstStyle/>
          <a:p>
            <a:pPr marL="457200" indent="-457200">
              <a:lnSpc>
                <a:spcPct val="100000"/>
              </a:lnSpc>
              <a:spcBef>
                <a:spcPts val="1200"/>
              </a:spcBef>
              <a:buFont typeface="Arial" panose="020B0604020202020204" pitchFamily="34" charset="0"/>
              <a:buChar char="•"/>
            </a:pPr>
            <a:r>
              <a:rPr lang="en-US" dirty="0">
                <a:hlinkClick r:id="rId3"/>
              </a:rPr>
              <a:t>TWC Battery Bus Familiarization Course webpage</a:t>
            </a:r>
            <a:endParaRPr lang="en-US" dirty="0"/>
          </a:p>
          <a:p>
            <a:pPr marL="457200" indent="-457200">
              <a:lnSpc>
                <a:spcPct val="100000"/>
              </a:lnSpc>
              <a:spcBef>
                <a:spcPts val="1200"/>
              </a:spcBef>
              <a:buFont typeface="Arial" panose="020B0604020202020204" pitchFamily="34" charset="0"/>
              <a:buChar char="•"/>
            </a:pPr>
            <a:r>
              <a:rPr lang="en-US" dirty="0">
                <a:hlinkClick r:id="rId4"/>
              </a:rPr>
              <a:t>Transportation Learning Network</a:t>
            </a:r>
            <a:endParaRPr lang="en-US" dirty="0"/>
          </a:p>
          <a:p>
            <a:pPr marL="457200" indent="-457200">
              <a:lnSpc>
                <a:spcPct val="100000"/>
              </a:lnSpc>
              <a:spcBef>
                <a:spcPts val="1200"/>
              </a:spcBef>
              <a:buFont typeface="Arial" panose="020B0604020202020204" pitchFamily="34" charset="0"/>
              <a:buChar char="•"/>
            </a:pPr>
            <a:r>
              <a:rPr lang="en-US" dirty="0">
                <a:solidFill>
                  <a:schemeClr val="tx1"/>
                </a:solidFill>
              </a:rPr>
              <a:t>Pinellas Suncoast Transit Authority (PSTA) Delivery</a:t>
            </a:r>
          </a:p>
          <a:p>
            <a:pPr marL="457200" indent="-457200">
              <a:lnSpc>
                <a:spcPct val="100000"/>
              </a:lnSpc>
              <a:spcBef>
                <a:spcPts val="1200"/>
              </a:spcBef>
              <a:buFont typeface="Arial" panose="020B0604020202020204" pitchFamily="34" charset="0"/>
              <a:buChar char="•"/>
            </a:pPr>
            <a:r>
              <a:rPr lang="en-US" dirty="0">
                <a:solidFill>
                  <a:schemeClr val="tx1"/>
                </a:solidFill>
              </a:rPr>
              <a:t>NTI and TWC collaboration</a:t>
            </a:r>
          </a:p>
        </p:txBody>
      </p:sp>
      <p:pic>
        <p:nvPicPr>
          <p:cNvPr id="3" name="Picture 2" descr="Snapshot of the title of the Battery Electric Bus Familiarization course participant guide.">
            <a:extLst>
              <a:ext uri="{FF2B5EF4-FFF2-40B4-BE49-F238E27FC236}">
                <a16:creationId xmlns:a16="http://schemas.microsoft.com/office/drawing/2014/main" id="{0DED8DC9-9253-4FE5-90E3-55F27D3931BD}"/>
              </a:ext>
            </a:extLst>
          </p:cNvPr>
          <p:cNvPicPr>
            <a:picLocks noChangeAspect="1"/>
          </p:cNvPicPr>
          <p:nvPr/>
        </p:nvPicPr>
        <p:blipFill>
          <a:blip r:embed="rId5"/>
          <a:stretch>
            <a:fillRect/>
          </a:stretch>
        </p:blipFill>
        <p:spPr>
          <a:xfrm>
            <a:off x="7903604" y="1602358"/>
            <a:ext cx="3450196" cy="4323725"/>
          </a:xfrm>
          <a:prstGeom prst="rect">
            <a:avLst/>
          </a:prstGeom>
          <a:ln>
            <a:solidFill>
              <a:schemeClr val="bg1">
                <a:lumMod val="85000"/>
              </a:schemeClr>
            </a:solidFill>
          </a:ln>
        </p:spPr>
      </p:pic>
      <p:sp>
        <p:nvSpPr>
          <p:cNvPr id="4" name="Slide Number Placeholder 3">
            <a:extLst>
              <a:ext uri="{FF2B5EF4-FFF2-40B4-BE49-F238E27FC236}">
                <a16:creationId xmlns:a16="http://schemas.microsoft.com/office/drawing/2014/main" id="{D5EADD39-4ECC-3742-8586-C1F943B684DF}"/>
              </a:ext>
            </a:extLst>
          </p:cNvPr>
          <p:cNvSpPr>
            <a:spLocks noGrp="1"/>
          </p:cNvSpPr>
          <p:nvPr>
            <p:ph type="sldNum" sz="quarter" idx="4"/>
          </p:nvPr>
        </p:nvSpPr>
        <p:spPr/>
        <p:txBody>
          <a:bodyPr/>
          <a:lstStyle/>
          <a:p>
            <a:fld id="{24DC2CEE-C89B-6D4C-8A2C-B626C37EB60D}" type="slidenum">
              <a:rPr lang="en-US" smtClean="0"/>
              <a:pPr/>
              <a:t>23</a:t>
            </a:fld>
            <a:endParaRPr lang="en-US" dirty="0"/>
          </a:p>
        </p:txBody>
      </p:sp>
    </p:spTree>
    <p:extLst>
      <p:ext uri="{BB962C8B-B14F-4D97-AF65-F5344CB8AC3E}">
        <p14:creationId xmlns:p14="http://schemas.microsoft.com/office/powerpoint/2010/main" val="18476277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F4663-D8E0-514D-9F8A-C243FF92AAC3}"/>
              </a:ext>
            </a:extLst>
          </p:cNvPr>
          <p:cNvSpPr>
            <a:spLocks noGrp="1"/>
          </p:cNvSpPr>
          <p:nvPr>
            <p:ph type="title"/>
          </p:nvPr>
        </p:nvSpPr>
        <p:spPr>
          <a:xfrm>
            <a:off x="841248" y="646396"/>
            <a:ext cx="10945744" cy="664797"/>
          </a:xfrm>
        </p:spPr>
        <p:txBody>
          <a:bodyPr/>
          <a:lstStyle/>
          <a:p>
            <a:pPr algn="ctr"/>
            <a:r>
              <a:rPr lang="en-US" dirty="0"/>
              <a:t>TWC Resource Center</a:t>
            </a:r>
            <a:br>
              <a:rPr lang="en-US" dirty="0"/>
            </a:br>
            <a:endParaRPr lang="en-US" dirty="0"/>
          </a:p>
        </p:txBody>
      </p:sp>
      <p:sp>
        <p:nvSpPr>
          <p:cNvPr id="5" name="Content Placeholder 2">
            <a:extLst>
              <a:ext uri="{FF2B5EF4-FFF2-40B4-BE49-F238E27FC236}">
                <a16:creationId xmlns:a16="http://schemas.microsoft.com/office/drawing/2014/main" id="{FD6B06D2-43CF-9448-A0F4-6F709033D23F}"/>
              </a:ext>
            </a:extLst>
          </p:cNvPr>
          <p:cNvSpPr>
            <a:spLocks noGrp="1"/>
          </p:cNvSpPr>
          <p:nvPr>
            <p:ph idx="1"/>
          </p:nvPr>
        </p:nvSpPr>
        <p:spPr>
          <a:xfrm>
            <a:off x="838200" y="1767840"/>
            <a:ext cx="9892553" cy="3322320"/>
          </a:xfrm>
        </p:spPr>
        <p:txBody>
          <a:bodyPr>
            <a:noAutofit/>
          </a:bodyPr>
          <a:lstStyle/>
          <a:p>
            <a:pPr marL="457200" indent="-457200">
              <a:lnSpc>
                <a:spcPct val="100000"/>
              </a:lnSpc>
              <a:spcBef>
                <a:spcPts val="1200"/>
              </a:spcBef>
              <a:buFont typeface="Arial" panose="020B0604020202020204" pitchFamily="34" charset="0"/>
              <a:buChar char="•"/>
            </a:pPr>
            <a:r>
              <a:rPr lang="en-US" sz="3200" dirty="0">
                <a:solidFill>
                  <a:schemeClr val="tx1"/>
                </a:solidFill>
              </a:rPr>
              <a:t>50+ resources on transit ZEBs, including:</a:t>
            </a:r>
            <a:r>
              <a:rPr lang="en-US" sz="3200" dirty="0"/>
              <a:t> </a:t>
            </a:r>
            <a:endParaRPr lang="en-US" sz="3200" dirty="0">
              <a:hlinkClick r:id="rId3"/>
            </a:endParaRPr>
          </a:p>
          <a:p>
            <a:pPr marL="914400" lvl="1" indent="-457200">
              <a:lnSpc>
                <a:spcPct val="100000"/>
              </a:lnSpc>
              <a:spcBef>
                <a:spcPts val="1200"/>
              </a:spcBef>
              <a:buFont typeface="Arial" panose="020B0604020202020204" pitchFamily="34" charset="0"/>
              <a:buChar char="•"/>
            </a:pPr>
            <a:r>
              <a:rPr lang="en-US" sz="2800" dirty="0">
                <a:hlinkClick r:id="rId3"/>
              </a:rPr>
              <a:t>Providing Training for Zero Emission Buses: Recommended Expanded RFP Language</a:t>
            </a:r>
            <a:endParaRPr lang="en-US" sz="2800" dirty="0"/>
          </a:p>
          <a:p>
            <a:pPr marL="914400" lvl="1" indent="-457200">
              <a:lnSpc>
                <a:spcPct val="100000"/>
              </a:lnSpc>
              <a:spcBef>
                <a:spcPts val="1200"/>
              </a:spcBef>
              <a:buFont typeface="Arial" panose="020B0604020202020204" pitchFamily="34" charset="0"/>
              <a:buChar char="•"/>
            </a:pPr>
            <a:r>
              <a:rPr lang="en-US" sz="2800" dirty="0">
                <a:hlinkClick r:id="rId4"/>
              </a:rPr>
              <a:t>Electric Vehicle Maintenance Best Practices</a:t>
            </a:r>
            <a:endParaRPr lang="en-US" sz="2800" dirty="0"/>
          </a:p>
          <a:p>
            <a:pPr marL="914400" lvl="1" indent="-457200">
              <a:lnSpc>
                <a:spcPct val="100000"/>
              </a:lnSpc>
              <a:spcBef>
                <a:spcPts val="1200"/>
              </a:spcBef>
              <a:buFont typeface="Arial" panose="020B0604020202020204" pitchFamily="34" charset="0"/>
              <a:buChar char="•"/>
            </a:pPr>
            <a:r>
              <a:rPr lang="en-US" sz="2800" dirty="0">
                <a:hlinkClick r:id="rId5"/>
              </a:rPr>
              <a:t>Resource Center</a:t>
            </a:r>
            <a:endParaRPr lang="en-US" sz="2800" dirty="0"/>
          </a:p>
          <a:p>
            <a:pPr marL="457200" indent="-457200">
              <a:lnSpc>
                <a:spcPct val="100000"/>
              </a:lnSpc>
              <a:spcBef>
                <a:spcPts val="1200"/>
              </a:spcBef>
              <a:buFont typeface="Arial" panose="020B0604020202020204" pitchFamily="34" charset="0"/>
              <a:buChar char="•"/>
            </a:pPr>
            <a:r>
              <a:rPr lang="en-US" sz="3200" dirty="0">
                <a:hlinkClick r:id="rId6"/>
              </a:rPr>
              <a:t>Making Connections 2024 – The National Transit Workforce Conference</a:t>
            </a:r>
            <a:endParaRPr lang="en-US" sz="3200" dirty="0"/>
          </a:p>
        </p:txBody>
      </p:sp>
      <p:sp>
        <p:nvSpPr>
          <p:cNvPr id="4" name="Slide Number Placeholder 3">
            <a:extLst>
              <a:ext uri="{FF2B5EF4-FFF2-40B4-BE49-F238E27FC236}">
                <a16:creationId xmlns:a16="http://schemas.microsoft.com/office/drawing/2014/main" id="{D5EADD39-4ECC-3742-8586-C1F943B684DF}"/>
              </a:ext>
            </a:extLst>
          </p:cNvPr>
          <p:cNvSpPr>
            <a:spLocks noGrp="1"/>
          </p:cNvSpPr>
          <p:nvPr>
            <p:ph type="sldNum" sz="quarter" idx="4"/>
          </p:nvPr>
        </p:nvSpPr>
        <p:spPr/>
        <p:txBody>
          <a:bodyPr/>
          <a:lstStyle/>
          <a:p>
            <a:fld id="{24DC2CEE-C89B-6D4C-8A2C-B626C37EB60D}" type="slidenum">
              <a:rPr lang="en-US" smtClean="0"/>
              <a:pPr/>
              <a:t>24</a:t>
            </a:fld>
            <a:endParaRPr lang="en-US" dirty="0"/>
          </a:p>
        </p:txBody>
      </p:sp>
    </p:spTree>
    <p:extLst>
      <p:ext uri="{BB962C8B-B14F-4D97-AF65-F5344CB8AC3E}">
        <p14:creationId xmlns:p14="http://schemas.microsoft.com/office/powerpoint/2010/main" val="407595641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978CA-AFEF-88A4-7943-E93F716F01C5}"/>
              </a:ext>
            </a:extLst>
          </p:cNvPr>
          <p:cNvSpPr>
            <a:spLocks noGrp="1"/>
          </p:cNvSpPr>
          <p:nvPr>
            <p:ph type="title" idx="4294967295"/>
          </p:nvPr>
        </p:nvSpPr>
        <p:spPr>
          <a:xfrm>
            <a:off x="838199" y="-870989"/>
            <a:ext cx="10515600" cy="747897"/>
          </a:xfrm>
        </p:spPr>
        <p:txBody>
          <a:bodyPr vert="horz" lIns="0" tIns="0" rIns="0" bIns="0" rtlCol="0" anchor="b">
            <a:noAutofit/>
          </a:bodyPr>
          <a:lstStyle/>
          <a:p>
            <a:r>
              <a:rPr lang="en-US" dirty="0"/>
              <a:t>MAKING CONNECTIONS 2024</a:t>
            </a:r>
          </a:p>
        </p:txBody>
      </p:sp>
      <p:pic>
        <p:nvPicPr>
          <p:cNvPr id="3" name="Picture 2" descr="The cityscape of Baltimore, MD with water and buildings. Making Connections 2024, the national transit workforce conference, with QR code to register. November 11-13">
            <a:extLst>
              <a:ext uri="{FF2B5EF4-FFF2-40B4-BE49-F238E27FC236}">
                <a16:creationId xmlns:a16="http://schemas.microsoft.com/office/drawing/2014/main" id="{4E4F77B5-B343-8B4E-9F2A-D04D97C3541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CCC21C5-56DE-BA03-753B-BBF60CA0A44D}"/>
              </a:ext>
            </a:extLst>
          </p:cNvPr>
          <p:cNvSpPr txBox="1">
            <a:spLocks noGrp="1" noRot="1" noMove="1" noResize="1" noEditPoints="1" noAdjustHandles="1" noChangeArrowheads="1" noChangeShapeType="1"/>
          </p:cNvSpPr>
          <p:nvPr/>
        </p:nvSpPr>
        <p:spPr>
          <a:xfrm>
            <a:off x="4521416" y="6204856"/>
            <a:ext cx="3113314" cy="2308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200" normalizeH="0" baseline="0" noProof="0" dirty="0">
                <a:ln>
                  <a:noFill/>
                </a:ln>
                <a:solidFill>
                  <a:srgbClr val="116134"/>
                </a:solidFill>
                <a:effectLst/>
                <a:uLnTx/>
                <a:uFillTx/>
                <a:latin typeface="Helvetica" pitchFamily="2" charset="0"/>
                <a:ea typeface="+mn-ea"/>
                <a:cs typeface="+mn-cs"/>
                <a:hlinkClick r:id="rId4">
                  <a:extLst>
                    <a:ext uri="{A12FA001-AC4F-418D-AE19-62706E023703}">
                      <ahyp:hlinkClr xmlns:ahyp="http://schemas.microsoft.com/office/drawing/2018/hyperlinkcolor" val="tx"/>
                    </a:ext>
                  </a:extLst>
                </a:hlinkClick>
              </a:rPr>
              <a:t>www.TransitWorkforce.org/mc24</a:t>
            </a:r>
            <a:endParaRPr kumimoji="0" lang="en-US" sz="900" b="1" i="0" u="none" strike="noStrike" kern="1200" cap="none" spc="200" normalizeH="0" baseline="0" noProof="0" dirty="0">
              <a:ln>
                <a:noFill/>
              </a:ln>
              <a:solidFill>
                <a:srgbClr val="116134"/>
              </a:solidFill>
              <a:effectLst/>
              <a:uLnTx/>
              <a:uFillTx/>
              <a:latin typeface="Helvetica" pitchFamily="2" charset="0"/>
              <a:ea typeface="+mn-ea"/>
              <a:cs typeface="+mn-cs"/>
            </a:endParaRPr>
          </a:p>
        </p:txBody>
      </p:sp>
    </p:spTree>
    <p:extLst>
      <p:ext uri="{BB962C8B-B14F-4D97-AF65-F5344CB8AC3E}">
        <p14:creationId xmlns:p14="http://schemas.microsoft.com/office/powerpoint/2010/main" val="186211169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928E869-99F6-43F4-B3A7-8451DBFF1386}"/>
              </a:ext>
            </a:extLst>
          </p:cNvPr>
          <p:cNvSpPr txBox="1">
            <a:spLocks/>
          </p:cNvSpPr>
          <p:nvPr/>
        </p:nvSpPr>
        <p:spPr>
          <a:xfrm>
            <a:off x="841248" y="1344708"/>
            <a:ext cx="10945744" cy="1037257"/>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b="1" i="0" kern="1200">
                <a:solidFill>
                  <a:schemeClr val="accent1"/>
                </a:solidFill>
                <a:latin typeface="Arial" panose="020B0604020202020204" pitchFamily="34" charset="0"/>
                <a:ea typeface="+mj-ea"/>
                <a:cs typeface="Arial" panose="020B0604020202020204" pitchFamily="34" charset="0"/>
              </a:defRPr>
            </a:lvl1pPr>
          </a:lstStyle>
          <a:p>
            <a:r>
              <a:rPr lang="en-US" dirty="0"/>
              <a:t>Introducing:</a:t>
            </a:r>
          </a:p>
        </p:txBody>
      </p:sp>
      <p:sp>
        <p:nvSpPr>
          <p:cNvPr id="2" name="Title 1">
            <a:extLst>
              <a:ext uri="{FF2B5EF4-FFF2-40B4-BE49-F238E27FC236}">
                <a16:creationId xmlns:a16="http://schemas.microsoft.com/office/drawing/2014/main" id="{F760552E-E850-45D5-9B6F-B636A279D70C}"/>
              </a:ext>
            </a:extLst>
          </p:cNvPr>
          <p:cNvSpPr>
            <a:spLocks noGrp="1"/>
          </p:cNvSpPr>
          <p:nvPr>
            <p:ph type="ctrTitle"/>
          </p:nvPr>
        </p:nvSpPr>
        <p:spPr>
          <a:xfrm>
            <a:off x="1351128" y="1043762"/>
            <a:ext cx="10005128" cy="2194560"/>
          </a:xfrm>
        </p:spPr>
        <p:txBody>
          <a:bodyPr/>
          <a:lstStyle/>
          <a:p>
            <a:r>
              <a:rPr lang="en-US" dirty="0"/>
              <a:t>Jason </a:t>
            </a:r>
            <a:r>
              <a:rPr lang="en-US" dirty="0" err="1"/>
              <a:t>Macumber</a:t>
            </a:r>
            <a:endParaRPr lang="en-US" dirty="0"/>
          </a:p>
        </p:txBody>
      </p:sp>
      <p:sp>
        <p:nvSpPr>
          <p:cNvPr id="3" name="Subtitle 2">
            <a:extLst>
              <a:ext uri="{FF2B5EF4-FFF2-40B4-BE49-F238E27FC236}">
                <a16:creationId xmlns:a16="http://schemas.microsoft.com/office/drawing/2014/main" id="{4C0296AC-5C38-4495-B6BA-778045F61898}"/>
              </a:ext>
            </a:extLst>
          </p:cNvPr>
          <p:cNvSpPr>
            <a:spLocks noGrp="1"/>
          </p:cNvSpPr>
          <p:nvPr>
            <p:ph type="subTitle" idx="1"/>
          </p:nvPr>
        </p:nvSpPr>
        <p:spPr>
          <a:xfrm>
            <a:off x="1351128" y="3396119"/>
            <a:ext cx="10002672" cy="1645920"/>
          </a:xfrm>
        </p:spPr>
        <p:txBody>
          <a:bodyPr/>
          <a:lstStyle/>
          <a:p>
            <a:r>
              <a:rPr lang="en-US" b="0" i="0" dirty="0">
                <a:solidFill>
                  <a:schemeClr val="tx1"/>
                </a:solidFill>
                <a:effectLst/>
              </a:rPr>
              <a:t>Zero </a:t>
            </a:r>
            <a:r>
              <a:rPr lang="en-US" dirty="0">
                <a:solidFill>
                  <a:schemeClr val="tx1"/>
                </a:solidFill>
              </a:rPr>
              <a:t>Emission Specialist, International Transportation Learning Center/Transit Workforce Center</a:t>
            </a:r>
          </a:p>
        </p:txBody>
      </p:sp>
    </p:spTree>
    <p:extLst>
      <p:ext uri="{BB962C8B-B14F-4D97-AF65-F5344CB8AC3E}">
        <p14:creationId xmlns:p14="http://schemas.microsoft.com/office/powerpoint/2010/main" val="5438591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BBB5C-2A5E-77C8-51C3-B625409E9666}"/>
              </a:ext>
            </a:extLst>
          </p:cNvPr>
          <p:cNvSpPr>
            <a:spLocks noGrp="1"/>
          </p:cNvSpPr>
          <p:nvPr>
            <p:ph type="ctrTitle"/>
          </p:nvPr>
        </p:nvSpPr>
        <p:spPr>
          <a:xfrm>
            <a:off x="1351128" y="-2194560"/>
            <a:ext cx="10005128" cy="2194560"/>
          </a:xfrm>
        </p:spPr>
        <p:txBody>
          <a:bodyPr vert="horz" lIns="0" tIns="0" rIns="0" bIns="0" rtlCol="0" anchor="b">
            <a:noAutofit/>
          </a:bodyPr>
          <a:lstStyle/>
          <a:p>
            <a:r>
              <a:rPr lang="en-US" dirty="0"/>
              <a:t>Q&amp;A session</a:t>
            </a:r>
          </a:p>
        </p:txBody>
      </p:sp>
      <p:pic>
        <p:nvPicPr>
          <p:cNvPr id="3" name="Picture 2" descr="Q&amp;A">
            <a:extLst>
              <a:ext uri="{FF2B5EF4-FFF2-40B4-BE49-F238E27FC236}">
                <a16:creationId xmlns:a16="http://schemas.microsoft.com/office/drawing/2014/main" id="{2D87AB65-2BF6-43A5-A13B-BB46EF770259}"/>
              </a:ext>
            </a:extLst>
          </p:cNvPr>
          <p:cNvPicPr>
            <a:picLocks noChangeAspect="1"/>
          </p:cNvPicPr>
          <p:nvPr/>
        </p:nvPicPr>
        <p:blipFill>
          <a:blip r:embed="rId3"/>
          <a:stretch>
            <a:fillRect/>
          </a:stretch>
        </p:blipFill>
        <p:spPr>
          <a:xfrm>
            <a:off x="3274952" y="1346063"/>
            <a:ext cx="5975791" cy="3571624"/>
          </a:xfrm>
          <a:prstGeom prst="rect">
            <a:avLst/>
          </a:prstGeom>
        </p:spPr>
      </p:pic>
    </p:spTree>
    <p:extLst>
      <p:ext uri="{BB962C8B-B14F-4D97-AF65-F5344CB8AC3E}">
        <p14:creationId xmlns:p14="http://schemas.microsoft.com/office/powerpoint/2010/main" val="203912313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DF03F-F586-1043-8634-0EA8628BADFB}"/>
              </a:ext>
            </a:extLst>
          </p:cNvPr>
          <p:cNvSpPr>
            <a:spLocks noGrp="1"/>
          </p:cNvSpPr>
          <p:nvPr>
            <p:ph type="title"/>
          </p:nvPr>
        </p:nvSpPr>
        <p:spPr>
          <a:xfrm>
            <a:off x="841248" y="471023"/>
            <a:ext cx="10515600" cy="903899"/>
          </a:xfrm>
        </p:spPr>
        <p:txBody>
          <a:bodyPr anchor="t" anchorCtr="0"/>
          <a:lstStyle/>
          <a:p>
            <a:pPr algn="ctr"/>
            <a:r>
              <a:rPr lang="en-US" sz="7200" dirty="0"/>
              <a:t>Thank You!</a:t>
            </a:r>
          </a:p>
        </p:txBody>
      </p:sp>
      <p:sp>
        <p:nvSpPr>
          <p:cNvPr id="11" name="Rectangle 10">
            <a:extLst>
              <a:ext uri="{FF2B5EF4-FFF2-40B4-BE49-F238E27FC236}">
                <a16:creationId xmlns:a16="http://schemas.microsoft.com/office/drawing/2014/main" id="{84583D9C-B312-3642-9496-16639071D95D}"/>
              </a:ext>
              <a:ext uri="{C183D7F6-B498-43B3-948B-1728B52AA6E4}">
                <adec:decorative xmlns:adec="http://schemas.microsoft.com/office/drawing/2017/decorative" val="1"/>
              </a:ext>
            </a:extLst>
          </p:cNvPr>
          <p:cNvSpPr/>
          <p:nvPr/>
        </p:nvSpPr>
        <p:spPr>
          <a:xfrm>
            <a:off x="0" y="2228044"/>
            <a:ext cx="12192000" cy="3108345"/>
          </a:xfrm>
          <a:prstGeom prst="rect">
            <a:avLst/>
          </a:prstGeom>
          <a:solidFill>
            <a:schemeClr val="accent3">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a:extLst>
              <a:ext uri="{FF2B5EF4-FFF2-40B4-BE49-F238E27FC236}">
                <a16:creationId xmlns:a16="http://schemas.microsoft.com/office/drawing/2014/main" id="{526E0290-27A8-C149-8EC0-58492F4543B9}"/>
              </a:ext>
              <a:ext uri="{C183D7F6-B498-43B3-948B-1728B52AA6E4}">
                <adec:decorative xmlns:adec="http://schemas.microsoft.com/office/drawing/2017/decorative" val="1"/>
              </a:ext>
            </a:extLst>
          </p:cNvPr>
          <p:cNvSpPr/>
          <p:nvPr/>
        </p:nvSpPr>
        <p:spPr>
          <a:xfrm>
            <a:off x="1137462" y="1799750"/>
            <a:ext cx="3968662" cy="3964932"/>
          </a:xfrm>
          <a:prstGeom prst="round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QR Code: www.transitworkforce.org &#10;">
            <a:extLst>
              <a:ext uri="{FF2B5EF4-FFF2-40B4-BE49-F238E27FC236}">
                <a16:creationId xmlns:a16="http://schemas.microsoft.com/office/drawing/2014/main" id="{A7BE04B0-DD89-D94C-87D9-BB16596D8B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462" y="1867437"/>
            <a:ext cx="3998591" cy="3850678"/>
          </a:xfrm>
          <a:prstGeom prst="rect">
            <a:avLst/>
          </a:prstGeom>
        </p:spPr>
      </p:pic>
      <p:sp>
        <p:nvSpPr>
          <p:cNvPr id="8" name="TextBox 7">
            <a:extLst>
              <a:ext uri="{FF2B5EF4-FFF2-40B4-BE49-F238E27FC236}">
                <a16:creationId xmlns:a16="http://schemas.microsoft.com/office/drawing/2014/main" id="{AAF55C47-56F9-446C-AB0F-571846CFA37B}"/>
              </a:ext>
            </a:extLst>
          </p:cNvPr>
          <p:cNvSpPr txBox="1"/>
          <p:nvPr/>
        </p:nvSpPr>
        <p:spPr>
          <a:xfrm>
            <a:off x="5722610" y="2238504"/>
            <a:ext cx="6469390" cy="3108543"/>
          </a:xfrm>
          <a:prstGeom prst="rect">
            <a:avLst/>
          </a:prstGeom>
          <a:noFill/>
        </p:spPr>
        <p:txBody>
          <a:bodyPr wrap="square" lIns="0" tIns="0" rIns="0" bIns="0" rtlCol="0">
            <a:spAutoFit/>
          </a:bodyPr>
          <a:lstStyle/>
          <a:p>
            <a:pPr marL="457200" marR="0" lvl="0"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0F6134"/>
                </a:solidFill>
                <a:effectLst/>
                <a:uLnTx/>
                <a:uFillTx/>
                <a:latin typeface="Arial" panose="020B0604020202020204" pitchFamily="34" charset="0"/>
                <a:ea typeface="+mn-ea"/>
                <a:cs typeface="Arial" panose="020B0604020202020204" pitchFamily="34" charset="0"/>
              </a:rPr>
              <a:t>John Schiavone</a:t>
            </a:r>
            <a:br>
              <a:rPr kumimoji="0" lang="en-US" sz="3200" b="0" i="0" u="none" strike="noStrike" kern="1200" cap="none" spc="0" normalizeH="0" baseline="0" noProof="0" dirty="0">
                <a:ln>
                  <a:noFill/>
                </a:ln>
                <a:solidFill>
                  <a:srgbClr val="0F6134"/>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rgbClr val="0F6134"/>
                </a:solidFill>
                <a:effectLst/>
                <a:uLnTx/>
                <a:uFillTx/>
                <a:latin typeface="Arial" panose="020B0604020202020204" pitchFamily="34" charset="0"/>
                <a:ea typeface="+mn-ea"/>
                <a:cs typeface="Arial" panose="020B0604020202020204" pitchFamily="34" charset="0"/>
                <a:hlinkClick r:id="rId4"/>
              </a:rPr>
              <a:t>JohnJSchiavone@cs.com</a:t>
            </a:r>
            <a:endParaRPr kumimoji="0" lang="en-US" sz="2400" b="0" i="0" u="none" strike="noStrike" kern="1200" cap="none" spc="0" normalizeH="0" baseline="0" noProof="0" dirty="0">
              <a:ln>
                <a:noFill/>
              </a:ln>
              <a:solidFill>
                <a:srgbClr val="0F6134"/>
              </a:solidFill>
              <a:effectLst/>
              <a:uLnTx/>
              <a:uFillTx/>
              <a:latin typeface="Arial" panose="020B0604020202020204" pitchFamily="34" charset="0"/>
              <a:ea typeface="+mn-ea"/>
              <a:cs typeface="Arial" panose="020B0604020202020204" pitchFamily="34" charset="0"/>
            </a:endParaRPr>
          </a:p>
          <a:p>
            <a:pPr marL="457200" indent="-457200">
              <a:spcBef>
                <a:spcPts val="600"/>
              </a:spcBef>
              <a:spcAft>
                <a:spcPts val="1200"/>
              </a:spcAft>
              <a:buFont typeface="Arial" panose="020B0604020202020204" pitchFamily="34" charset="0"/>
              <a:buChar char="•"/>
              <a:defRPr/>
            </a:pPr>
            <a:r>
              <a:rPr lang="en-US" sz="3200" b="1" dirty="0">
                <a:solidFill>
                  <a:srgbClr val="0F6134"/>
                </a:solidFill>
                <a:latin typeface="Arial" panose="020B0604020202020204" pitchFamily="34" charset="0"/>
                <a:cs typeface="Arial" panose="020B0604020202020204" pitchFamily="34" charset="0"/>
              </a:rPr>
              <a:t>Brandon Liu</a:t>
            </a:r>
            <a:br>
              <a:rPr lang="en-US" sz="3200" dirty="0">
                <a:solidFill>
                  <a:srgbClr val="0F6134"/>
                </a:solidFill>
                <a:latin typeface="Arial" panose="020B0604020202020204" pitchFamily="34" charset="0"/>
                <a:cs typeface="Arial" panose="020B0604020202020204" pitchFamily="34" charset="0"/>
              </a:rPr>
            </a:br>
            <a:r>
              <a:rPr lang="en-US" sz="2400" dirty="0">
                <a:solidFill>
                  <a:srgbClr val="0F6134"/>
                </a:solidFill>
                <a:latin typeface="Arial" panose="020B0604020202020204" pitchFamily="34" charset="0"/>
                <a:cs typeface="Arial" panose="020B0604020202020204" pitchFamily="34" charset="0"/>
                <a:hlinkClick r:id="rId5"/>
              </a:rPr>
              <a:t>bliu@transportcenter.org</a:t>
            </a:r>
            <a:endParaRPr lang="en-US" sz="2400" dirty="0">
              <a:solidFill>
                <a:srgbClr val="0F6134"/>
              </a:solidFill>
              <a:latin typeface="Arial" panose="020B0604020202020204" pitchFamily="34" charset="0"/>
              <a:cs typeface="Arial" panose="020B0604020202020204" pitchFamily="34" charset="0"/>
            </a:endParaRPr>
          </a:p>
          <a:p>
            <a:pPr marL="457200" indent="-457200">
              <a:spcBef>
                <a:spcPts val="600"/>
              </a:spcBef>
              <a:spcAft>
                <a:spcPts val="1200"/>
              </a:spcAft>
              <a:buFont typeface="Arial" panose="020B0604020202020204" pitchFamily="34" charset="0"/>
              <a:buChar char="•"/>
              <a:defRPr/>
            </a:pPr>
            <a:r>
              <a:rPr lang="en-US" sz="3200" b="1" dirty="0">
                <a:solidFill>
                  <a:srgbClr val="0F6134"/>
                </a:solidFill>
                <a:latin typeface="Arial" panose="020B0604020202020204" pitchFamily="34" charset="0"/>
                <a:cs typeface="Arial" panose="020B0604020202020204" pitchFamily="34" charset="0"/>
              </a:rPr>
              <a:t>Jason </a:t>
            </a:r>
            <a:r>
              <a:rPr lang="en-US" sz="3200" b="1" dirty="0" err="1">
                <a:solidFill>
                  <a:srgbClr val="0F6134"/>
                </a:solidFill>
                <a:latin typeface="Arial" panose="020B0604020202020204" pitchFamily="34" charset="0"/>
                <a:cs typeface="Arial" panose="020B0604020202020204" pitchFamily="34" charset="0"/>
              </a:rPr>
              <a:t>Macumber</a:t>
            </a:r>
            <a:br>
              <a:rPr lang="en-US" sz="3200" dirty="0">
                <a:solidFill>
                  <a:srgbClr val="0F6134"/>
                </a:solidFill>
                <a:latin typeface="Arial" panose="020B0604020202020204" pitchFamily="34" charset="0"/>
                <a:cs typeface="Arial" panose="020B0604020202020204" pitchFamily="34" charset="0"/>
              </a:rPr>
            </a:br>
            <a:r>
              <a:rPr lang="en-US" sz="2400" dirty="0">
                <a:solidFill>
                  <a:srgbClr val="0F6134"/>
                </a:solidFill>
                <a:latin typeface="Arial" panose="020B0604020202020204" pitchFamily="34" charset="0"/>
                <a:cs typeface="Arial" panose="020B0604020202020204" pitchFamily="34" charset="0"/>
                <a:hlinkClick r:id="rId6"/>
              </a:rPr>
              <a:t>jmacumber@transportcenter.org</a:t>
            </a:r>
            <a:endParaRPr lang="en-US" sz="3200" dirty="0">
              <a:solidFill>
                <a:srgbClr val="00A34B"/>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C7C82F1-F1AD-4217-A4B6-65118497D96C}"/>
              </a:ext>
            </a:extLst>
          </p:cNvPr>
          <p:cNvSpPr txBox="1"/>
          <p:nvPr/>
        </p:nvSpPr>
        <p:spPr>
          <a:xfrm>
            <a:off x="1137462" y="5795389"/>
            <a:ext cx="3968662" cy="369332"/>
          </a:xfrm>
          <a:prstGeom prst="rect">
            <a:avLst/>
          </a:prstGeom>
          <a:noFill/>
        </p:spPr>
        <p:txBody>
          <a:bodyPr wrap="square" lIns="0" tIns="0" rIns="0" bIns="0" rtlCol="0">
            <a:spAutoFit/>
          </a:bodyPr>
          <a:lstStyle/>
          <a:p>
            <a:pPr algn="ctr"/>
            <a:r>
              <a:rPr lang="en-US" sz="2400" b="1" dirty="0">
                <a:solidFill>
                  <a:schemeClr val="accent1"/>
                </a:solidFill>
                <a:latin typeface="Arial" panose="020B0604020202020204" pitchFamily="34" charset="0"/>
                <a:cs typeface="Arial" panose="020B0604020202020204" pitchFamily="34" charset="0"/>
                <a:hlinkClick r:id="rId7"/>
              </a:rPr>
              <a:t>www.transitworkforce.org</a:t>
            </a:r>
            <a:r>
              <a:rPr lang="en-US" sz="2400" b="1" dirty="0">
                <a:solidFill>
                  <a:schemeClr val="accent1"/>
                </a:solidFill>
                <a:latin typeface="Arial" panose="020B0604020202020204" pitchFamily="34" charset="0"/>
                <a:cs typeface="Arial" panose="020B0604020202020204" pitchFamily="34" charset="0"/>
              </a:rPr>
              <a:t> </a:t>
            </a:r>
            <a:endParaRPr lang="en-US" sz="2400"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980673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229F0-99BC-BB40-B03B-780D1EB2DD20}"/>
              </a:ext>
            </a:extLst>
          </p:cNvPr>
          <p:cNvSpPr>
            <a:spLocks noGrp="1"/>
          </p:cNvSpPr>
          <p:nvPr>
            <p:ph type="title"/>
          </p:nvPr>
        </p:nvSpPr>
        <p:spPr/>
        <p:txBody>
          <a:bodyPr/>
          <a:lstStyle/>
          <a:p>
            <a:pPr algn="ctr"/>
            <a:r>
              <a:rPr lang="en-US" dirty="0"/>
              <a:t>Transit Workforce Center – Mission</a:t>
            </a:r>
          </a:p>
        </p:txBody>
      </p:sp>
      <p:sp>
        <p:nvSpPr>
          <p:cNvPr id="3" name="Content Placeholder 2">
            <a:extLst>
              <a:ext uri="{FF2B5EF4-FFF2-40B4-BE49-F238E27FC236}">
                <a16:creationId xmlns:a16="http://schemas.microsoft.com/office/drawing/2014/main" id="{024892E3-7231-C340-A971-AA62B3741546}"/>
              </a:ext>
            </a:extLst>
          </p:cNvPr>
          <p:cNvSpPr>
            <a:spLocks noGrp="1"/>
          </p:cNvSpPr>
          <p:nvPr>
            <p:ph idx="1"/>
          </p:nvPr>
        </p:nvSpPr>
        <p:spPr/>
        <p:txBody>
          <a:bodyPr>
            <a:normAutofit/>
          </a:bodyPr>
          <a:lstStyle/>
          <a:p>
            <a:pPr algn="ctr"/>
            <a:r>
              <a:rPr lang="en-US" altLang="en-US" sz="2400" dirty="0">
                <a:solidFill>
                  <a:schemeClr val="tx1"/>
                </a:solidFill>
              </a:rPr>
              <a:t>Operated by the </a:t>
            </a:r>
            <a:r>
              <a:rPr lang="en-US" altLang="en-US" sz="2400" b="1" dirty="0">
                <a:solidFill>
                  <a:schemeClr val="tx1"/>
                </a:solidFill>
              </a:rPr>
              <a:t>ITLC</a:t>
            </a:r>
            <a:r>
              <a:rPr lang="en-US" altLang="en-US" sz="2400" dirty="0">
                <a:solidFill>
                  <a:schemeClr val="tx1"/>
                </a:solidFill>
              </a:rPr>
              <a:t>, the </a:t>
            </a:r>
            <a:r>
              <a:rPr lang="en-US" altLang="en-US" sz="2400" b="1" dirty="0">
                <a:solidFill>
                  <a:schemeClr val="tx1"/>
                </a:solidFill>
              </a:rPr>
              <a:t>Transit Workforce Center </a:t>
            </a:r>
            <a:r>
              <a:rPr lang="en-US" altLang="en-US" sz="2400" dirty="0">
                <a:solidFill>
                  <a:schemeClr val="tx1"/>
                </a:solidFill>
              </a:rPr>
              <a:t>(TWC) is </a:t>
            </a:r>
            <a:r>
              <a:rPr lang="en-US" sz="2400" b="1" dirty="0">
                <a:solidFill>
                  <a:schemeClr val="tx1"/>
                </a:solidFill>
              </a:rPr>
              <a:t>FTA</a:t>
            </a:r>
            <a:r>
              <a:rPr lang="en-US" sz="2400" dirty="0">
                <a:solidFill>
                  <a:schemeClr val="tx1"/>
                </a:solidFill>
              </a:rPr>
              <a:t>’s first ever national technical assistance center for transit workforce development. </a:t>
            </a:r>
          </a:p>
          <a:p>
            <a:pPr marL="342900" indent="-342900">
              <a:buFont typeface="Arial" panose="020B0604020202020204" pitchFamily="34" charset="0"/>
              <a:buChar char="•"/>
            </a:pPr>
            <a:endParaRPr lang="en-US" sz="2400" dirty="0">
              <a:solidFill>
                <a:schemeClr val="tx1"/>
              </a:solidFill>
            </a:endParaRPr>
          </a:p>
          <a:p>
            <a:endParaRPr lang="en-US" sz="2400" dirty="0">
              <a:solidFill>
                <a:schemeClr val="tx1"/>
              </a:solidFill>
            </a:endParaRPr>
          </a:p>
        </p:txBody>
      </p:sp>
      <p:pic>
        <p:nvPicPr>
          <p:cNvPr id="9" name="Picture 8" descr="The Transit Workforce Center is the Federal Transit Administration’s first ever national technical assistance center for transit workforce development. Its mission is to help urban, suburban, tribal, and rural public transportation entities throughout the U.S. recruit, hire, train, and retain a diverse workforce for now and into the future. ">
            <a:extLst>
              <a:ext uri="{FF2B5EF4-FFF2-40B4-BE49-F238E27FC236}">
                <a16:creationId xmlns:a16="http://schemas.microsoft.com/office/drawing/2014/main" id="{E54572ED-30DD-D2AE-D4D3-631CDA7E141A}"/>
              </a:ext>
            </a:extLst>
          </p:cNvPr>
          <p:cNvPicPr>
            <a:picLocks noChangeAspect="1"/>
          </p:cNvPicPr>
          <p:nvPr/>
        </p:nvPicPr>
        <p:blipFill rotWithShape="1">
          <a:blip r:embed="rId3">
            <a:extLst>
              <a:ext uri="{28A0092B-C50C-407E-A947-70E740481C1C}">
                <a14:useLocalDpi xmlns:a14="http://schemas.microsoft.com/office/drawing/2010/main" val="0"/>
              </a:ext>
            </a:extLst>
          </a:blip>
          <a:srcRect r="4551"/>
          <a:stretch/>
        </p:blipFill>
        <p:spPr>
          <a:xfrm>
            <a:off x="1412295" y="2560320"/>
            <a:ext cx="9367410" cy="3135047"/>
          </a:xfrm>
          <a:prstGeom prst="round2SameRect">
            <a:avLst/>
          </a:prstGeom>
        </p:spPr>
      </p:pic>
      <p:sp>
        <p:nvSpPr>
          <p:cNvPr id="4" name="Slide Number Placeholder 3">
            <a:extLst>
              <a:ext uri="{FF2B5EF4-FFF2-40B4-BE49-F238E27FC236}">
                <a16:creationId xmlns:a16="http://schemas.microsoft.com/office/drawing/2014/main" id="{E3964D54-F1BC-1B40-A092-71C69560A548}"/>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4DC2CEE-C89B-6D4C-8A2C-B626C37EB60D}" type="slidenum">
              <a:rPr kumimoji="0" lang="en-US" sz="1600" b="0" i="0" u="none" strike="noStrike" kern="1200" cap="none" spc="0" normalizeH="0" baseline="0" noProof="0" smtClean="0">
                <a:ln>
                  <a:noFill/>
                </a:ln>
                <a:solidFill>
                  <a:srgbClr val="0F6134"/>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dirty="0">
              <a:ln>
                <a:noFill/>
              </a:ln>
              <a:solidFill>
                <a:srgbClr val="0F6134"/>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4644546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B0028-029F-8B45-9C7E-C138627F297E}"/>
              </a:ext>
            </a:extLst>
          </p:cNvPr>
          <p:cNvSpPr>
            <a:spLocks noGrp="1"/>
          </p:cNvSpPr>
          <p:nvPr>
            <p:ph type="title"/>
          </p:nvPr>
        </p:nvSpPr>
        <p:spPr/>
        <p:txBody>
          <a:bodyPr/>
          <a:lstStyle/>
          <a:p>
            <a:pPr algn="ctr"/>
            <a:r>
              <a:rPr lang="en-US" dirty="0"/>
              <a:t>Examples of TWC Programs and Resources Supporting Workforce Development Initiatives</a:t>
            </a:r>
          </a:p>
        </p:txBody>
      </p:sp>
      <p:pic>
        <p:nvPicPr>
          <p:cNvPr id="8" name="Picture 7">
            <a:extLst>
              <a:ext uri="{FF2B5EF4-FFF2-40B4-BE49-F238E27FC236}">
                <a16:creationId xmlns:a16="http://schemas.microsoft.com/office/drawing/2014/main" id="{8DA097AA-6078-D442-901B-AA6D95FF80B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8200" y="2468880"/>
            <a:ext cx="914400" cy="914400"/>
          </a:xfrm>
          <a:prstGeom prst="rect">
            <a:avLst/>
          </a:prstGeom>
        </p:spPr>
      </p:pic>
      <p:sp>
        <p:nvSpPr>
          <p:cNvPr id="15" name="TextBox 14">
            <a:extLst>
              <a:ext uri="{FF2B5EF4-FFF2-40B4-BE49-F238E27FC236}">
                <a16:creationId xmlns:a16="http://schemas.microsoft.com/office/drawing/2014/main" id="{62C25603-65F4-7C4C-AEFE-AF7B593E79A3}"/>
              </a:ext>
            </a:extLst>
          </p:cNvPr>
          <p:cNvSpPr txBox="1"/>
          <p:nvPr/>
        </p:nvSpPr>
        <p:spPr>
          <a:xfrm>
            <a:off x="1925599" y="2489209"/>
            <a:ext cx="4039699" cy="914400"/>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Trainer and Mentor Development</a:t>
            </a:r>
          </a:p>
        </p:txBody>
      </p:sp>
      <p:pic>
        <p:nvPicPr>
          <p:cNvPr id="12" name="Picture 11">
            <a:extLst>
              <a:ext uri="{FF2B5EF4-FFF2-40B4-BE49-F238E27FC236}">
                <a16:creationId xmlns:a16="http://schemas.microsoft.com/office/drawing/2014/main" id="{F72A1E40-5CB5-3F48-A8ED-79C68A311A1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86670" y="2474017"/>
            <a:ext cx="914400" cy="904125"/>
          </a:xfrm>
          <a:prstGeom prst="rect">
            <a:avLst/>
          </a:prstGeom>
        </p:spPr>
      </p:pic>
      <p:sp>
        <p:nvSpPr>
          <p:cNvPr id="17" name="TextBox 16">
            <a:extLst>
              <a:ext uri="{FF2B5EF4-FFF2-40B4-BE49-F238E27FC236}">
                <a16:creationId xmlns:a16="http://schemas.microsoft.com/office/drawing/2014/main" id="{B63F6710-FB1D-CD4F-B268-DA6A54951E96}"/>
              </a:ext>
            </a:extLst>
          </p:cNvPr>
          <p:cNvSpPr txBox="1"/>
          <p:nvPr/>
        </p:nvSpPr>
        <p:spPr>
          <a:xfrm>
            <a:off x="7625640" y="2472292"/>
            <a:ext cx="3728160" cy="914400"/>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American Transit Training and Apprenticeship Innovators Network (ATTAIN)</a:t>
            </a:r>
          </a:p>
        </p:txBody>
      </p:sp>
      <p:pic>
        <p:nvPicPr>
          <p:cNvPr id="11" name="Picture 10">
            <a:extLst>
              <a:ext uri="{FF2B5EF4-FFF2-40B4-BE49-F238E27FC236}">
                <a16:creationId xmlns:a16="http://schemas.microsoft.com/office/drawing/2014/main" id="{01C7F89C-ED65-7640-B77E-4547A4323D5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8200" y="3732733"/>
            <a:ext cx="914400" cy="914400"/>
          </a:xfrm>
          <a:prstGeom prst="rect">
            <a:avLst/>
          </a:prstGeom>
        </p:spPr>
      </p:pic>
      <p:sp>
        <p:nvSpPr>
          <p:cNvPr id="18" name="TextBox 17">
            <a:extLst>
              <a:ext uri="{FF2B5EF4-FFF2-40B4-BE49-F238E27FC236}">
                <a16:creationId xmlns:a16="http://schemas.microsoft.com/office/drawing/2014/main" id="{B0C04406-0B34-4D41-ACD9-423160C4F718}"/>
              </a:ext>
            </a:extLst>
          </p:cNvPr>
          <p:cNvSpPr txBox="1"/>
          <p:nvPr/>
        </p:nvSpPr>
        <p:spPr>
          <a:xfrm>
            <a:off x="1939923" y="3990103"/>
            <a:ext cx="3728160" cy="782329"/>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ConnectingMyCommunity</a:t>
            </a:r>
            <a: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National Transit Frontline Worker Recruitment Campaign Toolkit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20" name="Picture 19">
            <a:extLst>
              <a:ext uri="{FF2B5EF4-FFF2-40B4-BE49-F238E27FC236}">
                <a16:creationId xmlns:a16="http://schemas.microsoft.com/office/drawing/2014/main" id="{E9303743-75EF-4612-9790-377BAAF6314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586670" y="3759298"/>
            <a:ext cx="914400" cy="914400"/>
          </a:xfrm>
          <a:prstGeom prst="rect">
            <a:avLst/>
          </a:prstGeom>
        </p:spPr>
      </p:pic>
      <p:sp>
        <p:nvSpPr>
          <p:cNvPr id="19" name="TextBox 18">
            <a:extLst>
              <a:ext uri="{FF2B5EF4-FFF2-40B4-BE49-F238E27FC236}">
                <a16:creationId xmlns:a16="http://schemas.microsoft.com/office/drawing/2014/main" id="{34E4D942-7420-8442-BF9D-5BFB21D4E41A}"/>
              </a:ext>
            </a:extLst>
          </p:cNvPr>
          <p:cNvSpPr txBox="1"/>
          <p:nvPr/>
        </p:nvSpPr>
        <p:spPr>
          <a:xfrm>
            <a:off x="7625640" y="3749647"/>
            <a:ext cx="3728160" cy="914400"/>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Transit Workforce Data Dashboard</a:t>
            </a:r>
          </a:p>
        </p:txBody>
      </p:sp>
      <p:pic>
        <p:nvPicPr>
          <p:cNvPr id="5" name="Picture 4">
            <a:extLst>
              <a:ext uri="{FF2B5EF4-FFF2-40B4-BE49-F238E27FC236}">
                <a16:creationId xmlns:a16="http://schemas.microsoft.com/office/drawing/2014/main" id="{96973173-C27D-E260-6F5C-F7731D059E4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14853" y="5036835"/>
            <a:ext cx="914400" cy="914400"/>
          </a:xfrm>
          <a:prstGeom prst="rect">
            <a:avLst/>
          </a:prstGeom>
        </p:spPr>
      </p:pic>
      <p:sp>
        <p:nvSpPr>
          <p:cNvPr id="6" name="Rectangle 5">
            <a:extLst>
              <a:ext uri="{FF2B5EF4-FFF2-40B4-BE49-F238E27FC236}">
                <a16:creationId xmlns:a16="http://schemas.microsoft.com/office/drawing/2014/main" id="{9FF99A67-F681-4C61-A4D1-CE434E38C63C}"/>
              </a:ext>
            </a:extLst>
          </p:cNvPr>
          <p:cNvSpPr/>
          <p:nvPr/>
        </p:nvSpPr>
        <p:spPr>
          <a:xfrm>
            <a:off x="1899271" y="5058042"/>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Information on Workforce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Funding Opportunities</a:t>
            </a:r>
          </a:p>
        </p:txBody>
      </p:sp>
      <p:pic>
        <p:nvPicPr>
          <p:cNvPr id="7" name="Picture 6">
            <a:extLst>
              <a:ext uri="{FF2B5EF4-FFF2-40B4-BE49-F238E27FC236}">
                <a16:creationId xmlns:a16="http://schemas.microsoft.com/office/drawing/2014/main" id="{111F4195-6176-F544-B06B-1E47EC59473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514017" y="5102772"/>
            <a:ext cx="914400" cy="904125"/>
          </a:xfrm>
          <a:prstGeom prst="rect">
            <a:avLst/>
          </a:prstGeom>
        </p:spPr>
      </p:pic>
      <p:sp>
        <p:nvSpPr>
          <p:cNvPr id="9" name="TextBox 8">
            <a:extLst>
              <a:ext uri="{FF2B5EF4-FFF2-40B4-BE49-F238E27FC236}">
                <a16:creationId xmlns:a16="http://schemas.microsoft.com/office/drawing/2014/main" id="{E22CDF26-845F-7C26-FAF9-2EEEEFE4D4D9}"/>
              </a:ext>
            </a:extLst>
          </p:cNvPr>
          <p:cNvSpPr txBox="1"/>
          <p:nvPr/>
        </p:nvSpPr>
        <p:spPr>
          <a:xfrm>
            <a:off x="7625640" y="5036835"/>
            <a:ext cx="3728160" cy="914400"/>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Zero Emission Bus transition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workforce preparation and development</a:t>
            </a:r>
            <a:endPar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AC00502B-B26C-1C4A-A9E2-F0811C4010D8}"/>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4DC2CEE-C89B-6D4C-8A2C-B626C37EB60D}" type="slidenum">
              <a:rPr kumimoji="0" lang="en-US" sz="1600" b="0" i="0" u="none" strike="noStrike" kern="1200" cap="none" spc="0" normalizeH="0" baseline="0" noProof="0" smtClean="0">
                <a:ln>
                  <a:noFill/>
                </a:ln>
                <a:solidFill>
                  <a:srgbClr val="0F6134"/>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a:ln>
                <a:noFill/>
              </a:ln>
              <a:solidFill>
                <a:srgbClr val="0F6134"/>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3148655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0552E-E850-45D5-9B6F-B636A279D70C}"/>
              </a:ext>
            </a:extLst>
          </p:cNvPr>
          <p:cNvSpPr>
            <a:spLocks noGrp="1"/>
          </p:cNvSpPr>
          <p:nvPr>
            <p:ph type="ctrTitle"/>
          </p:nvPr>
        </p:nvSpPr>
        <p:spPr>
          <a:xfrm>
            <a:off x="1351128" y="1043762"/>
            <a:ext cx="10005128" cy="2194560"/>
          </a:xfrm>
        </p:spPr>
        <p:txBody>
          <a:bodyPr/>
          <a:lstStyle/>
          <a:p>
            <a:r>
              <a:rPr lang="en-US" dirty="0"/>
              <a:t>Dr. Mary Leary</a:t>
            </a:r>
          </a:p>
        </p:txBody>
      </p:sp>
      <p:sp>
        <p:nvSpPr>
          <p:cNvPr id="3" name="Subtitle 2">
            <a:extLst>
              <a:ext uri="{FF2B5EF4-FFF2-40B4-BE49-F238E27FC236}">
                <a16:creationId xmlns:a16="http://schemas.microsoft.com/office/drawing/2014/main" id="{4C0296AC-5C38-4495-B6BA-778045F61898}"/>
              </a:ext>
            </a:extLst>
          </p:cNvPr>
          <p:cNvSpPr>
            <a:spLocks noGrp="1"/>
          </p:cNvSpPr>
          <p:nvPr>
            <p:ph type="subTitle" idx="1"/>
          </p:nvPr>
        </p:nvSpPr>
        <p:spPr>
          <a:xfrm>
            <a:off x="1351128" y="3396119"/>
            <a:ext cx="10002672" cy="1645920"/>
          </a:xfrm>
        </p:spPr>
        <p:txBody>
          <a:bodyPr/>
          <a:lstStyle/>
          <a:p>
            <a:r>
              <a:rPr lang="en-US" b="0" i="0" dirty="0">
                <a:solidFill>
                  <a:schemeClr val="tx1"/>
                </a:solidFill>
                <a:effectLst/>
              </a:rPr>
              <a:t>Associate Administrator for Research, </a:t>
            </a:r>
            <a:br>
              <a:rPr lang="en-US" b="0" i="0" dirty="0">
                <a:solidFill>
                  <a:schemeClr val="tx1"/>
                </a:solidFill>
                <a:effectLst/>
              </a:rPr>
            </a:br>
            <a:r>
              <a:rPr lang="en-US" b="0" i="0" dirty="0">
                <a:solidFill>
                  <a:schemeClr val="tx1"/>
                </a:solidFill>
                <a:effectLst/>
              </a:rPr>
              <a:t>Demonstration and Innovation</a:t>
            </a:r>
            <a:endParaRPr lang="en-US" dirty="0">
              <a:solidFill>
                <a:schemeClr val="tx1"/>
              </a:solidFill>
            </a:endParaRPr>
          </a:p>
        </p:txBody>
      </p:sp>
      <p:pic>
        <p:nvPicPr>
          <p:cNvPr id="5" name="Picture 4" descr="Federal Transit Administration logo">
            <a:extLst>
              <a:ext uri="{FF2B5EF4-FFF2-40B4-BE49-F238E27FC236}">
                <a16:creationId xmlns:a16="http://schemas.microsoft.com/office/drawing/2014/main" id="{84906F48-A0C6-4656-BFAA-B69ABC2C072C}"/>
              </a:ext>
            </a:extLst>
          </p:cNvPr>
          <p:cNvPicPr>
            <a:picLocks noChangeAspect="1"/>
          </p:cNvPicPr>
          <p:nvPr/>
        </p:nvPicPr>
        <p:blipFill>
          <a:blip r:embed="rId3"/>
          <a:stretch>
            <a:fillRect/>
          </a:stretch>
        </p:blipFill>
        <p:spPr>
          <a:xfrm>
            <a:off x="5106504" y="4674512"/>
            <a:ext cx="1978991" cy="735053"/>
          </a:xfrm>
          <a:prstGeom prst="rect">
            <a:avLst/>
          </a:prstGeom>
        </p:spPr>
      </p:pic>
    </p:spTree>
    <p:extLst>
      <p:ext uri="{BB962C8B-B14F-4D97-AF65-F5344CB8AC3E}">
        <p14:creationId xmlns:p14="http://schemas.microsoft.com/office/powerpoint/2010/main" val="402232530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0552E-E850-45D5-9B6F-B636A279D70C}"/>
              </a:ext>
            </a:extLst>
          </p:cNvPr>
          <p:cNvSpPr>
            <a:spLocks noGrp="1"/>
          </p:cNvSpPr>
          <p:nvPr>
            <p:ph type="ctrTitle"/>
          </p:nvPr>
        </p:nvSpPr>
        <p:spPr>
          <a:xfrm>
            <a:off x="1351128" y="1043762"/>
            <a:ext cx="10005128" cy="2194560"/>
          </a:xfrm>
        </p:spPr>
        <p:txBody>
          <a:bodyPr/>
          <a:lstStyle/>
          <a:p>
            <a:r>
              <a:rPr lang="en-US" dirty="0"/>
              <a:t>John Schiavone</a:t>
            </a:r>
          </a:p>
        </p:txBody>
      </p:sp>
      <p:sp>
        <p:nvSpPr>
          <p:cNvPr id="3" name="Subtitle 2">
            <a:extLst>
              <a:ext uri="{FF2B5EF4-FFF2-40B4-BE49-F238E27FC236}">
                <a16:creationId xmlns:a16="http://schemas.microsoft.com/office/drawing/2014/main" id="{4C0296AC-5C38-4495-B6BA-778045F61898}"/>
              </a:ext>
            </a:extLst>
          </p:cNvPr>
          <p:cNvSpPr>
            <a:spLocks noGrp="1"/>
          </p:cNvSpPr>
          <p:nvPr>
            <p:ph type="subTitle" idx="1"/>
          </p:nvPr>
        </p:nvSpPr>
        <p:spPr>
          <a:xfrm>
            <a:off x="1351128" y="3396119"/>
            <a:ext cx="10002672" cy="1645920"/>
          </a:xfrm>
        </p:spPr>
        <p:txBody>
          <a:bodyPr/>
          <a:lstStyle/>
          <a:p>
            <a:r>
              <a:rPr lang="en-US" b="0" i="0" dirty="0">
                <a:solidFill>
                  <a:schemeClr val="tx1"/>
                </a:solidFill>
                <a:effectLst/>
              </a:rPr>
              <a:t>Program Director, International Transportation Learning Center/Transit Workforce Center</a:t>
            </a:r>
            <a:endParaRPr lang="en-US" dirty="0">
              <a:solidFill>
                <a:schemeClr val="tx1"/>
              </a:solidFill>
            </a:endParaRPr>
          </a:p>
        </p:txBody>
      </p:sp>
    </p:spTree>
    <p:extLst>
      <p:ext uri="{BB962C8B-B14F-4D97-AF65-F5344CB8AC3E}">
        <p14:creationId xmlns:p14="http://schemas.microsoft.com/office/powerpoint/2010/main" val="331263325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B6948-F9EF-462D-658D-0FD1479D521E}"/>
              </a:ext>
            </a:extLst>
          </p:cNvPr>
          <p:cNvSpPr>
            <a:spLocks noGrp="1"/>
          </p:cNvSpPr>
          <p:nvPr>
            <p:ph type="title"/>
          </p:nvPr>
        </p:nvSpPr>
        <p:spPr/>
        <p:txBody>
          <a:bodyPr/>
          <a:lstStyle/>
          <a:p>
            <a:pPr algn="ctr"/>
            <a:r>
              <a:rPr lang="en-US" dirty="0"/>
              <a:t>ZEB Workforce Transition Plan </a:t>
            </a:r>
          </a:p>
        </p:txBody>
      </p:sp>
      <p:sp>
        <p:nvSpPr>
          <p:cNvPr id="3" name="Content Placeholder 2">
            <a:extLst>
              <a:ext uri="{FF2B5EF4-FFF2-40B4-BE49-F238E27FC236}">
                <a16:creationId xmlns:a16="http://schemas.microsoft.com/office/drawing/2014/main" id="{69BF6AC4-50FE-0BAC-B3AC-88D163D909A7}"/>
              </a:ext>
            </a:extLst>
          </p:cNvPr>
          <p:cNvSpPr>
            <a:spLocks noGrp="1"/>
          </p:cNvSpPr>
          <p:nvPr>
            <p:ph idx="1"/>
          </p:nvPr>
        </p:nvSpPr>
        <p:spPr/>
        <p:txBody>
          <a:bodyPr/>
          <a:lstStyle/>
          <a:p>
            <a:pPr marL="457200" indent="-457200">
              <a:lnSpc>
                <a:spcPct val="100000"/>
              </a:lnSpc>
              <a:buFont typeface="Arial" panose="020B0604020202020204" pitchFamily="34" charset="0"/>
              <a:buChar char="•"/>
            </a:pPr>
            <a:r>
              <a:rPr lang="en-US" dirty="0">
                <a:solidFill>
                  <a:schemeClr val="tx1"/>
                </a:solidFill>
              </a:rPr>
              <a:t>Required document in FTA’s Low-No grant application process</a:t>
            </a:r>
          </a:p>
          <a:p>
            <a:pPr marL="914400" lvl="1" indent="-457200">
              <a:lnSpc>
                <a:spcPct val="100000"/>
              </a:lnSpc>
              <a:buFont typeface="Arial" panose="020B0604020202020204" pitchFamily="34" charset="0"/>
              <a:buChar char="•"/>
            </a:pPr>
            <a:r>
              <a:rPr lang="en-US" dirty="0">
                <a:solidFill>
                  <a:schemeClr val="tx1"/>
                </a:solidFill>
              </a:rPr>
              <a:t>Included as Element 6</a:t>
            </a:r>
          </a:p>
          <a:p>
            <a:pPr marL="457200" indent="-457200">
              <a:lnSpc>
                <a:spcPct val="100000"/>
              </a:lnSpc>
              <a:buFont typeface="Arial" panose="020B0604020202020204" pitchFamily="34" charset="0"/>
              <a:buChar char="•"/>
            </a:pPr>
            <a:r>
              <a:rPr lang="en-US" dirty="0">
                <a:solidFill>
                  <a:schemeClr val="tx1"/>
                </a:solidFill>
              </a:rPr>
              <a:t>Intended to help frontline works make a smooth and successful transition to ZEBs </a:t>
            </a:r>
          </a:p>
          <a:p>
            <a:pPr marL="457200" indent="-457200">
              <a:lnSpc>
                <a:spcPct val="100000"/>
              </a:lnSpc>
              <a:buFont typeface="Arial" panose="020B0604020202020204" pitchFamily="34" charset="0"/>
              <a:buChar char="•"/>
            </a:pPr>
            <a:r>
              <a:rPr lang="en-US" dirty="0">
                <a:solidFill>
                  <a:schemeClr val="tx1"/>
                </a:solidFill>
              </a:rPr>
              <a:t>Plan applies to both operators and technicians, but focus here will be on technicians due to extent of their preparation </a:t>
            </a:r>
          </a:p>
          <a:p>
            <a:pPr marL="457200" indent="-457200">
              <a:lnSpc>
                <a:spcPct val="100000"/>
              </a:lnSpc>
              <a:buFont typeface="Arial" panose="020B0604020202020204" pitchFamily="34" charset="0"/>
              <a:buChar char="•"/>
            </a:pPr>
            <a:r>
              <a:rPr lang="en-US" dirty="0">
                <a:solidFill>
                  <a:schemeClr val="tx1"/>
                </a:solidFill>
                <a:hlinkClick r:id="rId3"/>
              </a:rPr>
              <a:t>Transit Workforce Center Resources and Best Practices for a Zero Emission-Workforce Fleet Transition Plan: Detailed Plan</a:t>
            </a:r>
            <a:endParaRPr lang="en-US" dirty="0">
              <a:solidFill>
                <a:schemeClr val="tx1"/>
              </a:solidFill>
            </a:endParaRPr>
          </a:p>
        </p:txBody>
      </p:sp>
      <p:sp>
        <p:nvSpPr>
          <p:cNvPr id="4" name="Slide Number Placeholder 3">
            <a:extLst>
              <a:ext uri="{FF2B5EF4-FFF2-40B4-BE49-F238E27FC236}">
                <a16:creationId xmlns:a16="http://schemas.microsoft.com/office/drawing/2014/main" id="{84BED59F-F41C-237A-0590-540F285A54FF}"/>
              </a:ext>
            </a:extLst>
          </p:cNvPr>
          <p:cNvSpPr>
            <a:spLocks noGrp="1"/>
          </p:cNvSpPr>
          <p:nvPr>
            <p:ph type="sldNum" sz="quarter" idx="4"/>
          </p:nvPr>
        </p:nvSpPr>
        <p:spPr/>
        <p:txBody>
          <a:bodyPr/>
          <a:lstStyle/>
          <a:p>
            <a:fld id="{24DC2CEE-C89B-6D4C-8A2C-B626C37EB60D}" type="slidenum">
              <a:rPr lang="en-US" smtClean="0">
                <a:solidFill>
                  <a:srgbClr val="0F6134"/>
                </a:solidFill>
              </a:rPr>
              <a:pPr/>
              <a:t>7</a:t>
            </a:fld>
            <a:endParaRPr lang="en-US" dirty="0">
              <a:solidFill>
                <a:srgbClr val="0F6134"/>
              </a:solidFill>
            </a:endParaRPr>
          </a:p>
        </p:txBody>
      </p:sp>
    </p:spTree>
    <p:extLst>
      <p:ext uri="{BB962C8B-B14F-4D97-AF65-F5344CB8AC3E}">
        <p14:creationId xmlns:p14="http://schemas.microsoft.com/office/powerpoint/2010/main" val="153603191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0A023-D82A-9BEF-FC4E-26F5A303A99F}"/>
              </a:ext>
            </a:extLst>
          </p:cNvPr>
          <p:cNvSpPr>
            <a:spLocks noGrp="1"/>
          </p:cNvSpPr>
          <p:nvPr>
            <p:ph type="title"/>
          </p:nvPr>
        </p:nvSpPr>
        <p:spPr/>
        <p:txBody>
          <a:bodyPr/>
          <a:lstStyle/>
          <a:p>
            <a:pPr algn="ctr"/>
            <a:r>
              <a:rPr lang="en-US" dirty="0"/>
              <a:t>ZEB Workforce Transition Planning </a:t>
            </a:r>
          </a:p>
        </p:txBody>
      </p:sp>
      <p:pic>
        <p:nvPicPr>
          <p:cNvPr id="5" name="Picture 4">
            <a:extLst>
              <a:ext uri="{FF2B5EF4-FFF2-40B4-BE49-F238E27FC236}">
                <a16:creationId xmlns:a16="http://schemas.microsoft.com/office/drawing/2014/main" id="{9378CA5B-860D-BB02-0087-9A79C38BB05D}"/>
              </a:ext>
              <a:ext uri="{C183D7F6-B498-43B3-948B-1728B52AA6E4}">
                <adec:decorative xmlns:adec="http://schemas.microsoft.com/office/drawing/2017/decorative" val="1"/>
              </a:ext>
            </a:extLst>
          </p:cNvPr>
          <p:cNvPicPr>
            <a:picLocks noChangeAspect="1"/>
          </p:cNvPicPr>
          <p:nvPr/>
        </p:nvPicPr>
        <p:blipFill rotWithShape="1">
          <a:blip r:embed="rId3"/>
          <a:srcRect t="1" b="1149"/>
          <a:stretch/>
        </p:blipFill>
        <p:spPr>
          <a:xfrm>
            <a:off x="1126910" y="1371600"/>
            <a:ext cx="9938179" cy="4840004"/>
          </a:xfrm>
          <a:prstGeom prst="rect">
            <a:avLst/>
          </a:prstGeom>
        </p:spPr>
      </p:pic>
      <p:sp>
        <p:nvSpPr>
          <p:cNvPr id="4" name="Slide Number Placeholder 3">
            <a:extLst>
              <a:ext uri="{FF2B5EF4-FFF2-40B4-BE49-F238E27FC236}">
                <a16:creationId xmlns:a16="http://schemas.microsoft.com/office/drawing/2014/main" id="{B7635733-6EC2-9D5D-C8AE-7FCF07AF9179}"/>
              </a:ext>
            </a:extLst>
          </p:cNvPr>
          <p:cNvSpPr>
            <a:spLocks noGrp="1"/>
          </p:cNvSpPr>
          <p:nvPr>
            <p:ph type="sldNum" sz="quarter" idx="4"/>
          </p:nvPr>
        </p:nvSpPr>
        <p:spPr/>
        <p:txBody>
          <a:bodyPr/>
          <a:lstStyle/>
          <a:p>
            <a:fld id="{24DC2CEE-C89B-6D4C-8A2C-B626C37EB60D}" type="slidenum">
              <a:rPr lang="en-US" smtClean="0">
                <a:solidFill>
                  <a:srgbClr val="0F6134"/>
                </a:solidFill>
              </a:rPr>
              <a:pPr/>
              <a:t>8</a:t>
            </a:fld>
            <a:endParaRPr lang="en-US" dirty="0">
              <a:solidFill>
                <a:srgbClr val="0F6134"/>
              </a:solidFill>
            </a:endParaRPr>
          </a:p>
        </p:txBody>
      </p:sp>
    </p:spTree>
    <p:extLst>
      <p:ext uri="{BB962C8B-B14F-4D97-AF65-F5344CB8AC3E}">
        <p14:creationId xmlns:p14="http://schemas.microsoft.com/office/powerpoint/2010/main" val="119062924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B5D9D-B746-BE19-1C24-8AEDBC8F5A7D}"/>
              </a:ext>
            </a:extLst>
          </p:cNvPr>
          <p:cNvSpPr>
            <a:spLocks noGrp="1"/>
          </p:cNvSpPr>
          <p:nvPr>
            <p:ph type="title"/>
          </p:nvPr>
        </p:nvSpPr>
        <p:spPr/>
        <p:txBody>
          <a:bodyPr/>
          <a:lstStyle/>
          <a:p>
            <a:pPr algn="ctr"/>
            <a:r>
              <a:rPr lang="en-US" dirty="0">
                <a:solidFill>
                  <a:srgbClr val="0F6134"/>
                </a:solidFill>
              </a:rPr>
              <a:t>Step #1 - </a:t>
            </a:r>
            <a:r>
              <a:rPr lang="en-US" dirty="0"/>
              <a:t>Identify Needed ZEB Skills </a:t>
            </a:r>
          </a:p>
        </p:txBody>
      </p:sp>
      <p:sp>
        <p:nvSpPr>
          <p:cNvPr id="3" name="Content Placeholder 2">
            <a:extLst>
              <a:ext uri="{FF2B5EF4-FFF2-40B4-BE49-F238E27FC236}">
                <a16:creationId xmlns:a16="http://schemas.microsoft.com/office/drawing/2014/main" id="{E4D7AA8E-AA2F-6DB0-35E6-0E4A4326D0D7}"/>
              </a:ext>
            </a:extLst>
          </p:cNvPr>
          <p:cNvSpPr>
            <a:spLocks noGrp="1"/>
          </p:cNvSpPr>
          <p:nvPr>
            <p:ph idx="1"/>
          </p:nvPr>
        </p:nvSpPr>
        <p:spPr/>
        <p:txBody>
          <a:bodyPr>
            <a:normAutofit/>
          </a:bodyPr>
          <a:lstStyle/>
          <a:p>
            <a:pPr marL="457200" indent="-457200">
              <a:lnSpc>
                <a:spcPct val="100000"/>
              </a:lnSpc>
              <a:buFont typeface="Arial" panose="020B0604020202020204" pitchFamily="34" charset="0"/>
              <a:buChar char="•"/>
            </a:pPr>
            <a:r>
              <a:rPr lang="en-US" sz="2800" dirty="0">
                <a:solidFill>
                  <a:schemeClr val="tx1"/>
                </a:solidFill>
              </a:rPr>
              <a:t>American Public Transportation Association’s (APTA) Zero Emission Bus Maintenance Training Standard/Recommended Practice</a:t>
            </a:r>
          </a:p>
          <a:p>
            <a:pPr marL="457200" indent="-457200">
              <a:lnSpc>
                <a:spcPct val="100000"/>
              </a:lnSpc>
              <a:buFont typeface="Arial" panose="020B0604020202020204" pitchFamily="34" charset="0"/>
              <a:buChar char="•"/>
            </a:pPr>
            <a:r>
              <a:rPr lang="en-US" sz="2800" dirty="0">
                <a:solidFill>
                  <a:schemeClr val="tx1"/>
                </a:solidFill>
              </a:rPr>
              <a:t>This will be discussed later by Lisa Jerram, APTA</a:t>
            </a:r>
          </a:p>
        </p:txBody>
      </p:sp>
      <p:sp>
        <p:nvSpPr>
          <p:cNvPr id="4" name="Slide Number Placeholder 3">
            <a:extLst>
              <a:ext uri="{FF2B5EF4-FFF2-40B4-BE49-F238E27FC236}">
                <a16:creationId xmlns:a16="http://schemas.microsoft.com/office/drawing/2014/main" id="{3CB5E312-72F7-164A-D1C9-C863C8D0D32F}"/>
              </a:ext>
            </a:extLst>
          </p:cNvPr>
          <p:cNvSpPr>
            <a:spLocks noGrp="1"/>
          </p:cNvSpPr>
          <p:nvPr>
            <p:ph type="sldNum" sz="quarter" idx="4"/>
          </p:nvPr>
        </p:nvSpPr>
        <p:spPr/>
        <p:txBody>
          <a:bodyPr/>
          <a:lstStyle/>
          <a:p>
            <a:fld id="{24DC2CEE-C89B-6D4C-8A2C-B626C37EB60D}" type="slidenum">
              <a:rPr lang="en-US" smtClean="0">
                <a:solidFill>
                  <a:srgbClr val="0F6134"/>
                </a:solidFill>
              </a:rPr>
              <a:pPr/>
              <a:t>9</a:t>
            </a:fld>
            <a:endParaRPr lang="en-US" dirty="0">
              <a:solidFill>
                <a:srgbClr val="0F6134"/>
              </a:solidFill>
            </a:endParaRPr>
          </a:p>
        </p:txBody>
      </p:sp>
    </p:spTree>
    <p:extLst>
      <p:ext uri="{BB962C8B-B14F-4D97-AF65-F5344CB8AC3E}">
        <p14:creationId xmlns:p14="http://schemas.microsoft.com/office/powerpoint/2010/main" val="944849657"/>
      </p:ext>
    </p:extLst>
  </p:cSld>
  <p:clrMapOvr>
    <a:masterClrMapping/>
  </p:clrMapOvr>
  <p:transition>
    <p:fade/>
  </p:transition>
</p:sld>
</file>

<file path=ppt/theme/theme1.xml><?xml version="1.0" encoding="utf-8"?>
<a:theme xmlns:a="http://schemas.openxmlformats.org/drawingml/2006/main" name="5_Office Theme">
  <a:themeElements>
    <a:clrScheme name="TWC 1">
      <a:dk1>
        <a:srgbClr val="000000"/>
      </a:dk1>
      <a:lt1>
        <a:srgbClr val="FFFFFF"/>
      </a:lt1>
      <a:dk2>
        <a:srgbClr val="615F67"/>
      </a:dk2>
      <a:lt2>
        <a:srgbClr val="E7E6E6"/>
      </a:lt2>
      <a:accent1>
        <a:srgbClr val="0F6134"/>
      </a:accent1>
      <a:accent2>
        <a:srgbClr val="00A34B"/>
      </a:accent2>
      <a:accent3>
        <a:srgbClr val="D7E023"/>
      </a:accent3>
      <a:accent4>
        <a:srgbClr val="DC5D22"/>
      </a:accent4>
      <a:accent5>
        <a:srgbClr val="01A5B6"/>
      </a:accent5>
      <a:accent6>
        <a:srgbClr val="8D7632"/>
      </a:accent6>
      <a:hlink>
        <a:srgbClr val="4AA34C"/>
      </a:hlink>
      <a:folHlink>
        <a:srgbClr val="28603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64647</TotalTime>
  <Words>1315</Words>
  <Application>Microsoft Office PowerPoint</Application>
  <PresentationFormat>Widescreen</PresentationFormat>
  <Paragraphs>213</Paragraphs>
  <Slides>28</Slides>
  <Notes>21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Aptos</vt:lpstr>
      <vt:lpstr>Arial</vt:lpstr>
      <vt:lpstr>Calibri</vt:lpstr>
      <vt:lpstr>Calibri Light</vt:lpstr>
      <vt:lpstr>Helvetica</vt:lpstr>
      <vt:lpstr>Lato Black</vt:lpstr>
      <vt:lpstr>Tahoma</vt:lpstr>
      <vt:lpstr>5_Office Theme</vt:lpstr>
      <vt:lpstr>Office Theme</vt:lpstr>
      <vt:lpstr>PowerPoint Presentation</vt:lpstr>
      <vt:lpstr>Webinar Agenda</vt:lpstr>
      <vt:lpstr>Transit Workforce Center – Mission</vt:lpstr>
      <vt:lpstr>Examples of TWC Programs and Resources Supporting Workforce Development Initiatives</vt:lpstr>
      <vt:lpstr>Dr. Mary Leary</vt:lpstr>
      <vt:lpstr>John Schiavone</vt:lpstr>
      <vt:lpstr>ZEB Workforce Transition Plan </vt:lpstr>
      <vt:lpstr>ZEB Workforce Transition Planning </vt:lpstr>
      <vt:lpstr>Step #1 - Identify Needed ZEB Skills </vt:lpstr>
      <vt:lpstr>ZEB Workforce Transition Plan</vt:lpstr>
      <vt:lpstr>Step #2 - Identify Current Skills &amp;  Workers Impacted</vt:lpstr>
      <vt:lpstr>Step #3 - Identify Skills Gap </vt:lpstr>
      <vt:lpstr>Step #4 - Describe Training Transition Plan</vt:lpstr>
      <vt:lpstr>Step #5 - Identify Training Programs &amp; Partners </vt:lpstr>
      <vt:lpstr>Step #6 - Identify Training For New Hires </vt:lpstr>
      <vt:lpstr>Step #7 - Engage Workforce in Transition Plan</vt:lpstr>
      <vt:lpstr>Step #8 - Identify How Training Will Be Paid For</vt:lpstr>
      <vt:lpstr>TWC ZEB Workforce  Development Resources</vt:lpstr>
      <vt:lpstr>Lisa Jerram</vt:lpstr>
      <vt:lpstr>ZEB Maintenance Training Recommended Practice</vt:lpstr>
      <vt:lpstr>Brandon Liu</vt:lpstr>
      <vt:lpstr>TWC Battery Electric Bus Familiarization Course</vt:lpstr>
      <vt:lpstr>TWC Battery Electric Bus Familiarization Course </vt:lpstr>
      <vt:lpstr>TWC Resource Center </vt:lpstr>
      <vt:lpstr>MAKING CONNECTIONS 2024</vt:lpstr>
      <vt:lpstr>Jason Macumber</vt:lpstr>
      <vt:lpstr>Q&amp;A session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Patricia Greenfield</dc:creator>
  <cp:lastModifiedBy>Brandon Liu</cp:lastModifiedBy>
  <cp:revision>315</cp:revision>
  <dcterms:created xsi:type="dcterms:W3CDTF">2023-03-05T20:31:54Z</dcterms:created>
  <dcterms:modified xsi:type="dcterms:W3CDTF">2024-06-14T19:33:58Z</dcterms:modified>
</cp:coreProperties>
</file>