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60" r:id="rId3"/>
    <p:sldId id="263" r:id="rId4"/>
    <p:sldId id="264" r:id="rId5"/>
    <p:sldId id="266" r:id="rId6"/>
    <p:sldId id="265" r:id="rId7"/>
    <p:sldId id="267" r:id="rId8"/>
    <p:sldId id="278" r:id="rId9"/>
    <p:sldId id="277" r:id="rId10"/>
    <p:sldId id="257" r:id="rId11"/>
    <p:sldId id="275" r:id="rId12"/>
    <p:sldId id="258" r:id="rId13"/>
    <p:sldId id="259" r:id="rId14"/>
    <p:sldId id="261" r:id="rId15"/>
    <p:sldId id="276"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1" d="100"/>
          <a:sy n="131" d="100"/>
        </p:scale>
        <p:origin x="858"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00D59D-819B-44B0-94DA-084AF9A68040}" type="datetimeFigureOut">
              <a:rPr lang="en-US" smtClean="0"/>
              <a:t>5/29/2024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8267ED-FCA0-488B-9FDC-819601B00B3A}" type="slidenum">
              <a:rPr lang="en-US" smtClean="0"/>
              <a:t>‹#›</a:t>
            </a:fld>
            <a:endParaRPr lang="en-US" dirty="0"/>
          </a:p>
        </p:txBody>
      </p:sp>
    </p:spTree>
    <p:extLst>
      <p:ext uri="{BB962C8B-B14F-4D97-AF65-F5344CB8AC3E}">
        <p14:creationId xmlns:p14="http://schemas.microsoft.com/office/powerpoint/2010/main" val="245844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designed</a:t>
            </a:r>
            <a:r>
              <a:rPr lang="en-US" baseline="0" dirty="0"/>
              <a:t> to help transit worksite health protection and promotion advocates make a case to their organizations. It describes the current research and provides a framework for making the best argument. Boilerplate slides are included to insert local information.</a:t>
            </a:r>
            <a:endParaRPr lang="en-US" dirty="0"/>
          </a:p>
        </p:txBody>
      </p:sp>
      <p:sp>
        <p:nvSpPr>
          <p:cNvPr id="4" name="Slide Number Placeholder 3"/>
          <p:cNvSpPr>
            <a:spLocks noGrp="1"/>
          </p:cNvSpPr>
          <p:nvPr>
            <p:ph type="sldNum" sz="quarter" idx="10"/>
          </p:nvPr>
        </p:nvSpPr>
        <p:spPr/>
        <p:txBody>
          <a:bodyPr/>
          <a:lstStyle/>
          <a:p>
            <a:fld id="{C78267ED-FCA0-488B-9FDC-819601B00B3A}" type="slidenum">
              <a:rPr lang="en-US" smtClean="0"/>
              <a:t>1</a:t>
            </a:fld>
            <a:endParaRPr lang="en-US" dirty="0"/>
          </a:p>
        </p:txBody>
      </p:sp>
    </p:spTree>
    <p:extLst>
      <p:ext uri="{BB962C8B-B14F-4D97-AF65-F5344CB8AC3E}">
        <p14:creationId xmlns:p14="http://schemas.microsoft.com/office/powerpoint/2010/main" val="1695438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resources provided</a:t>
            </a:r>
            <a:r>
              <a:rPr lang="en-US" baseline="0" dirty="0"/>
              <a:t> by the F-17 project are designed to help transit agencies understand and address operator health problems, and those of other transit employees. The big advantage is that they are TRANSIT SPECIFIC. </a:t>
            </a:r>
            <a:r>
              <a:rPr lang="en-US" dirty="0"/>
              <a:t>These are the tools the organization</a:t>
            </a:r>
            <a:r>
              <a:rPr lang="en-US" baseline="0" dirty="0"/>
              <a:t> can use to start or improve health protection and promotion activities. They are available as downloads from the TRB and the Transportation Learning Center.</a:t>
            </a:r>
            <a:endParaRPr lang="en-US" dirty="0"/>
          </a:p>
        </p:txBody>
      </p:sp>
      <p:sp>
        <p:nvSpPr>
          <p:cNvPr id="4" name="Slide Number Placeholder 3"/>
          <p:cNvSpPr>
            <a:spLocks noGrp="1"/>
          </p:cNvSpPr>
          <p:nvPr>
            <p:ph type="sldNum" sz="quarter" idx="10"/>
          </p:nvPr>
        </p:nvSpPr>
        <p:spPr/>
        <p:txBody>
          <a:bodyPr/>
          <a:lstStyle/>
          <a:p>
            <a:fld id="{C78267ED-FCA0-488B-9FDC-819601B00B3A}" type="slidenum">
              <a:rPr lang="en-US" smtClean="0"/>
              <a:t>10</a:t>
            </a:fld>
            <a:endParaRPr lang="en-US" dirty="0"/>
          </a:p>
        </p:txBody>
      </p:sp>
    </p:spTree>
    <p:extLst>
      <p:ext uri="{BB962C8B-B14F-4D97-AF65-F5344CB8AC3E}">
        <p14:creationId xmlns:p14="http://schemas.microsoft.com/office/powerpoint/2010/main" val="9064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transit agencies have developed</a:t>
            </a:r>
            <a:r>
              <a:rPr lang="en-US" baseline="0" dirty="0"/>
              <a:t> programs that illustrate the phases and issues involved in developing an effective transit WHPP program. These and other examples are described in detail in the F-17 report and Practitioner’s Guide.</a:t>
            </a:r>
            <a:endParaRPr lang="en-US" dirty="0"/>
          </a:p>
        </p:txBody>
      </p:sp>
      <p:sp>
        <p:nvSpPr>
          <p:cNvPr id="4" name="Slide Number Placeholder 3"/>
          <p:cNvSpPr>
            <a:spLocks noGrp="1"/>
          </p:cNvSpPr>
          <p:nvPr>
            <p:ph type="sldNum" sz="quarter" idx="10"/>
          </p:nvPr>
        </p:nvSpPr>
        <p:spPr/>
        <p:txBody>
          <a:bodyPr/>
          <a:lstStyle/>
          <a:p>
            <a:fld id="{C78267ED-FCA0-488B-9FDC-819601B00B3A}" type="slidenum">
              <a:rPr lang="en-US" smtClean="0"/>
              <a:t>11</a:t>
            </a:fld>
            <a:endParaRPr lang="en-US" dirty="0"/>
          </a:p>
        </p:txBody>
      </p:sp>
    </p:spTree>
    <p:extLst>
      <p:ext uri="{BB962C8B-B14F-4D97-AF65-F5344CB8AC3E}">
        <p14:creationId xmlns:p14="http://schemas.microsoft.com/office/powerpoint/2010/main" val="596995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action areas and best practice elements described in the Transit Workplace Health Protection and Promotion Practitioner’s Guide. Using this guide, and the ROI Template, will let us select the components of the program that we need. It provides guidance on starting out, growing, and maintaining effectiveness.</a:t>
            </a:r>
            <a:endParaRPr lang="en-US" dirty="0"/>
          </a:p>
        </p:txBody>
      </p:sp>
      <p:sp>
        <p:nvSpPr>
          <p:cNvPr id="4" name="Slide Number Placeholder 3"/>
          <p:cNvSpPr>
            <a:spLocks noGrp="1"/>
          </p:cNvSpPr>
          <p:nvPr>
            <p:ph type="sldNum" sz="quarter" idx="10"/>
          </p:nvPr>
        </p:nvSpPr>
        <p:spPr/>
        <p:txBody>
          <a:bodyPr/>
          <a:lstStyle/>
          <a:p>
            <a:fld id="{C78267ED-FCA0-488B-9FDC-819601B00B3A}" type="slidenum">
              <a:rPr lang="en-US" smtClean="0"/>
              <a:t>12</a:t>
            </a:fld>
            <a:endParaRPr lang="en-US" dirty="0"/>
          </a:p>
        </p:txBody>
      </p:sp>
    </p:spTree>
    <p:extLst>
      <p:ext uri="{BB962C8B-B14F-4D97-AF65-F5344CB8AC3E}">
        <p14:creationId xmlns:p14="http://schemas.microsoft.com/office/powerpoint/2010/main" val="148513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Insert your data describing you</a:t>
            </a:r>
            <a:r>
              <a:rPr lang="en-US" baseline="0" dirty="0"/>
              <a:t> </a:t>
            </a:r>
            <a:r>
              <a:rPr lang="en-US" baseline="0" dirty="0" err="1"/>
              <a:t>organizaton’s</a:t>
            </a:r>
            <a:r>
              <a:rPr lang="en-US" baseline="0" dirty="0"/>
              <a:t> need for a comprehensive WHPP program, including h</a:t>
            </a:r>
            <a:r>
              <a:rPr lang="en-US" dirty="0"/>
              <a:t>ealth problems,</a:t>
            </a:r>
            <a:r>
              <a:rPr lang="en-US" baseline="0" dirty="0"/>
              <a:t> c</a:t>
            </a:r>
            <a:r>
              <a:rPr lang="en-US" dirty="0"/>
              <a:t>osts</a:t>
            </a:r>
            <a:r>
              <a:rPr lang="en-US" baseline="0" dirty="0"/>
              <a:t> and b</a:t>
            </a:r>
            <a:r>
              <a:rPr lang="en-US" dirty="0"/>
              <a:t>arriers you have encountered.</a:t>
            </a:r>
          </a:p>
        </p:txBody>
      </p:sp>
      <p:sp>
        <p:nvSpPr>
          <p:cNvPr id="4" name="Slide Number Placeholder 3"/>
          <p:cNvSpPr>
            <a:spLocks noGrp="1"/>
          </p:cNvSpPr>
          <p:nvPr>
            <p:ph type="sldNum" sz="quarter" idx="10"/>
          </p:nvPr>
        </p:nvSpPr>
        <p:spPr/>
        <p:txBody>
          <a:bodyPr/>
          <a:lstStyle/>
          <a:p>
            <a:fld id="{C78267ED-FCA0-488B-9FDC-819601B00B3A}" type="slidenum">
              <a:rPr lang="en-US" smtClean="0"/>
              <a:t>13</a:t>
            </a:fld>
            <a:endParaRPr lang="en-US" dirty="0"/>
          </a:p>
        </p:txBody>
      </p:sp>
    </p:spTree>
    <p:extLst>
      <p:ext uri="{BB962C8B-B14F-4D97-AF65-F5344CB8AC3E}">
        <p14:creationId xmlns:p14="http://schemas.microsoft.com/office/powerpoint/2010/main" val="2085490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for</a:t>
            </a:r>
            <a:r>
              <a:rPr lang="en-US" baseline="0" dirty="0"/>
              <a:t> placing the WHPP model in the organization. </a:t>
            </a:r>
            <a:r>
              <a:rPr lang="en-US" dirty="0"/>
              <a:t>List components that already exist, and describe potential improvements and savings.</a:t>
            </a:r>
          </a:p>
        </p:txBody>
      </p:sp>
      <p:sp>
        <p:nvSpPr>
          <p:cNvPr id="4" name="Slide Number Placeholder 3"/>
          <p:cNvSpPr>
            <a:spLocks noGrp="1"/>
          </p:cNvSpPr>
          <p:nvPr>
            <p:ph type="sldNum" sz="quarter" idx="10"/>
          </p:nvPr>
        </p:nvSpPr>
        <p:spPr/>
        <p:txBody>
          <a:bodyPr/>
          <a:lstStyle/>
          <a:p>
            <a:fld id="{C78267ED-FCA0-488B-9FDC-819601B00B3A}" type="slidenum">
              <a:rPr lang="en-US" smtClean="0"/>
              <a:t>15</a:t>
            </a:fld>
            <a:endParaRPr lang="en-US" dirty="0"/>
          </a:p>
        </p:txBody>
      </p:sp>
    </p:spTree>
    <p:extLst>
      <p:ext uri="{BB962C8B-B14F-4D97-AF65-F5344CB8AC3E}">
        <p14:creationId xmlns:p14="http://schemas.microsoft.com/office/powerpoint/2010/main" val="3349262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the WHPP approach will improve health and conditions</a:t>
            </a:r>
            <a:r>
              <a:rPr lang="en-US" baseline="0" dirty="0"/>
              <a:t> in transit organizations</a:t>
            </a:r>
            <a:endParaRPr lang="en-US" dirty="0"/>
          </a:p>
        </p:txBody>
      </p:sp>
      <p:sp>
        <p:nvSpPr>
          <p:cNvPr id="4" name="Slide Number Placeholder 3"/>
          <p:cNvSpPr>
            <a:spLocks noGrp="1"/>
          </p:cNvSpPr>
          <p:nvPr>
            <p:ph type="sldNum" sz="quarter" idx="10"/>
          </p:nvPr>
        </p:nvSpPr>
        <p:spPr/>
        <p:txBody>
          <a:bodyPr/>
          <a:lstStyle/>
          <a:p>
            <a:fld id="{C78267ED-FCA0-488B-9FDC-819601B00B3A}" type="slidenum">
              <a:rPr lang="en-US" smtClean="0"/>
              <a:t>16</a:t>
            </a:fld>
            <a:endParaRPr lang="en-US" dirty="0"/>
          </a:p>
        </p:txBody>
      </p:sp>
    </p:spTree>
    <p:extLst>
      <p:ext uri="{BB962C8B-B14F-4D97-AF65-F5344CB8AC3E}">
        <p14:creationId xmlns:p14="http://schemas.microsoft.com/office/powerpoint/2010/main" val="750033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characteristics of a healthy workplace</a:t>
            </a:r>
          </a:p>
        </p:txBody>
      </p:sp>
      <p:sp>
        <p:nvSpPr>
          <p:cNvPr id="4" name="Slide Number Placeholder 3"/>
          <p:cNvSpPr>
            <a:spLocks noGrp="1"/>
          </p:cNvSpPr>
          <p:nvPr>
            <p:ph type="sldNum" sz="quarter" idx="10"/>
          </p:nvPr>
        </p:nvSpPr>
        <p:spPr/>
        <p:txBody>
          <a:bodyPr/>
          <a:lstStyle/>
          <a:p>
            <a:fld id="{C78267ED-FCA0-488B-9FDC-819601B00B3A}" type="slidenum">
              <a:rPr lang="en-US" smtClean="0"/>
              <a:t>2</a:t>
            </a:fld>
            <a:endParaRPr lang="en-US" dirty="0"/>
          </a:p>
        </p:txBody>
      </p:sp>
    </p:spTree>
    <p:extLst>
      <p:ext uri="{BB962C8B-B14F-4D97-AF65-F5344CB8AC3E}">
        <p14:creationId xmlns:p14="http://schemas.microsoft.com/office/powerpoint/2010/main" val="3947628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References to all these</a:t>
            </a:r>
            <a:r>
              <a:rPr lang="en-US" sz="1200" b="0" kern="1200" baseline="0" dirty="0">
                <a:solidFill>
                  <a:schemeClr val="tx1"/>
                </a:solidFill>
                <a:latin typeface="+mn-lt"/>
                <a:ea typeface="+mn-ea"/>
                <a:cs typeface="+mn-cs"/>
              </a:rPr>
              <a:t> issues are reviewed in the F-17 final report.</a:t>
            </a:r>
            <a:endParaRPr lang="en-US" sz="1200" b="0" u="sng"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6969D12-8DAF-4AF9-BBC8-3C02B8BD99B8}" type="slidenum">
              <a:rPr lang="en-US" smtClean="0"/>
              <a:t>3</a:t>
            </a:fld>
            <a:endParaRPr lang="en-US"/>
          </a:p>
        </p:txBody>
      </p:sp>
    </p:spTree>
    <p:extLst>
      <p:ext uri="{BB962C8B-B14F-4D97-AF65-F5344CB8AC3E}">
        <p14:creationId xmlns:p14="http://schemas.microsoft.com/office/powerpoint/2010/main" val="2908930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was designed to define</a:t>
            </a:r>
            <a:r>
              <a:rPr lang="en-US" baseline="0" dirty="0"/>
              <a:t> best practices for transit health protection and promotion, to highlight return on investment, and help agencies deal with retention and operations concerns as well as improving operator health. This is how the study was carried out.</a:t>
            </a:r>
            <a:endParaRPr lang="en-US" dirty="0"/>
          </a:p>
        </p:txBody>
      </p:sp>
      <p:sp>
        <p:nvSpPr>
          <p:cNvPr id="4" name="Slide Number Placeholder 3"/>
          <p:cNvSpPr>
            <a:spLocks noGrp="1"/>
          </p:cNvSpPr>
          <p:nvPr>
            <p:ph type="sldNum" sz="quarter" idx="10"/>
          </p:nvPr>
        </p:nvSpPr>
        <p:spPr/>
        <p:txBody>
          <a:bodyPr/>
          <a:lstStyle/>
          <a:p>
            <a:fld id="{96969D12-8DAF-4AF9-BBC8-3C02B8BD99B8}" type="slidenum">
              <a:rPr lang="en-US" smtClean="0"/>
              <a:t>4</a:t>
            </a:fld>
            <a:endParaRPr lang="en-US"/>
          </a:p>
        </p:txBody>
      </p:sp>
    </p:spTree>
    <p:extLst>
      <p:ext uri="{BB962C8B-B14F-4D97-AF65-F5344CB8AC3E}">
        <p14:creationId xmlns:p14="http://schemas.microsoft.com/office/powerpoint/2010/main" val="38980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a:t>
            </a:r>
            <a:r>
              <a:rPr lang="en-US" baseline="0" dirty="0"/>
              <a:t> a</a:t>
            </a:r>
            <a:r>
              <a:rPr lang="en-US" dirty="0"/>
              <a:t>gency</a:t>
            </a:r>
            <a:r>
              <a:rPr lang="en-US" baseline="0" dirty="0"/>
              <a:t> representatives and unions take the health problems of operators seriously. They may differ in some of the details.</a:t>
            </a:r>
            <a:endParaRPr lang="en-US" dirty="0"/>
          </a:p>
        </p:txBody>
      </p:sp>
      <p:sp>
        <p:nvSpPr>
          <p:cNvPr id="4" name="Slide Number Placeholder 3"/>
          <p:cNvSpPr>
            <a:spLocks noGrp="1"/>
          </p:cNvSpPr>
          <p:nvPr>
            <p:ph type="sldNum" sz="quarter" idx="10"/>
          </p:nvPr>
        </p:nvSpPr>
        <p:spPr/>
        <p:txBody>
          <a:bodyPr/>
          <a:lstStyle/>
          <a:p>
            <a:fld id="{C78267ED-FCA0-488B-9FDC-819601B00B3A}" type="slidenum">
              <a:rPr lang="en-US" smtClean="0"/>
              <a:t>5</a:t>
            </a:fld>
            <a:endParaRPr lang="en-US" dirty="0"/>
          </a:p>
        </p:txBody>
      </p:sp>
    </p:spTree>
    <p:extLst>
      <p:ext uri="{BB962C8B-B14F-4D97-AF65-F5344CB8AC3E}">
        <p14:creationId xmlns:p14="http://schemas.microsoft.com/office/powerpoint/2010/main" val="320193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core findings are discussed in detail in the project report and practitioner’s guide.</a:t>
            </a:r>
          </a:p>
        </p:txBody>
      </p:sp>
      <p:sp>
        <p:nvSpPr>
          <p:cNvPr id="4" name="Slide Number Placeholder 3"/>
          <p:cNvSpPr>
            <a:spLocks noGrp="1"/>
          </p:cNvSpPr>
          <p:nvPr>
            <p:ph type="sldNum" sz="quarter" idx="10"/>
          </p:nvPr>
        </p:nvSpPr>
        <p:spPr/>
        <p:txBody>
          <a:bodyPr/>
          <a:lstStyle/>
          <a:p>
            <a:fld id="{C78267ED-FCA0-488B-9FDC-819601B00B3A}" type="slidenum">
              <a:rPr lang="en-US" smtClean="0"/>
              <a:t>6</a:t>
            </a:fld>
            <a:endParaRPr lang="en-US" dirty="0"/>
          </a:p>
        </p:txBody>
      </p:sp>
    </p:spTree>
    <p:extLst>
      <p:ext uri="{BB962C8B-B14F-4D97-AF65-F5344CB8AC3E}">
        <p14:creationId xmlns:p14="http://schemas.microsoft.com/office/powerpoint/2010/main" val="18293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model that can help define and address health issues in the transit</a:t>
            </a:r>
            <a:r>
              <a:rPr lang="en-US" baseline="0" dirty="0"/>
              <a:t> workplace.</a:t>
            </a:r>
            <a:endParaRPr lang="en-US" dirty="0"/>
          </a:p>
        </p:txBody>
      </p:sp>
      <p:sp>
        <p:nvSpPr>
          <p:cNvPr id="4" name="Slide Number Placeholder 3"/>
          <p:cNvSpPr>
            <a:spLocks noGrp="1"/>
          </p:cNvSpPr>
          <p:nvPr>
            <p:ph type="sldNum" sz="quarter" idx="10"/>
          </p:nvPr>
        </p:nvSpPr>
        <p:spPr/>
        <p:txBody>
          <a:bodyPr/>
          <a:lstStyle/>
          <a:p>
            <a:fld id="{C78267ED-FCA0-488B-9FDC-819601B00B3A}" type="slidenum">
              <a:rPr lang="en-US" smtClean="0"/>
              <a:t>7</a:t>
            </a:fld>
            <a:endParaRPr lang="en-US"/>
          </a:p>
        </p:txBody>
      </p:sp>
    </p:spTree>
    <p:extLst>
      <p:ext uri="{BB962C8B-B14F-4D97-AF65-F5344CB8AC3E}">
        <p14:creationId xmlns:p14="http://schemas.microsoft.com/office/powerpoint/2010/main" val="320415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health</a:t>
            </a:r>
            <a:r>
              <a:rPr lang="en-US" baseline="0" dirty="0"/>
              <a:t> issue like hearing loss, it is clear how the person’s and the working conditions can affect the outcomes and have a negative impact on the organization.</a:t>
            </a:r>
            <a:endParaRPr lang="en-US" dirty="0"/>
          </a:p>
        </p:txBody>
      </p:sp>
      <p:sp>
        <p:nvSpPr>
          <p:cNvPr id="4" name="Slide Number Placeholder 3"/>
          <p:cNvSpPr>
            <a:spLocks noGrp="1"/>
          </p:cNvSpPr>
          <p:nvPr>
            <p:ph type="sldNum" sz="quarter" idx="10"/>
          </p:nvPr>
        </p:nvSpPr>
        <p:spPr/>
        <p:txBody>
          <a:bodyPr/>
          <a:lstStyle/>
          <a:p>
            <a:fld id="{C78267ED-FCA0-488B-9FDC-819601B00B3A}" type="slidenum">
              <a:rPr lang="en-US" smtClean="0"/>
              <a:t>8</a:t>
            </a:fld>
            <a:endParaRPr lang="en-US"/>
          </a:p>
        </p:txBody>
      </p:sp>
    </p:spTree>
    <p:extLst>
      <p:ext uri="{BB962C8B-B14F-4D97-AF65-F5344CB8AC3E}">
        <p14:creationId xmlns:p14="http://schemas.microsoft.com/office/powerpoint/2010/main" val="342653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shows how complicated a</a:t>
            </a:r>
            <a:r>
              <a:rPr lang="en-US" baseline="0" dirty="0"/>
              <a:t> common bus operator health problems can be. It is important to look at as many contributing conditions as possible. That means thinking about the individual, the work organization and the environment.</a:t>
            </a:r>
            <a:endParaRPr lang="en-US" dirty="0"/>
          </a:p>
        </p:txBody>
      </p:sp>
      <p:sp>
        <p:nvSpPr>
          <p:cNvPr id="4" name="Slide Number Placeholder 3"/>
          <p:cNvSpPr>
            <a:spLocks noGrp="1"/>
          </p:cNvSpPr>
          <p:nvPr>
            <p:ph type="sldNum" sz="quarter" idx="10"/>
          </p:nvPr>
        </p:nvSpPr>
        <p:spPr/>
        <p:txBody>
          <a:bodyPr/>
          <a:lstStyle/>
          <a:p>
            <a:fld id="{C78267ED-FCA0-488B-9FDC-819601B00B3A}" type="slidenum">
              <a:rPr lang="en-US" smtClean="0"/>
              <a:t>9</a:t>
            </a:fld>
            <a:endParaRPr lang="en-US"/>
          </a:p>
        </p:txBody>
      </p:sp>
    </p:spTree>
    <p:extLst>
      <p:ext uri="{BB962C8B-B14F-4D97-AF65-F5344CB8AC3E}">
        <p14:creationId xmlns:p14="http://schemas.microsoft.com/office/powerpoint/2010/main" val="391351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a:ln w="25400">
            <a:solidFill>
              <a:srgbClr val="FFC000"/>
            </a:solidFill>
          </a:ln>
        </p:spPr>
        <p:txBody>
          <a:bodyPr anchor="ctr">
            <a:noAutofit/>
          </a:bodyPr>
          <a:lstStyle>
            <a:lvl1pPr>
              <a:lnSpc>
                <a:spcPct val="100000"/>
              </a:lnSpc>
              <a:defRPr sz="4800" spc="-8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2293EB-872B-47C0-9720-76066F3E90F2}"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3BF4D45-7E05-4776-8D54-C4B09205182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293EB-872B-47C0-9720-76066F3E90F2}"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BF4D45-7E05-4776-8D54-C4B09205182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293EB-872B-47C0-9720-76066F3E90F2}"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BF4D45-7E05-4776-8D54-C4B09205182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04787"/>
            <a:ext cx="6270308" cy="1371600"/>
          </a:xfrm>
          <a:ln w="25400">
            <a:solidFill>
              <a:srgbClr val="FFC000"/>
            </a:solidFill>
          </a:ln>
        </p:spPr>
        <p:txBody>
          <a:bodyPr/>
          <a:lstStyle/>
          <a:p>
            <a:r>
              <a:rPr lang="en-US" dirty="0"/>
              <a:t>Click to edit Master title style</a:t>
            </a:r>
          </a:p>
        </p:txBody>
      </p:sp>
      <p:sp>
        <p:nvSpPr>
          <p:cNvPr id="3" name="Content Placeholder 2"/>
          <p:cNvSpPr>
            <a:spLocks noGrp="1"/>
          </p:cNvSpPr>
          <p:nvPr>
            <p:ph idx="1"/>
          </p:nvPr>
        </p:nvSpPr>
        <p:spPr>
          <a:ln>
            <a:solidFill>
              <a:schemeClr val="tx1"/>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293EB-872B-47C0-9720-76066F3E90F2}"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BF4D45-7E05-4776-8D54-C4B092051829}"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28600"/>
            <a:ext cx="1371600" cy="1371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B2293EB-872B-47C0-9720-76066F3E90F2}" type="datetimeFigureOut">
              <a:rPr lang="en-US" smtClean="0"/>
              <a:t>5/29/2024</a:t>
            </a:fld>
            <a:endParaRPr lang="en-US" dirty="0"/>
          </a:p>
        </p:txBody>
      </p:sp>
      <p:sp>
        <p:nvSpPr>
          <p:cNvPr id="8" name="Slide Number Placeholder 7"/>
          <p:cNvSpPr>
            <a:spLocks noGrp="1"/>
          </p:cNvSpPr>
          <p:nvPr>
            <p:ph type="sldNum" sz="quarter" idx="11"/>
          </p:nvPr>
        </p:nvSpPr>
        <p:spPr/>
        <p:txBody>
          <a:bodyPr/>
          <a:lstStyle/>
          <a:p>
            <a:fld id="{23BF4D45-7E05-4776-8D54-C4B092051829}"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2293EB-872B-47C0-9720-76066F3E90F2}" type="datetimeFigureOut">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BF4D45-7E05-4776-8D54-C4B09205182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2293EB-872B-47C0-9720-76066F3E90F2}" type="datetimeFigureOut">
              <a:rPr lang="en-US" smtClean="0"/>
              <a:t>5/29/2024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BF4D45-7E05-4776-8D54-C4B09205182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2293EB-872B-47C0-9720-76066F3E90F2}" type="datetimeFigureOut">
              <a:rPr lang="en-US" smtClean="0"/>
              <a:t>5/29/2024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BF4D45-7E05-4776-8D54-C4B09205182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293EB-872B-47C0-9720-76066F3E90F2}" type="datetimeFigureOut">
              <a:rPr lang="en-US" smtClean="0"/>
              <a:t>5/29/2024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BF4D45-7E05-4776-8D54-C4B09205182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2293EB-872B-47C0-9720-76066F3E90F2}" type="datetimeFigureOut">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BF4D45-7E05-4776-8D54-C4B092051829}"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2293EB-872B-47C0-9720-76066F3E90F2}" type="datetimeFigureOut">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3BF4D45-7E05-4776-8D54-C4B092051829}" type="slidenum">
              <a:rPr lang="en-US" smtClean="0"/>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B2293EB-872B-47C0-9720-76066F3E90F2}" type="datetimeFigureOut">
              <a:rPr lang="en-US" smtClean="0"/>
              <a:t>5/29/2024</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23BF4D45-7E05-4776-8D54-C4B092051829}" type="slidenum">
              <a:rPr lang="en-US" smtClean="0"/>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1"/>
            <a:ext cx="7772400" cy="3124200"/>
          </a:xfrm>
        </p:spPr>
        <p:txBody>
          <a:bodyPr/>
          <a:lstStyle/>
          <a:p>
            <a:r>
              <a:rPr lang="en-US" dirty="0"/>
              <a:t>Transit workplace Health Protection and Promotion </a:t>
            </a:r>
          </a:p>
        </p:txBody>
      </p:sp>
      <p:sp>
        <p:nvSpPr>
          <p:cNvPr id="3" name="Subtitle 2"/>
          <p:cNvSpPr>
            <a:spLocks noGrp="1"/>
          </p:cNvSpPr>
          <p:nvPr>
            <p:ph type="subTitle" idx="1"/>
          </p:nvPr>
        </p:nvSpPr>
        <p:spPr/>
        <p:txBody>
          <a:bodyPr>
            <a:normAutofit fontScale="92500" lnSpcReduction="20000"/>
          </a:bodyPr>
          <a:lstStyle/>
          <a:p>
            <a:pPr algn="r"/>
            <a:r>
              <a:rPr lang="en-US" dirty="0"/>
              <a:t>TCRP F-17 Developing Best-Practice Guidelines for Improving Bus Operator Health and Retention</a:t>
            </a:r>
          </a:p>
          <a:p>
            <a:endParaRPr lang="en-US" dirty="0"/>
          </a:p>
        </p:txBody>
      </p:sp>
    </p:spTree>
    <p:extLst>
      <p:ext uri="{BB962C8B-B14F-4D97-AF65-F5344CB8AC3E}">
        <p14:creationId xmlns:p14="http://schemas.microsoft.com/office/powerpoint/2010/main" val="10072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 provided by TCRP F-17</a:t>
            </a:r>
          </a:p>
        </p:txBody>
      </p:sp>
      <p:sp>
        <p:nvSpPr>
          <p:cNvPr id="3" name="Content Placeholder 2"/>
          <p:cNvSpPr>
            <a:spLocks noGrp="1"/>
          </p:cNvSpPr>
          <p:nvPr>
            <p:ph idx="1"/>
          </p:nvPr>
        </p:nvSpPr>
        <p:spPr/>
        <p:txBody>
          <a:bodyPr/>
          <a:lstStyle/>
          <a:p>
            <a:r>
              <a:rPr lang="en-US" dirty="0"/>
              <a:t>Workplace Health Protection and Promotion Practitioner’s Guide </a:t>
            </a:r>
          </a:p>
          <a:p>
            <a:pPr lvl="1"/>
            <a:r>
              <a:rPr lang="en-US" dirty="0"/>
              <a:t>For a transit-specific program</a:t>
            </a:r>
          </a:p>
          <a:p>
            <a:pPr lvl="1"/>
            <a:r>
              <a:rPr lang="en-US" dirty="0"/>
              <a:t>Extensive ideas and examples</a:t>
            </a:r>
          </a:p>
          <a:p>
            <a:pPr lvl="1"/>
            <a:r>
              <a:rPr lang="en-US" dirty="0"/>
              <a:t>Materials from transit agencies</a:t>
            </a:r>
          </a:p>
          <a:p>
            <a:r>
              <a:rPr lang="en-US" dirty="0"/>
              <a:t>Planning, Evaluation and Return on Investment Spreadsheet</a:t>
            </a:r>
          </a:p>
          <a:p>
            <a:endParaRPr lang="en-US" dirty="0"/>
          </a:p>
          <a:p>
            <a:r>
              <a:rPr lang="en-US" dirty="0"/>
              <a:t>Background and literature review in final report</a:t>
            </a:r>
          </a:p>
        </p:txBody>
      </p:sp>
    </p:spTree>
    <p:extLst>
      <p:ext uri="{BB962C8B-B14F-4D97-AF65-F5344CB8AC3E}">
        <p14:creationId xmlns:p14="http://schemas.microsoft.com/office/powerpoint/2010/main" val="362228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718"/>
            <a:ext cx="6096000" cy="1371600"/>
          </a:xfrm>
        </p:spPr>
        <p:txBody>
          <a:bodyPr>
            <a:normAutofit fontScale="90000"/>
          </a:bodyPr>
          <a:lstStyle/>
          <a:p>
            <a:r>
              <a:rPr lang="en-US" dirty="0"/>
              <a:t>Transit Agency good practice Cases</a:t>
            </a:r>
          </a:p>
        </p:txBody>
      </p:sp>
      <p:sp>
        <p:nvSpPr>
          <p:cNvPr id="3" name="Content Placeholder 2"/>
          <p:cNvSpPr>
            <a:spLocks noGrp="1"/>
          </p:cNvSpPr>
          <p:nvPr>
            <p:ph idx="1"/>
          </p:nvPr>
        </p:nvSpPr>
        <p:spPr>
          <a:xfrm>
            <a:off x="457200" y="1828800"/>
            <a:ext cx="8229600" cy="4876800"/>
          </a:xfrm>
        </p:spPr>
        <p:txBody>
          <a:bodyPr>
            <a:normAutofit fontScale="92500" lnSpcReduction="10000"/>
          </a:bodyPr>
          <a:lstStyle/>
          <a:p>
            <a:r>
              <a:rPr lang="en-US" dirty="0"/>
              <a:t>Preparing the Organization and Making the Commitment </a:t>
            </a:r>
          </a:p>
          <a:p>
            <a:pPr lvl="1"/>
            <a:r>
              <a:rPr lang="en-US" dirty="0"/>
              <a:t>United Transportation Workers (UTU) and Los Angeles County Metropolitan Transit Authority (LACMTA) – Los Angeles, CA</a:t>
            </a:r>
          </a:p>
          <a:p>
            <a:r>
              <a:rPr lang="en-US" dirty="0"/>
              <a:t>Building the Workplace Health Promotion Team </a:t>
            </a:r>
          </a:p>
          <a:p>
            <a:pPr lvl="1"/>
            <a:r>
              <a:rPr lang="en-US" dirty="0"/>
              <a:t>Dallas Area Rapid Transit (DART) Dallas, TX</a:t>
            </a:r>
          </a:p>
          <a:p>
            <a:r>
              <a:rPr lang="en-US" dirty="0"/>
              <a:t>Setting Targets in Transit Health Protection and Promotion</a:t>
            </a:r>
          </a:p>
          <a:p>
            <a:pPr lvl="1"/>
            <a:r>
              <a:rPr lang="en-US" dirty="0"/>
              <a:t> Edmonton Transit System, Edmonton, AB</a:t>
            </a:r>
          </a:p>
          <a:p>
            <a:r>
              <a:rPr lang="en-US" dirty="0"/>
              <a:t>Implementing &amp; Integrating an Effective Transit Workplace Health Protection and Promotion Program  </a:t>
            </a:r>
          </a:p>
          <a:p>
            <a:pPr lvl="1"/>
            <a:r>
              <a:rPr lang="en-US" dirty="0"/>
              <a:t>Orange County Transportation Authority (OCTA), Orange County, CA</a:t>
            </a:r>
          </a:p>
          <a:p>
            <a:r>
              <a:rPr lang="en-US" dirty="0"/>
              <a:t>Evaluation, Return on Investment, and Ongoing Improvement </a:t>
            </a:r>
          </a:p>
          <a:p>
            <a:pPr lvl="1"/>
            <a:r>
              <a:rPr lang="en-US" dirty="0"/>
              <a:t>Capital Metro, Austin, TX</a:t>
            </a:r>
          </a:p>
          <a:p>
            <a:r>
              <a:rPr lang="en-US" dirty="0"/>
              <a:t>Maintaining Effectiveness with Growth  </a:t>
            </a:r>
          </a:p>
          <a:p>
            <a:pPr lvl="1"/>
            <a:r>
              <a:rPr lang="en-US" dirty="0"/>
              <a:t>UTU and LACMTA</a:t>
            </a:r>
          </a:p>
        </p:txBody>
      </p:sp>
    </p:spTree>
    <p:extLst>
      <p:ext uri="{BB962C8B-B14F-4D97-AF65-F5344CB8AC3E}">
        <p14:creationId xmlns:p14="http://schemas.microsoft.com/office/powerpoint/2010/main" val="405662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04800"/>
            <a:ext cx="7565586" cy="5671566"/>
          </a:xfrm>
          <a:prstGeom prst="rect">
            <a:avLst/>
          </a:prstGeom>
        </p:spPr>
      </p:pic>
    </p:spTree>
    <p:extLst>
      <p:ext uri="{BB962C8B-B14F-4D97-AF65-F5344CB8AC3E}">
        <p14:creationId xmlns:p14="http://schemas.microsoft.com/office/powerpoint/2010/main" val="143060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Current concerns and costs</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804049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4787"/>
            <a:ext cx="7086600" cy="1371600"/>
          </a:xfrm>
        </p:spPr>
        <p:txBody>
          <a:bodyPr>
            <a:normAutofit/>
          </a:bodyPr>
          <a:lstStyle/>
          <a:p>
            <a:r>
              <a:rPr lang="en-US" dirty="0"/>
              <a:t>[this organization’s] Current </a:t>
            </a:r>
            <a:r>
              <a:rPr lang="en-US" dirty="0" err="1"/>
              <a:t>whpp</a:t>
            </a:r>
            <a:r>
              <a:rPr lang="en-US" dirty="0"/>
              <a:t> status</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024415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WHPP could mean for us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18815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086600" cy="1371600"/>
          </a:xfrm>
        </p:spPr>
        <p:txBody>
          <a:bodyPr>
            <a:normAutofit fontScale="90000"/>
          </a:bodyPr>
          <a:lstStyle/>
          <a:p>
            <a:r>
              <a:rPr lang="en-US" dirty="0"/>
              <a:t>Why Worksite Health Protection and Promotion</a:t>
            </a:r>
          </a:p>
        </p:txBody>
      </p:sp>
      <p:sp>
        <p:nvSpPr>
          <p:cNvPr id="3" name="Content Placeholder 2"/>
          <p:cNvSpPr>
            <a:spLocks noGrp="1"/>
          </p:cNvSpPr>
          <p:nvPr>
            <p:ph idx="1"/>
          </p:nvPr>
        </p:nvSpPr>
        <p:spPr/>
        <p:txBody>
          <a:bodyPr>
            <a:normAutofit/>
          </a:bodyPr>
          <a:lstStyle/>
          <a:p>
            <a:r>
              <a:rPr lang="en-US" dirty="0"/>
              <a:t>More effective method for addressing operator health problems</a:t>
            </a:r>
          </a:p>
          <a:p>
            <a:r>
              <a:rPr lang="en-US" dirty="0"/>
              <a:t>Increases credibility of prevention efforts</a:t>
            </a:r>
          </a:p>
          <a:p>
            <a:r>
              <a:rPr lang="en-US" dirty="0"/>
              <a:t>Joins existing initiatives</a:t>
            </a:r>
          </a:p>
          <a:p>
            <a:pPr lvl="1"/>
            <a:r>
              <a:rPr lang="en-US" dirty="0"/>
              <a:t>Health promotion</a:t>
            </a:r>
          </a:p>
          <a:p>
            <a:pPr lvl="1"/>
            <a:r>
              <a:rPr lang="en-US" dirty="0"/>
              <a:t>Health culture</a:t>
            </a:r>
          </a:p>
          <a:p>
            <a:pPr lvl="1"/>
            <a:r>
              <a:rPr lang="en-US" dirty="0"/>
              <a:t>Safety and health</a:t>
            </a:r>
          </a:p>
          <a:p>
            <a:r>
              <a:rPr lang="en-US" dirty="0"/>
              <a:t>Brings together all stakeholders</a:t>
            </a:r>
          </a:p>
          <a:p>
            <a:pPr lvl="1"/>
            <a:r>
              <a:rPr lang="en-US"/>
              <a:t>Management</a:t>
            </a:r>
            <a:endParaRPr lang="en-US" dirty="0"/>
          </a:p>
          <a:p>
            <a:pPr lvl="1"/>
            <a:r>
              <a:rPr lang="en-US" dirty="0"/>
              <a:t>Union</a:t>
            </a:r>
          </a:p>
          <a:p>
            <a:pPr lvl="1"/>
            <a:r>
              <a:rPr lang="en-US" dirty="0"/>
              <a:t>Health care providers</a:t>
            </a:r>
          </a:p>
          <a:p>
            <a:endParaRPr lang="en-US" dirty="0"/>
          </a:p>
        </p:txBody>
      </p:sp>
    </p:spTree>
    <p:extLst>
      <p:ext uri="{BB962C8B-B14F-4D97-AF65-F5344CB8AC3E}">
        <p14:creationId xmlns:p14="http://schemas.microsoft.com/office/powerpoint/2010/main" val="357971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Healthy Workplace</a:t>
            </a:r>
          </a:p>
        </p:txBody>
      </p:sp>
      <p:sp>
        <p:nvSpPr>
          <p:cNvPr id="3" name="Content Placeholder 2"/>
          <p:cNvSpPr>
            <a:spLocks noGrp="1"/>
          </p:cNvSpPr>
          <p:nvPr>
            <p:ph idx="1"/>
          </p:nvPr>
        </p:nvSpPr>
        <p:spPr/>
        <p:txBody>
          <a:bodyPr>
            <a:normAutofit/>
          </a:bodyPr>
          <a:lstStyle/>
          <a:p>
            <a:endParaRPr lang="en-US" dirty="0"/>
          </a:p>
          <a:p>
            <a:r>
              <a:rPr lang="en-US" dirty="0"/>
              <a:t>Addressing the health and safety concerns in the physical work environment</a:t>
            </a:r>
          </a:p>
          <a:p>
            <a:r>
              <a:rPr lang="en-US" dirty="0"/>
              <a:t>Meeting the health, safety and well-being concerns in the psychosocial work environment including organization of work and the workplace culture</a:t>
            </a:r>
          </a:p>
          <a:p>
            <a:r>
              <a:rPr lang="en-US" dirty="0"/>
              <a:t>Allowing access to personal health resources in the workplace</a:t>
            </a:r>
          </a:p>
          <a:p>
            <a:r>
              <a:rPr lang="en-US" dirty="0"/>
              <a:t>Providing opportunities for participating in the community to improve the health of workers, their families and others</a:t>
            </a:r>
          </a:p>
          <a:p>
            <a:pPr lvl="1" algn="r"/>
            <a:r>
              <a:rPr lang="en-US" dirty="0"/>
              <a:t>World Health Organization, 2010</a:t>
            </a:r>
          </a:p>
          <a:p>
            <a:endParaRPr lang="en-US" dirty="0"/>
          </a:p>
        </p:txBody>
      </p:sp>
    </p:spTree>
    <p:extLst>
      <p:ext uri="{BB962C8B-B14F-4D97-AF65-F5344CB8AC3E}">
        <p14:creationId xmlns:p14="http://schemas.microsoft.com/office/powerpoint/2010/main" val="255859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 operators ARE at risk world-wide</a:t>
            </a:r>
          </a:p>
        </p:txBody>
      </p:sp>
      <p:sp>
        <p:nvSpPr>
          <p:cNvPr id="3" name="Content Placeholder 2"/>
          <p:cNvSpPr>
            <a:spLocks noGrp="1"/>
          </p:cNvSpPr>
          <p:nvPr>
            <p:ph idx="1"/>
          </p:nvPr>
        </p:nvSpPr>
        <p:spPr/>
        <p:txBody>
          <a:bodyPr>
            <a:normAutofit/>
          </a:bodyPr>
          <a:lstStyle/>
          <a:p>
            <a:pPr marL="0" indent="0">
              <a:buNone/>
            </a:pPr>
            <a:r>
              <a:rPr lang="en-US" b="1" dirty="0"/>
              <a:t>Increased prevalence</a:t>
            </a:r>
          </a:p>
          <a:p>
            <a:r>
              <a:rPr lang="en-US" dirty="0"/>
              <a:t>Hypertension</a:t>
            </a:r>
          </a:p>
          <a:p>
            <a:r>
              <a:rPr lang="en-US" dirty="0"/>
              <a:t>Diabetes</a:t>
            </a:r>
          </a:p>
          <a:p>
            <a:r>
              <a:rPr lang="en-US" dirty="0"/>
              <a:t>Cardiovascular disease</a:t>
            </a:r>
          </a:p>
          <a:p>
            <a:r>
              <a:rPr lang="en-US" dirty="0"/>
              <a:t>Stroke</a:t>
            </a:r>
          </a:p>
          <a:p>
            <a:pPr marL="0" indent="0">
              <a:buNone/>
            </a:pPr>
            <a:r>
              <a:rPr lang="en-US" b="1" dirty="0"/>
              <a:t>Related conditions</a:t>
            </a:r>
          </a:p>
          <a:p>
            <a:r>
              <a:rPr lang="en-US" dirty="0"/>
              <a:t>Sleep disturbance</a:t>
            </a:r>
          </a:p>
          <a:p>
            <a:r>
              <a:rPr lang="en-US" dirty="0"/>
              <a:t>Overweight</a:t>
            </a:r>
          </a:p>
          <a:p>
            <a:r>
              <a:rPr lang="en-US" dirty="0"/>
              <a:t>Limited physical activity</a:t>
            </a:r>
          </a:p>
        </p:txBody>
      </p:sp>
    </p:spTree>
    <p:extLst>
      <p:ext uri="{BB962C8B-B14F-4D97-AF65-F5344CB8AC3E}">
        <p14:creationId xmlns:p14="http://schemas.microsoft.com/office/powerpoint/2010/main" val="76214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6019800" cy="1143000"/>
          </a:xfrm>
        </p:spPr>
        <p:txBody>
          <a:bodyPr>
            <a:normAutofit fontScale="90000"/>
          </a:bodyPr>
          <a:lstStyle/>
          <a:p>
            <a:r>
              <a:rPr lang="en-US" b="1" dirty="0"/>
              <a:t>TCRP F-17: research and practice</a:t>
            </a:r>
            <a:endParaRPr lang="en-US" dirty="0"/>
          </a:p>
        </p:txBody>
      </p:sp>
      <p:sp>
        <p:nvSpPr>
          <p:cNvPr id="3" name="Content Placeholder 2"/>
          <p:cNvSpPr>
            <a:spLocks noGrp="1"/>
          </p:cNvSpPr>
          <p:nvPr>
            <p:ph idx="1"/>
          </p:nvPr>
        </p:nvSpPr>
        <p:spPr>
          <a:xfrm>
            <a:off x="457200" y="2286000"/>
            <a:ext cx="7467600" cy="4164201"/>
          </a:xfrm>
        </p:spPr>
        <p:txBody>
          <a:bodyPr>
            <a:normAutofit/>
          </a:bodyPr>
          <a:lstStyle/>
          <a:p>
            <a:r>
              <a:rPr lang="en-US" dirty="0"/>
              <a:t>In-depth background literature review</a:t>
            </a:r>
          </a:p>
          <a:p>
            <a:r>
              <a:rPr lang="en-US" dirty="0"/>
              <a:t>Survey sent to 238 agencies and unions</a:t>
            </a:r>
          </a:p>
          <a:p>
            <a:r>
              <a:rPr lang="en-US" dirty="0"/>
              <a:t>Responses from 93 different agencies</a:t>
            </a:r>
          </a:p>
          <a:p>
            <a:pPr lvl="1"/>
            <a:r>
              <a:rPr lang="en-US" dirty="0"/>
              <a:t>68 employers: 52 US and 15 Canadian</a:t>
            </a:r>
          </a:p>
          <a:p>
            <a:pPr lvl="1"/>
            <a:r>
              <a:rPr lang="en-US" dirty="0"/>
              <a:t>44 local unions: 36 US and 8 Canadian</a:t>
            </a:r>
          </a:p>
          <a:p>
            <a:r>
              <a:rPr lang="en-US" dirty="0"/>
              <a:t>Interviews with 40 informants from 26 agencies</a:t>
            </a:r>
          </a:p>
          <a:p>
            <a:r>
              <a:rPr lang="en-US" dirty="0"/>
              <a:t>5 detailed case studies </a:t>
            </a:r>
          </a:p>
          <a:p>
            <a:r>
              <a:rPr lang="en-US" dirty="0"/>
              <a:t>Subject matter experts from transit agencies and unions</a:t>
            </a:r>
          </a:p>
          <a:p>
            <a:r>
              <a:rPr lang="en-US" dirty="0"/>
              <a:t>Research team including health promotion, occupational health and safety, epidemiology, economics</a:t>
            </a:r>
          </a:p>
        </p:txBody>
      </p:sp>
    </p:spTree>
    <p:extLst>
      <p:ext uri="{BB962C8B-B14F-4D97-AF65-F5344CB8AC3E}">
        <p14:creationId xmlns:p14="http://schemas.microsoft.com/office/powerpoint/2010/main" val="1597488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matters in the transit workplace</a:t>
            </a:r>
          </a:p>
        </p:txBody>
      </p:sp>
      <p:pic>
        <p:nvPicPr>
          <p:cNvPr id="6" name="Content Placeholder 5"/>
          <p:cNvPicPr>
            <a:picLocks noGrp="1"/>
          </p:cNvPicPr>
          <p:nvPr>
            <p:ph idx="1"/>
          </p:nvPr>
        </p:nvPicPr>
        <p:blipFill>
          <a:blip r:embed="rId3"/>
          <a:srcRect/>
          <a:stretch>
            <a:fillRect/>
          </a:stretch>
        </p:blipFill>
        <p:spPr bwMode="auto">
          <a:xfrm>
            <a:off x="1143000" y="1887906"/>
            <a:ext cx="6190727" cy="4512894"/>
          </a:xfrm>
          <a:prstGeom prst="rect">
            <a:avLst/>
          </a:prstGeom>
          <a:noFill/>
        </p:spPr>
      </p:pic>
    </p:spTree>
    <p:extLst>
      <p:ext uri="{BB962C8B-B14F-4D97-AF65-F5344CB8AC3E}">
        <p14:creationId xmlns:p14="http://schemas.microsoft.com/office/powerpoint/2010/main" val="162990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F-17 findings: summary</a:t>
            </a:r>
          </a:p>
        </p:txBody>
      </p:sp>
      <p:sp>
        <p:nvSpPr>
          <p:cNvPr id="3" name="Content Placeholder 2"/>
          <p:cNvSpPr>
            <a:spLocks noGrp="1"/>
          </p:cNvSpPr>
          <p:nvPr>
            <p:ph idx="1"/>
          </p:nvPr>
        </p:nvSpPr>
        <p:spPr/>
        <p:txBody>
          <a:bodyPr/>
          <a:lstStyle/>
          <a:p>
            <a:r>
              <a:rPr lang="en-US" dirty="0"/>
              <a:t>Operator health is a universal concern </a:t>
            </a:r>
          </a:p>
          <a:p>
            <a:r>
              <a:rPr lang="en-US" dirty="0"/>
              <a:t>The work environment is important in health</a:t>
            </a:r>
          </a:p>
          <a:p>
            <a:r>
              <a:rPr lang="en-US" dirty="0"/>
              <a:t>Bus operator participation in program activities is low</a:t>
            </a:r>
          </a:p>
          <a:p>
            <a:r>
              <a:rPr lang="en-US" dirty="0"/>
              <a:t>Schedule demands makes participation harder</a:t>
            </a:r>
          </a:p>
          <a:p>
            <a:r>
              <a:rPr lang="en-US" dirty="0"/>
              <a:t>Family is important in prevention</a:t>
            </a:r>
          </a:p>
          <a:p>
            <a:r>
              <a:rPr lang="en-US" dirty="0"/>
              <a:t>There is a need to consider and address multiple factors</a:t>
            </a:r>
          </a:p>
          <a:p>
            <a:r>
              <a:rPr lang="en-US" dirty="0"/>
              <a:t>The industry is looking for transit-specific programs</a:t>
            </a:r>
          </a:p>
          <a:p>
            <a:r>
              <a:rPr lang="en-US" dirty="0"/>
              <a:t>All stakeholders have something to contribute</a:t>
            </a:r>
          </a:p>
        </p:txBody>
      </p:sp>
    </p:spTree>
    <p:extLst>
      <p:ext uri="{BB962C8B-B14F-4D97-AF65-F5344CB8AC3E}">
        <p14:creationId xmlns:p14="http://schemas.microsoft.com/office/powerpoint/2010/main" val="384063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605002"/>
            <a:ext cx="6400800" cy="5785752"/>
          </a:xfrm>
          <a:prstGeom prst="rect">
            <a:avLst/>
          </a:prstGeom>
        </p:spPr>
      </p:pic>
    </p:spTree>
    <p:extLst>
      <p:ext uri="{BB962C8B-B14F-4D97-AF65-F5344CB8AC3E}">
        <p14:creationId xmlns:p14="http://schemas.microsoft.com/office/powerpoint/2010/main" val="1696856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953" b="7953"/>
          <a:stretch/>
        </p:blipFill>
        <p:spPr>
          <a:xfrm>
            <a:off x="1371600" y="457200"/>
            <a:ext cx="6248400" cy="6044112"/>
          </a:xfrm>
          <a:prstGeom prst="rect">
            <a:avLst/>
          </a:prstGeom>
        </p:spPr>
      </p:pic>
    </p:spTree>
    <p:extLst>
      <p:ext uri="{BB962C8B-B14F-4D97-AF65-F5344CB8AC3E}">
        <p14:creationId xmlns:p14="http://schemas.microsoft.com/office/powerpoint/2010/main" val="23641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4679"/>
            <a:ext cx="7696200" cy="6200310"/>
          </a:xfrm>
          <a:prstGeom prst="rect">
            <a:avLst/>
          </a:prstGeom>
        </p:spPr>
      </p:pic>
    </p:spTree>
    <p:extLst>
      <p:ext uri="{BB962C8B-B14F-4D97-AF65-F5344CB8AC3E}">
        <p14:creationId xmlns:p14="http://schemas.microsoft.com/office/powerpoint/2010/main" val="29275594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Custom 2">
      <a:dk1>
        <a:srgbClr val="000000"/>
      </a:dk1>
      <a:lt1>
        <a:srgbClr val="FFFFFF"/>
      </a:lt1>
      <a:dk2>
        <a:srgbClr val="434342"/>
      </a:dk2>
      <a:lt2>
        <a:srgbClr val="CDD7D9"/>
      </a:lt2>
      <a:accent1>
        <a:srgbClr val="08A1D9"/>
      </a:accent1>
      <a:accent2>
        <a:srgbClr val="FF0000"/>
      </a:accent2>
      <a:accent3>
        <a:srgbClr val="08A1D9"/>
      </a:accent3>
      <a:accent4>
        <a:srgbClr val="7C984A"/>
      </a:accent4>
      <a:accent5>
        <a:srgbClr val="C2AD8D"/>
      </a:accent5>
      <a:accent6>
        <a:srgbClr val="506E94"/>
      </a:accent6>
      <a:hlink>
        <a:srgbClr val="5F5F5F"/>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Thermal</Template>
  <TotalTime>1299</TotalTime>
  <Words>923</Words>
  <Application>Microsoft Office PowerPoint</Application>
  <PresentationFormat>On-screen Show (4:3)</PresentationFormat>
  <Paragraphs>104</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Calibri</vt:lpstr>
      <vt:lpstr>Essential</vt:lpstr>
      <vt:lpstr>Transit workplace Health Protection and Promotion </vt:lpstr>
      <vt:lpstr>A Healthy Workplace</vt:lpstr>
      <vt:lpstr>Bus operators ARE at risk world-wide</vt:lpstr>
      <vt:lpstr>TCRP F-17: research and practice</vt:lpstr>
      <vt:lpstr>What matters in the transit workplace</vt:lpstr>
      <vt:lpstr>F-17 findings: summary</vt:lpstr>
      <vt:lpstr>PowerPoint Presentation</vt:lpstr>
      <vt:lpstr>PowerPoint Presentation</vt:lpstr>
      <vt:lpstr>PowerPoint Presentation</vt:lpstr>
      <vt:lpstr>Resources provided by TCRP F-17</vt:lpstr>
      <vt:lpstr>Transit Agency good practice Cases</vt:lpstr>
      <vt:lpstr>PowerPoint Presentation</vt:lpstr>
      <vt:lpstr>Current concerns and costs</vt:lpstr>
      <vt:lpstr>[this organization’s] Current whpp status</vt:lpstr>
      <vt:lpstr>What WHPP could mean for us</vt:lpstr>
      <vt:lpstr>Why Worksite Health Protection and Promotion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 Bus Operator Health Protection and Promotion</dc:title>
  <dc:creator>RMGillespie</dc:creator>
  <cp:lastModifiedBy>Michaela Boneva</cp:lastModifiedBy>
  <cp:revision>16</cp:revision>
  <dcterms:created xsi:type="dcterms:W3CDTF">2013-07-01T01:49:23Z</dcterms:created>
  <dcterms:modified xsi:type="dcterms:W3CDTF">2024-05-29T17:40:15Z</dcterms:modified>
</cp:coreProperties>
</file>