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8"/>
  </p:notesMasterIdLst>
  <p:sldIdLst>
    <p:sldId id="359" r:id="rId2"/>
    <p:sldId id="360" r:id="rId3"/>
    <p:sldId id="2289" r:id="rId4"/>
    <p:sldId id="2288" r:id="rId5"/>
    <p:sldId id="2291" r:id="rId6"/>
    <p:sldId id="2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ge Wang" initials="XW" lastIdx="4" clrIdx="0">
    <p:extLst>
      <p:ext uri="{19B8F6BF-5375-455C-9EA6-DF929625EA0E}">
        <p15:presenceInfo xmlns:p15="http://schemas.microsoft.com/office/powerpoint/2012/main" userId="S-1-12-1-383607455-1227311307-175145093-2530319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34"/>
    <a:srgbClr val="4AA34C"/>
    <a:srgbClr val="2A620E"/>
    <a:srgbClr val="1A1A1A"/>
    <a:srgbClr val="8ACF36"/>
    <a:srgbClr val="62A744"/>
    <a:srgbClr val="4E871B"/>
    <a:srgbClr val="67851D"/>
    <a:srgbClr val="9DCA2C"/>
    <a:srgbClr val="C2E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72973" autoAdjust="0"/>
  </p:normalViewPr>
  <p:slideViewPr>
    <p:cSldViewPr snapToGrid="0">
      <p:cViewPr varScale="1">
        <p:scale>
          <a:sx n="48" d="100"/>
          <a:sy n="48" d="100"/>
        </p:scale>
        <p:origin x="13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364FA-07E2-40B7-BE82-D4D4401BAA1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9B31C-948F-4C64-A147-DDDF7ABB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1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9B31C-948F-4C64-A147-DDDF7ABB25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3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D1CC4-C104-6A42-80F1-91F800EB593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3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9B31C-948F-4C64-A147-DDDF7ABB25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0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9B31C-948F-4C64-A147-DDDF7ABB25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0297">
              <a:defRPr/>
            </a:pPr>
            <a:fld id="{578D1CC4-C104-6A42-80F1-91F800EB593D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30297">
                <a:defRPr/>
              </a:pPr>
              <a:t>5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761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9B31C-948F-4C64-A147-DDDF7ABB25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6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WC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136FF-294D-894C-A744-82A47C95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195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12192000" cy="152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1800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2011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en-US" sz="1800" b="1">
              <a:solidFill>
                <a:srgbClr val="2011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62000"/>
          </a:xfrm>
        </p:spPr>
        <p:txBody>
          <a:bodyPr/>
          <a:lstStyle>
            <a:lvl1pPr>
              <a:defRPr sz="4000" b="1">
                <a:solidFill>
                  <a:srgbClr val="A3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0115F"/>
                </a:solidFill>
              </a:defRPr>
            </a:lvl1pPr>
            <a:lvl2pPr>
              <a:defRPr>
                <a:solidFill>
                  <a:srgbClr val="20115F"/>
                </a:solidFill>
              </a:defRPr>
            </a:lvl2pPr>
            <a:lvl3pPr>
              <a:defRPr>
                <a:solidFill>
                  <a:srgbClr val="20115F"/>
                </a:solidFill>
              </a:defRPr>
            </a:lvl3pPr>
            <a:lvl4pPr>
              <a:defRPr>
                <a:solidFill>
                  <a:srgbClr val="20115F"/>
                </a:solidFill>
              </a:defRPr>
            </a:lvl4pPr>
            <a:lvl5pPr>
              <a:defRPr>
                <a:solidFill>
                  <a:srgbClr val="2011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76200"/>
            <a:ext cx="12192000" cy="304800"/>
          </a:xfrm>
        </p:spPr>
        <p:txBody>
          <a:bodyPr/>
          <a:lstStyle>
            <a:lvl1pPr algn="ctr">
              <a:buFontTx/>
              <a:buNone/>
              <a:defRPr sz="18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88206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E736-C7C7-401D-91F8-F4DD17F11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8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WC Opener [bla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136FF-294D-894C-A744-82A47C95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338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WC Opener [bla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136FF-294D-894C-A744-82A47C950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658" t="41767"/>
          <a:stretch/>
        </p:blipFill>
        <p:spPr>
          <a:xfrm>
            <a:off x="2274848" y="2864398"/>
            <a:ext cx="9917151" cy="39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09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WC Opener [bla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136FF-294D-894C-A744-82A47C950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658" t="41767"/>
          <a:stretch/>
        </p:blipFill>
        <p:spPr>
          <a:xfrm>
            <a:off x="918742" y="2318300"/>
            <a:ext cx="11273257" cy="45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57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2B5203-1E28-8B45-AE41-C5107348E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8464-CBB6-1046-88E1-58FD61FF5A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1128" y="1299787"/>
            <a:ext cx="10005128" cy="219456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BDE51-4EE3-2A48-BDF8-08E97054E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128" y="3652144"/>
            <a:ext cx="10002672" cy="1645920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6EAB12-9CF8-4F4F-A2BB-E2D5322F7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0485" y="6112475"/>
            <a:ext cx="2203450" cy="7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982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9F64E8-6A0F-1141-9525-A57F22B4B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8464-CBB6-1046-88E1-58FD61FF5A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313435"/>
            <a:ext cx="9418320" cy="219456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BDE51-4EE3-2A48-BDF8-08E97054E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3665792"/>
            <a:ext cx="9418320" cy="1645920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A531D-4B56-3740-BD89-DC0801729A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836" y="6112475"/>
            <a:ext cx="2203450" cy="7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387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0C969E-42CF-A548-AE1D-055195400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05B033-D348-654C-8CAE-C86EC542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6396"/>
            <a:ext cx="10515600" cy="664797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9B61B-4046-5F47-A663-237DEFBB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572000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48BDA5-F859-3946-8958-9BC8DDFA7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600">
                <a:solidFill>
                  <a:schemeClr val="accent1"/>
                </a:solidFill>
              </a:defRPr>
            </a:lvl1pPr>
          </a:lstStyle>
          <a:p>
            <a:fld id="{24DC2CEE-C89B-6D4C-8A2C-B626C37EB60D}" type="slidenum">
              <a:rPr lang="en-US" smtClean="0">
                <a:solidFill>
                  <a:srgbClr val="0F6134"/>
                </a:solidFill>
              </a:rPr>
              <a:pPr/>
              <a:t>‹#›</a:t>
            </a:fld>
            <a:endParaRPr lang="en-US" dirty="0">
              <a:solidFill>
                <a:srgbClr val="0F613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DA0D5-DB93-134E-A117-E849C34D8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0485" y="6112475"/>
            <a:ext cx="2203450" cy="7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065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343B0-266E-DC41-9199-2DB0F001F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123E6-6C39-8F4F-9A5D-166C69CB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9224"/>
            <a:ext cx="10515600" cy="747897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60499-3078-6242-9947-5E9544CBA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600">
                <a:solidFill>
                  <a:schemeClr val="accent1"/>
                </a:solidFill>
              </a:defRPr>
            </a:lvl1pPr>
          </a:lstStyle>
          <a:p>
            <a:fld id="{24DC2CEE-C89B-6D4C-8A2C-B626C37EB60D}" type="slidenum">
              <a:rPr lang="en-US" smtClean="0">
                <a:solidFill>
                  <a:srgbClr val="0F6134"/>
                </a:solidFill>
              </a:rPr>
              <a:pPr/>
              <a:t>‹#›</a:t>
            </a:fld>
            <a:endParaRPr lang="en-US" dirty="0">
              <a:solidFill>
                <a:srgbClr val="0F613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76A2A-E5B2-114A-9485-85CEB202E1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0485" y="6112475"/>
            <a:ext cx="2203450" cy="7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8863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3335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FA8EF-ABC5-944A-A3B0-DB04A54E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39815"/>
            <a:ext cx="10515600" cy="7478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19D1C-C6B7-CC47-A677-A8C2C9E67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5920"/>
            <a:ext cx="1051560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0A0AD-3C26-4742-B4E3-BCB7FC6FD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7D9DC-CB6D-6B4D-8B5A-62E938085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12200-10D4-1C40-941B-ACEB424E5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096E66-BE49-694C-A909-43AFACDA8F5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1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81" r:id="rId10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progress.org/article/2-million-parents-forced-make-career-sacrifices-due-problems-child-car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nk.springer.com/article/10.1007/s11150-016-9331-3" TargetMode="External"/><Relationship Id="rId4" Type="http://schemas.openxmlformats.org/officeDocument/2006/relationships/hyperlink" Target="https://www.americanprogress.org/article/child-care-crisis-keeping-women-workforc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79CFC-8B7C-284E-943C-587652191ED6}"/>
              </a:ext>
            </a:extLst>
          </p:cNvPr>
          <p:cNvSpPr txBox="1"/>
          <p:nvPr/>
        </p:nvSpPr>
        <p:spPr>
          <a:xfrm>
            <a:off x="0" y="543744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32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F6134"/>
                </a:solidFill>
                <a:effectLst/>
                <a:uLnTx/>
                <a:uFillTx/>
                <a:latin typeface="Arial" panose="020B0604020202020204" pitchFamily="34" charset="0"/>
                <a:ea typeface="Lato Black" charset="0"/>
                <a:cs typeface="Arial" panose="020B0604020202020204" pitchFamily="34" charset="0"/>
              </a:rPr>
              <a:t>National Technical Assistance Center </a:t>
            </a:r>
          </a:p>
          <a:p>
            <a:pPr marL="0" marR="0" lvl="0" indent="0" algn="ctr" defTabSz="21732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F6134"/>
                </a:solidFill>
                <a:effectLst/>
                <a:uLnTx/>
                <a:uFillTx/>
                <a:latin typeface="Arial" panose="020B0604020202020204" pitchFamily="34" charset="0"/>
                <a:ea typeface="Lato Black" charset="0"/>
                <a:cs typeface="Arial" panose="020B0604020202020204" pitchFamily="34" charset="0"/>
              </a:rPr>
              <a:t>for Transit Workforce Development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296F5E-3A13-CB4F-ABC9-DF42CEFF4F52}"/>
              </a:ext>
            </a:extLst>
          </p:cNvPr>
          <p:cNvCxnSpPr>
            <a:cxnSpLocks/>
          </p:cNvCxnSpPr>
          <p:nvPr/>
        </p:nvCxnSpPr>
        <p:spPr>
          <a:xfrm>
            <a:off x="655093" y="2392695"/>
            <a:ext cx="10754435" cy="0"/>
          </a:xfrm>
          <a:prstGeom prst="line">
            <a:avLst/>
          </a:prstGeom>
          <a:ln w="25400" cap="rnd"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63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78D807B-B8F0-B541-BC96-D615F45FD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1986" r="22148"/>
          <a:stretch/>
        </p:blipFill>
        <p:spPr>
          <a:xfrm>
            <a:off x="655093" y="332390"/>
            <a:ext cx="1291658" cy="128448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CC24F-D256-734F-8018-4B9EBD5CE3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07" y="405972"/>
            <a:ext cx="1358900" cy="12109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7C9F62-0DB8-47BF-9CAD-375C6C86A900}"/>
              </a:ext>
            </a:extLst>
          </p:cNvPr>
          <p:cNvSpPr txBox="1"/>
          <p:nvPr/>
        </p:nvSpPr>
        <p:spPr>
          <a:xfrm>
            <a:off x="0" y="314186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 to Childcare Support in the Transit Industry</a:t>
            </a:r>
          </a:p>
          <a:p>
            <a:pPr lvl="0" algn="ctr">
              <a:defRPr/>
            </a:pP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ea typeface="Lato Black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Lato Black" charset="0"/>
                <a:cs typeface="Arial" panose="020B0604020202020204" pitchFamily="34" charset="0"/>
              </a:rPr>
              <a:t>November 29, 2023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Lato Black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2CEE6-0DF3-4D45-A204-17CF9E7E0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10" y="5560287"/>
            <a:ext cx="5639180" cy="9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542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29F0-99BC-BB40-B03B-780D1EB2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 Workforce Center –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892E3-7231-C340-A971-AA62B374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Operated by the </a:t>
            </a:r>
            <a:r>
              <a:rPr lang="en-US" altLang="en-US" b="1" dirty="0"/>
              <a:t>ITLC</a:t>
            </a:r>
            <a:r>
              <a:rPr lang="en-US" altLang="en-US" dirty="0"/>
              <a:t>, the </a:t>
            </a:r>
            <a:r>
              <a:rPr lang="en-US" altLang="en-US" b="1" dirty="0"/>
              <a:t>Transit Workforce Center </a:t>
            </a:r>
            <a:r>
              <a:rPr lang="en-US" altLang="en-US" dirty="0"/>
              <a:t>(TWC) is </a:t>
            </a:r>
            <a:r>
              <a:rPr lang="en-US" b="1" dirty="0"/>
              <a:t>FTA</a:t>
            </a:r>
            <a:r>
              <a:rPr lang="en-US" dirty="0"/>
              <a:t>’s first ever national technical assistance center for transit workforce development.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64D54-F1BC-1B40-A092-71C69560A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C2CEE-C89B-6D4C-8A2C-B626C37EB60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F61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F61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A896F-BF96-BB49-9D33-823FC31C7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6" b="-6677"/>
          <a:stretch/>
        </p:blipFill>
        <p:spPr>
          <a:xfrm>
            <a:off x="1422400" y="3109586"/>
            <a:ext cx="9349740" cy="32467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827885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E51E-DBBE-41BC-B583-82555BC2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of This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83B7B-75A8-4CDB-838C-40F1D97B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45" y="1428808"/>
            <a:ext cx="10935638" cy="457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we all know: childcare is a challenge for working people across the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one-size-fits-all 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 million Americans made career sacrifices in 2016 due to childcare issues—a figure which has likely grown since the pandemic began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½ of American families struggle to find adequate childcare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AC82-63A4-40A3-8EB5-3C115414F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DC2CEE-C89B-6D4C-8A2C-B626C37EB60D}" type="slidenum">
              <a:rPr lang="en-US" smtClean="0">
                <a:solidFill>
                  <a:srgbClr val="0F6134"/>
                </a:solidFill>
              </a:rPr>
              <a:pPr/>
              <a:t>3</a:t>
            </a:fld>
            <a:endParaRPr lang="en-US" dirty="0">
              <a:solidFill>
                <a:srgbClr val="0F6134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6E8F3D2-80ED-4236-9C23-884655CE8877}"/>
              </a:ext>
            </a:extLst>
          </p:cNvPr>
          <p:cNvSpPr/>
          <p:nvPr/>
        </p:nvSpPr>
        <p:spPr>
          <a:xfrm rot="19026984">
            <a:off x="4339493" y="3827573"/>
            <a:ext cx="565261" cy="2516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E0F9ECF-9AAF-419B-8C4B-3AC1AAE146D2}"/>
              </a:ext>
            </a:extLst>
          </p:cNvPr>
          <p:cNvSpPr/>
          <p:nvPr/>
        </p:nvSpPr>
        <p:spPr>
          <a:xfrm rot="13494348">
            <a:off x="6460431" y="3734299"/>
            <a:ext cx="565261" cy="2557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03998F-56C4-4080-9890-6E80868963DB}"/>
              </a:ext>
            </a:extLst>
          </p:cNvPr>
          <p:cNvSpPr txBox="1"/>
          <p:nvPr/>
        </p:nvSpPr>
        <p:spPr>
          <a:xfrm>
            <a:off x="2501185" y="4780053"/>
            <a:ext cx="1704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10% decrease in childcare costs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EA605-9A75-40DA-A42B-7CF77F5A6A1C}"/>
              </a:ext>
            </a:extLst>
          </p:cNvPr>
          <p:cNvSpPr txBox="1"/>
          <p:nvPr/>
        </p:nvSpPr>
        <p:spPr>
          <a:xfrm>
            <a:off x="6986009" y="4911199"/>
            <a:ext cx="2319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0.5-2.5% percent increase in maternal employment</a:t>
            </a:r>
          </a:p>
        </p:txBody>
      </p:sp>
    </p:spTree>
    <p:extLst>
      <p:ext uri="{BB962C8B-B14F-4D97-AF65-F5344CB8AC3E}">
        <p14:creationId xmlns:p14="http://schemas.microsoft.com/office/powerpoint/2010/main" val="11716180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C9D29-BF84-4508-83A3-6E0EC1711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DC2CEE-C89B-6D4C-8A2C-B626C37EB60D}" type="slidenum">
              <a:rPr lang="en-US" smtClean="0">
                <a:solidFill>
                  <a:srgbClr val="0F6134"/>
                </a:solidFill>
              </a:rPr>
              <a:pPr/>
              <a:t>4</a:t>
            </a:fld>
            <a:endParaRPr lang="en-US" dirty="0">
              <a:solidFill>
                <a:srgbClr val="0F613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FC97F5-E671-45D5-A73A-8A11C70C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6396"/>
            <a:ext cx="10515600" cy="664797"/>
          </a:xfrm>
        </p:spPr>
        <p:txBody>
          <a:bodyPr/>
          <a:lstStyle/>
          <a:p>
            <a:pPr algn="ctr"/>
            <a:r>
              <a:rPr lang="en-US" dirty="0"/>
              <a:t>Our Speakers Today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4F56B9-E228-419D-968F-BD18673FB6F6}"/>
              </a:ext>
            </a:extLst>
          </p:cNvPr>
          <p:cNvSpPr txBox="1">
            <a:spLocks/>
          </p:cNvSpPr>
          <p:nvPr/>
        </p:nvSpPr>
        <p:spPr>
          <a:xfrm>
            <a:off x="1380045" y="1660885"/>
            <a:ext cx="5010545" cy="35362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Barb Cline</a:t>
            </a:r>
          </a:p>
          <a:p>
            <a:r>
              <a:rPr lang="en-US" sz="2400" b="0" dirty="0"/>
              <a:t>Executive Director</a:t>
            </a:r>
          </a:p>
          <a:p>
            <a:r>
              <a:rPr lang="en-US" sz="2400" b="0" dirty="0"/>
              <a:t>Prairie Hills Transit</a:t>
            </a:r>
          </a:p>
          <a:p>
            <a:r>
              <a:rPr lang="en-US" sz="2400" b="0" dirty="0"/>
              <a:t>Spearfish, SD</a:t>
            </a:r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  <a:p>
            <a:r>
              <a:rPr lang="en-US" sz="2400" dirty="0"/>
              <a:t>Charles Jenkins</a:t>
            </a:r>
          </a:p>
          <a:p>
            <a:r>
              <a:rPr lang="en-US" sz="2400" b="0" dirty="0"/>
              <a:t>Director</a:t>
            </a:r>
          </a:p>
          <a:p>
            <a:r>
              <a:rPr lang="en-US" sz="2400" b="0" dirty="0"/>
              <a:t>Transport Workers Union Local 100 - New York City Transit Training &amp; Upgrading Fund</a:t>
            </a:r>
          </a:p>
          <a:p>
            <a:r>
              <a:rPr lang="en-US" sz="2400" b="0" dirty="0"/>
              <a:t>New York, 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08FB0-E895-4C1D-A543-72C8F3742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68" y="1311193"/>
            <a:ext cx="2047031" cy="2729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28AE2-A323-4722-A4F4-D2287682E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567" y="3626975"/>
            <a:ext cx="2047031" cy="2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459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0028-029F-8B45-9C7E-C138627F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0502B-B26C-1C4A-A9E2-F0811C401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C2CEE-C89B-6D4C-8A2C-B626C37EB60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F61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F61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C25603-65F4-7C4C-AEFE-AF7B593E79A3}"/>
              </a:ext>
            </a:extLst>
          </p:cNvPr>
          <p:cNvSpPr txBox="1"/>
          <p:nvPr/>
        </p:nvSpPr>
        <p:spPr>
          <a:xfrm>
            <a:off x="838200" y="1958588"/>
            <a:ext cx="11039714" cy="914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en-US" sz="2000" dirty="0"/>
              <a:t>Slide 4:</a:t>
            </a:r>
          </a:p>
          <a:p>
            <a:pPr lvl="0">
              <a:defRPr/>
            </a:pPr>
            <a:r>
              <a:rPr lang="en-US" sz="2000" dirty="0">
                <a:hlinkClick r:id="rId3"/>
              </a:rPr>
              <a:t>https://www.americanprogress.org/article/2-million-parents-forced-make-career-sacrifices-due-problems-child-care/</a:t>
            </a:r>
            <a:endParaRPr lang="en-US" sz="2000" dirty="0"/>
          </a:p>
          <a:p>
            <a:pPr lvl="0">
              <a:defRPr/>
            </a:pPr>
            <a:r>
              <a:rPr lang="en-US" sz="2000" dirty="0">
                <a:hlinkClick r:id="rId4"/>
              </a:rPr>
              <a:t>https://www.americanprogress.org/article/child-care-crisis-keeping-women-workforce/</a:t>
            </a:r>
            <a:endParaRPr lang="en-US" sz="2000" dirty="0"/>
          </a:p>
          <a:p>
            <a:pPr lvl="0">
              <a:defRPr/>
            </a:pPr>
            <a:r>
              <a:rPr lang="en-US" sz="2000" dirty="0">
                <a:hlinkClick r:id="rId5"/>
              </a:rPr>
              <a:t>https://link.springer.com/article/10.1007/s11150-016-9331-3</a:t>
            </a:r>
            <a:endParaRPr lang="en-US" sz="2000" dirty="0"/>
          </a:p>
          <a:p>
            <a:pPr lvl="0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84260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0B30-9EEB-4827-9FA0-8292BCE1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Save-the-Date: Making Connections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0E6F5-4B62-4CEF-A4A4-E6163F48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2182"/>
            <a:ext cx="10515600" cy="3485737"/>
          </a:xfrm>
        </p:spPr>
        <p:txBody>
          <a:bodyPr>
            <a:normAutofit/>
          </a:bodyPr>
          <a:lstStyle/>
          <a:p>
            <a:r>
              <a:rPr lang="en-US" sz="3200" dirty="0"/>
              <a:t>November 11 – 13, 2024</a:t>
            </a:r>
          </a:p>
          <a:p>
            <a:r>
              <a:rPr lang="en-US" sz="3200" dirty="0"/>
              <a:t>Baltimore, MD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432F3-4A42-4E7E-87D3-2EDA8E4BD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DC2CEE-C89B-6D4C-8A2C-B626C37EB60D}" type="slidenum">
              <a:rPr lang="en-US" smtClean="0">
                <a:solidFill>
                  <a:srgbClr val="0F6134"/>
                </a:solidFill>
              </a:rPr>
              <a:pPr/>
              <a:t>6</a:t>
            </a:fld>
            <a:endParaRPr lang="en-US" dirty="0">
              <a:solidFill>
                <a:srgbClr val="0F613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3FE271-D0A7-498E-B5B3-86B82E60E3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4" r="1436" b="20803"/>
          <a:stretch/>
        </p:blipFill>
        <p:spPr>
          <a:xfrm>
            <a:off x="6523184" y="1554312"/>
            <a:ext cx="4224689" cy="38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038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_Office Theme">
  <a:themeElements>
    <a:clrScheme name="TWC 1">
      <a:dk1>
        <a:srgbClr val="000000"/>
      </a:dk1>
      <a:lt1>
        <a:srgbClr val="FFFFFF"/>
      </a:lt1>
      <a:dk2>
        <a:srgbClr val="615F67"/>
      </a:dk2>
      <a:lt2>
        <a:srgbClr val="E7E6E6"/>
      </a:lt2>
      <a:accent1>
        <a:srgbClr val="0F6134"/>
      </a:accent1>
      <a:accent2>
        <a:srgbClr val="00A34B"/>
      </a:accent2>
      <a:accent3>
        <a:srgbClr val="D7E023"/>
      </a:accent3>
      <a:accent4>
        <a:srgbClr val="DC5D22"/>
      </a:accent4>
      <a:accent5>
        <a:srgbClr val="01A5B6"/>
      </a:accent5>
      <a:accent6>
        <a:srgbClr val="8D7632"/>
      </a:accent6>
      <a:hlink>
        <a:srgbClr val="4AA34C"/>
      </a:hlink>
      <a:folHlink>
        <a:srgbClr val="2860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81758</TotalTime>
  <Words>218</Words>
  <Application>Microsoft Office PowerPoint</Application>
  <PresentationFormat>Widescreen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Lato Black</vt:lpstr>
      <vt:lpstr>Tahoma</vt:lpstr>
      <vt:lpstr>5_Office Theme</vt:lpstr>
      <vt:lpstr>PowerPoint Presentation</vt:lpstr>
      <vt:lpstr>Transit Workforce Center – Mission</vt:lpstr>
      <vt:lpstr>The Story of This Webinar</vt:lpstr>
      <vt:lpstr>Our Speakers Today</vt:lpstr>
      <vt:lpstr>References</vt:lpstr>
      <vt:lpstr>Save-the-Date: Making Connections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Greenfield</dc:creator>
  <cp:lastModifiedBy>Shayna Gleason</cp:lastModifiedBy>
  <cp:revision>213</cp:revision>
  <dcterms:created xsi:type="dcterms:W3CDTF">2023-03-05T20:31:54Z</dcterms:created>
  <dcterms:modified xsi:type="dcterms:W3CDTF">2023-12-06T18:40:57Z</dcterms:modified>
</cp:coreProperties>
</file>